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notesSlides/notesSlide190.xml" ContentType="application/vnd.openxmlformats-officedocument.presentationml.notesSlide+xml"/>
  <Override PartName="/ppt/notesSlides/notesSlide191.xml" ContentType="application/vnd.openxmlformats-officedocument.presentationml.notesSlide+xml"/>
  <Override PartName="/ppt/notesSlides/notesSlide192.xml" ContentType="application/vnd.openxmlformats-officedocument.presentationml.notesSlide+xml"/>
  <Override PartName="/ppt/notesSlides/notesSlide193.xml" ContentType="application/vnd.openxmlformats-officedocument.presentationml.notesSlide+xml"/>
  <Override PartName="/ppt/notesSlides/notesSlide194.xml" ContentType="application/vnd.openxmlformats-officedocument.presentationml.notesSlide+xml"/>
  <Override PartName="/ppt/notesSlides/notesSlide195.xml" ContentType="application/vnd.openxmlformats-officedocument.presentationml.notesSlide+xml"/>
  <Override PartName="/ppt/notesSlides/notesSlide196.xml" ContentType="application/vnd.openxmlformats-officedocument.presentationml.notesSlide+xml"/>
  <Override PartName="/ppt/notesSlides/notesSlide197.xml" ContentType="application/vnd.openxmlformats-officedocument.presentationml.notesSlide+xml"/>
  <Override PartName="/ppt/notesSlides/notesSlide198.xml" ContentType="application/vnd.openxmlformats-officedocument.presentationml.notesSlide+xml"/>
  <Override PartName="/ppt/notesSlides/notesSlide199.xml" ContentType="application/vnd.openxmlformats-officedocument.presentationml.notesSlide+xml"/>
  <Override PartName="/ppt/notesSlides/notesSlide200.xml" ContentType="application/vnd.openxmlformats-officedocument.presentationml.notesSlide+xml"/>
  <Override PartName="/ppt/notesSlides/notesSlide201.xml" ContentType="application/vnd.openxmlformats-officedocument.presentationml.notesSlide+xml"/>
  <Override PartName="/ppt/notesSlides/notesSlide202.xml" ContentType="application/vnd.openxmlformats-officedocument.presentationml.notesSlide+xml"/>
  <Override PartName="/ppt/notesSlides/notesSlide203.xml" ContentType="application/vnd.openxmlformats-officedocument.presentationml.notesSlide+xml"/>
  <Override PartName="/ppt/notesSlides/notesSlide204.xml" ContentType="application/vnd.openxmlformats-officedocument.presentationml.notesSlide+xml"/>
  <Override PartName="/ppt/notesSlides/notesSlide205.xml" ContentType="application/vnd.openxmlformats-officedocument.presentationml.notesSlide+xml"/>
  <Override PartName="/ppt/notesSlides/notesSlide206.xml" ContentType="application/vnd.openxmlformats-officedocument.presentationml.notesSlide+xml"/>
  <Override PartName="/ppt/notesSlides/notesSlide207.xml" ContentType="application/vnd.openxmlformats-officedocument.presentationml.notesSlide+xml"/>
  <Override PartName="/ppt/notesSlides/notesSlide208.xml" ContentType="application/vnd.openxmlformats-officedocument.presentationml.notesSlide+xml"/>
  <Override PartName="/ppt/notesSlides/notesSlide209.xml" ContentType="application/vnd.openxmlformats-officedocument.presentationml.notesSlide+xml"/>
  <Override PartName="/ppt/notesSlides/notesSlide210.xml" ContentType="application/vnd.openxmlformats-officedocument.presentationml.notesSlide+xml"/>
  <Override PartName="/ppt/notesSlides/notesSlide211.xml" ContentType="application/vnd.openxmlformats-officedocument.presentationml.notesSlide+xml"/>
  <Override PartName="/ppt/notesSlides/notesSlide212.xml" ContentType="application/vnd.openxmlformats-officedocument.presentationml.notesSlide+xml"/>
  <Override PartName="/ppt/notesSlides/notesSlide213.xml" ContentType="application/vnd.openxmlformats-officedocument.presentationml.notesSlide+xml"/>
  <Override PartName="/ppt/notesSlides/notesSlide214.xml" ContentType="application/vnd.openxmlformats-officedocument.presentationml.notesSlide+xml"/>
  <Override PartName="/ppt/notesSlides/notesSlide215.xml" ContentType="application/vnd.openxmlformats-officedocument.presentationml.notesSlide+xml"/>
  <Override PartName="/ppt/notesSlides/notesSlide216.xml" ContentType="application/vnd.openxmlformats-officedocument.presentationml.notesSlide+xml"/>
  <Override PartName="/ppt/notesSlides/notesSlide217.xml" ContentType="application/vnd.openxmlformats-officedocument.presentationml.notesSlide+xml"/>
  <Override PartName="/ppt/notesSlides/notesSlide218.xml" ContentType="application/vnd.openxmlformats-officedocument.presentationml.notesSlide+xml"/>
  <Override PartName="/ppt/notesSlides/notesSlide219.xml" ContentType="application/vnd.openxmlformats-officedocument.presentationml.notesSlide+xml"/>
  <Override PartName="/ppt/notesSlides/notesSlide220.xml" ContentType="application/vnd.openxmlformats-officedocument.presentationml.notesSlide+xml"/>
  <Override PartName="/ppt/notesSlides/notesSlide221.xml" ContentType="application/vnd.openxmlformats-officedocument.presentationml.notesSlide+xml"/>
  <Override PartName="/ppt/notesSlides/notesSlide222.xml" ContentType="application/vnd.openxmlformats-officedocument.presentationml.notesSlide+xml"/>
  <Override PartName="/ppt/notesSlides/notesSlide223.xml" ContentType="application/vnd.openxmlformats-officedocument.presentationml.notesSlide+xml"/>
  <Override PartName="/ppt/notesSlides/notesSlide224.xml" ContentType="application/vnd.openxmlformats-officedocument.presentationml.notesSlide+xml"/>
  <Override PartName="/ppt/notesSlides/notesSlide225.xml" ContentType="application/vnd.openxmlformats-officedocument.presentationml.notesSlide+xml"/>
  <Override PartName="/ppt/notesSlides/notesSlide226.xml" ContentType="application/vnd.openxmlformats-officedocument.presentationml.notesSlide+xml"/>
  <Override PartName="/ppt/notesSlides/notesSlide227.xml" ContentType="application/vnd.openxmlformats-officedocument.presentationml.notesSlide+xml"/>
  <Override PartName="/ppt/notesSlides/notesSlide228.xml" ContentType="application/vnd.openxmlformats-officedocument.presentationml.notesSlide+xml"/>
  <Override PartName="/ppt/notesSlides/notesSlide229.xml" ContentType="application/vnd.openxmlformats-officedocument.presentationml.notesSlide+xml"/>
  <Override PartName="/ppt/notesSlides/notesSlide230.xml" ContentType="application/vnd.openxmlformats-officedocument.presentationml.notesSlide+xml"/>
  <Override PartName="/ppt/notesSlides/notesSlide231.xml" ContentType="application/vnd.openxmlformats-officedocument.presentationml.notesSlide+xml"/>
  <Override PartName="/ppt/notesSlides/notesSlide232.xml" ContentType="application/vnd.openxmlformats-officedocument.presentationml.notesSlide+xml"/>
  <Override PartName="/ppt/notesSlides/notesSlide233.xml" ContentType="application/vnd.openxmlformats-officedocument.presentationml.notesSlide+xml"/>
  <Override PartName="/ppt/notesSlides/notesSlide234.xml" ContentType="application/vnd.openxmlformats-officedocument.presentationml.notesSlide+xml"/>
  <Override PartName="/ppt/notesSlides/notesSlide235.xml" ContentType="application/vnd.openxmlformats-officedocument.presentationml.notesSlide+xml"/>
  <Override PartName="/ppt/notesSlides/notesSlide236.xml" ContentType="application/vnd.openxmlformats-officedocument.presentationml.notesSlide+xml"/>
  <Override PartName="/ppt/notesSlides/notesSlide237.xml" ContentType="application/vnd.openxmlformats-officedocument.presentationml.notesSlide+xml"/>
  <Override PartName="/ppt/notesSlides/notesSlide238.xml" ContentType="application/vnd.openxmlformats-officedocument.presentationml.notesSlide+xml"/>
  <Override PartName="/ppt/notesSlides/notesSlide239.xml" ContentType="application/vnd.openxmlformats-officedocument.presentationml.notesSlide+xml"/>
  <Override PartName="/ppt/notesSlides/notesSlide240.xml" ContentType="application/vnd.openxmlformats-officedocument.presentationml.notesSlide+xml"/>
  <Override PartName="/ppt/notesSlides/notesSlide241.xml" ContentType="application/vnd.openxmlformats-officedocument.presentationml.notesSlide+xml"/>
  <Override PartName="/ppt/notesSlides/notesSlide242.xml" ContentType="application/vnd.openxmlformats-officedocument.presentationml.notesSlide+xml"/>
  <Override PartName="/ppt/notesSlides/notesSlide243.xml" ContentType="application/vnd.openxmlformats-officedocument.presentationml.notesSlide+xml"/>
  <Override PartName="/ppt/notesSlides/notesSlide244.xml" ContentType="application/vnd.openxmlformats-officedocument.presentationml.notesSlide+xml"/>
  <Override PartName="/ppt/notesSlides/notesSlide245.xml" ContentType="application/vnd.openxmlformats-officedocument.presentationml.notesSlide+xml"/>
  <Override PartName="/ppt/notesSlides/notesSlide246.xml" ContentType="application/vnd.openxmlformats-officedocument.presentationml.notesSlide+xml"/>
  <Override PartName="/ppt/notesSlides/notesSlide247.xml" ContentType="application/vnd.openxmlformats-officedocument.presentationml.notesSlide+xml"/>
  <Override PartName="/ppt/notesSlides/notesSlide248.xml" ContentType="application/vnd.openxmlformats-officedocument.presentationml.notesSlide+xml"/>
  <Override PartName="/ppt/notesSlides/notesSlide249.xml" ContentType="application/vnd.openxmlformats-officedocument.presentationml.notesSlide+xml"/>
  <Override PartName="/ppt/notesSlides/notesSlide250.xml" ContentType="application/vnd.openxmlformats-officedocument.presentationml.notesSlide+xml"/>
  <Override PartName="/ppt/notesSlides/notesSlide251.xml" ContentType="application/vnd.openxmlformats-officedocument.presentationml.notesSlide+xml"/>
  <Override PartName="/ppt/notesSlides/notesSlide252.xml" ContentType="application/vnd.openxmlformats-officedocument.presentationml.notesSlide+xml"/>
  <Override PartName="/ppt/notesSlides/notesSlide253.xml" ContentType="application/vnd.openxmlformats-officedocument.presentationml.notesSlide+xml"/>
  <Override PartName="/ppt/notesSlides/notesSlide254.xml" ContentType="application/vnd.openxmlformats-officedocument.presentationml.notesSlide+xml"/>
  <Override PartName="/ppt/notesSlides/notesSlide255.xml" ContentType="application/vnd.openxmlformats-officedocument.presentationml.notesSlide+xml"/>
  <Override PartName="/ppt/notesSlides/notesSlide256.xml" ContentType="application/vnd.openxmlformats-officedocument.presentationml.notesSlide+xml"/>
  <Override PartName="/ppt/notesSlides/notesSlide257.xml" ContentType="application/vnd.openxmlformats-officedocument.presentationml.notesSlide+xml"/>
  <Override PartName="/ppt/notesSlides/notesSlide258.xml" ContentType="application/vnd.openxmlformats-officedocument.presentationml.notesSlide+xml"/>
  <Override PartName="/ppt/notesSlides/notesSlide259.xml" ContentType="application/vnd.openxmlformats-officedocument.presentationml.notesSlide+xml"/>
  <Override PartName="/ppt/notesSlides/notesSlide26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62"/>
  </p:notesMasterIdLst>
  <p:handoutMasterIdLst>
    <p:handoutMasterId r:id="rId263"/>
  </p:handoutMasterIdLst>
  <p:sldIdLst>
    <p:sldId id="256" r:id="rId2"/>
    <p:sldId id="482" r:id="rId3"/>
    <p:sldId id="481" r:id="rId4"/>
    <p:sldId id="257" r:id="rId5"/>
    <p:sldId id="258" r:id="rId6"/>
    <p:sldId id="259" r:id="rId7"/>
    <p:sldId id="260" r:id="rId8"/>
    <p:sldId id="261" r:id="rId9"/>
    <p:sldId id="262" r:id="rId10"/>
    <p:sldId id="263" r:id="rId11"/>
    <p:sldId id="264" r:id="rId12"/>
    <p:sldId id="265" r:id="rId13"/>
    <p:sldId id="267" r:id="rId14"/>
    <p:sldId id="266" r:id="rId15"/>
    <p:sldId id="301" r:id="rId16"/>
    <p:sldId id="269" r:id="rId17"/>
    <p:sldId id="270" r:id="rId18"/>
    <p:sldId id="357"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5" r:id="rId32"/>
    <p:sldId id="286" r:id="rId33"/>
    <p:sldId id="288" r:id="rId34"/>
    <p:sldId id="564" r:id="rId35"/>
    <p:sldId id="565" r:id="rId36"/>
    <p:sldId id="289" r:id="rId37"/>
    <p:sldId id="291" r:id="rId38"/>
    <p:sldId id="566" r:id="rId39"/>
    <p:sldId id="295" r:id="rId40"/>
    <p:sldId id="300" r:id="rId41"/>
    <p:sldId id="299" r:id="rId42"/>
    <p:sldId id="553" r:id="rId43"/>
    <p:sldId id="554" r:id="rId44"/>
    <p:sldId id="302" r:id="rId45"/>
    <p:sldId id="303" r:id="rId46"/>
    <p:sldId id="304" r:id="rId47"/>
    <p:sldId id="305" r:id="rId48"/>
    <p:sldId id="306" r:id="rId49"/>
    <p:sldId id="307" r:id="rId50"/>
    <p:sldId id="308" r:id="rId51"/>
    <p:sldId id="309" r:id="rId52"/>
    <p:sldId id="310" r:id="rId53"/>
    <p:sldId id="513" r:id="rId54"/>
    <p:sldId id="514" r:id="rId55"/>
    <p:sldId id="311" r:id="rId56"/>
    <p:sldId id="312" r:id="rId57"/>
    <p:sldId id="313" r:id="rId58"/>
    <p:sldId id="535" r:id="rId59"/>
    <p:sldId id="536" r:id="rId60"/>
    <p:sldId id="354" r:id="rId61"/>
    <p:sldId id="478" r:id="rId62"/>
    <p:sldId id="315" r:id="rId63"/>
    <p:sldId id="314" r:id="rId64"/>
    <p:sldId id="355" r:id="rId65"/>
    <p:sldId id="362" r:id="rId66"/>
    <p:sldId id="359" r:id="rId67"/>
    <p:sldId id="344" r:id="rId68"/>
    <p:sldId id="360" r:id="rId69"/>
    <p:sldId id="363" r:id="rId70"/>
    <p:sldId id="365" r:id="rId71"/>
    <p:sldId id="316" r:id="rId72"/>
    <p:sldId id="317" r:id="rId73"/>
    <p:sldId id="537" r:id="rId74"/>
    <p:sldId id="318" r:id="rId75"/>
    <p:sldId id="319" r:id="rId76"/>
    <p:sldId id="320" r:id="rId77"/>
    <p:sldId id="356" r:id="rId78"/>
    <p:sldId id="321" r:id="rId79"/>
    <p:sldId id="322" r:id="rId80"/>
    <p:sldId id="323" r:id="rId81"/>
    <p:sldId id="358" r:id="rId82"/>
    <p:sldId id="324" r:id="rId83"/>
    <p:sldId id="325" r:id="rId84"/>
    <p:sldId id="367" r:id="rId85"/>
    <p:sldId id="366" r:id="rId86"/>
    <p:sldId id="326" r:id="rId87"/>
    <p:sldId id="329" r:id="rId88"/>
    <p:sldId id="352" r:id="rId89"/>
    <p:sldId id="353" r:id="rId90"/>
    <p:sldId id="351" r:id="rId91"/>
    <p:sldId id="330" r:id="rId92"/>
    <p:sldId id="331" r:id="rId93"/>
    <p:sldId id="332" r:id="rId94"/>
    <p:sldId id="333" r:id="rId95"/>
    <p:sldId id="496" r:id="rId96"/>
    <p:sldId id="335" r:id="rId97"/>
    <p:sldId id="336" r:id="rId98"/>
    <p:sldId id="338" r:id="rId99"/>
    <p:sldId id="339" r:id="rId100"/>
    <p:sldId id="340" r:id="rId101"/>
    <p:sldId id="341" r:id="rId102"/>
    <p:sldId id="342" r:id="rId103"/>
    <p:sldId id="343" r:id="rId104"/>
    <p:sldId id="345" r:id="rId105"/>
    <p:sldId id="346" r:id="rId106"/>
    <p:sldId id="347" r:id="rId107"/>
    <p:sldId id="348" r:id="rId108"/>
    <p:sldId id="349" r:id="rId109"/>
    <p:sldId id="350" r:id="rId110"/>
    <p:sldId id="546" r:id="rId111"/>
    <p:sldId id="555" r:id="rId112"/>
    <p:sldId id="547" r:id="rId113"/>
    <p:sldId id="369" r:id="rId114"/>
    <p:sldId id="370" r:id="rId115"/>
    <p:sldId id="371" r:id="rId116"/>
    <p:sldId id="372" r:id="rId117"/>
    <p:sldId id="373" r:id="rId118"/>
    <p:sldId id="374" r:id="rId119"/>
    <p:sldId id="375" r:id="rId120"/>
    <p:sldId id="376" r:id="rId121"/>
    <p:sldId id="377" r:id="rId122"/>
    <p:sldId id="378" r:id="rId123"/>
    <p:sldId id="379" r:id="rId124"/>
    <p:sldId id="380" r:id="rId125"/>
    <p:sldId id="381" r:id="rId126"/>
    <p:sldId id="382" r:id="rId127"/>
    <p:sldId id="383" r:id="rId128"/>
    <p:sldId id="384" r:id="rId129"/>
    <p:sldId id="385" r:id="rId130"/>
    <p:sldId id="386" r:id="rId131"/>
    <p:sldId id="387" r:id="rId132"/>
    <p:sldId id="388" r:id="rId133"/>
    <p:sldId id="389" r:id="rId134"/>
    <p:sldId id="390" r:id="rId135"/>
    <p:sldId id="391" r:id="rId136"/>
    <p:sldId id="392" r:id="rId137"/>
    <p:sldId id="393" r:id="rId138"/>
    <p:sldId id="394" r:id="rId139"/>
    <p:sldId id="395" r:id="rId140"/>
    <p:sldId id="396" r:id="rId141"/>
    <p:sldId id="398" r:id="rId142"/>
    <p:sldId id="399" r:id="rId143"/>
    <p:sldId id="400" r:id="rId144"/>
    <p:sldId id="401" r:id="rId145"/>
    <p:sldId id="479" r:id="rId146"/>
    <p:sldId id="402" r:id="rId147"/>
    <p:sldId id="403" r:id="rId148"/>
    <p:sldId id="404" r:id="rId149"/>
    <p:sldId id="405" r:id="rId150"/>
    <p:sldId id="406" r:id="rId151"/>
    <p:sldId id="407" r:id="rId152"/>
    <p:sldId id="408" r:id="rId153"/>
    <p:sldId id="409" r:id="rId154"/>
    <p:sldId id="410" r:id="rId155"/>
    <p:sldId id="411" r:id="rId156"/>
    <p:sldId id="412" r:id="rId157"/>
    <p:sldId id="541" r:id="rId158"/>
    <p:sldId id="413" r:id="rId159"/>
    <p:sldId id="542" r:id="rId160"/>
    <p:sldId id="415" r:id="rId161"/>
    <p:sldId id="416" r:id="rId162"/>
    <p:sldId id="476" r:id="rId163"/>
    <p:sldId id="417" r:id="rId164"/>
    <p:sldId id="418" r:id="rId165"/>
    <p:sldId id="419" r:id="rId166"/>
    <p:sldId id="420" r:id="rId167"/>
    <p:sldId id="421" r:id="rId168"/>
    <p:sldId id="422" r:id="rId169"/>
    <p:sldId id="423" r:id="rId170"/>
    <p:sldId id="424" r:id="rId171"/>
    <p:sldId id="425" r:id="rId172"/>
    <p:sldId id="426" r:id="rId173"/>
    <p:sldId id="427" r:id="rId174"/>
    <p:sldId id="539" r:id="rId175"/>
    <p:sldId id="540" r:id="rId176"/>
    <p:sldId id="549" r:id="rId177"/>
    <p:sldId id="428" r:id="rId178"/>
    <p:sldId id="429" r:id="rId179"/>
    <p:sldId id="430" r:id="rId180"/>
    <p:sldId id="431" r:id="rId181"/>
    <p:sldId id="432" r:id="rId182"/>
    <p:sldId id="491" r:id="rId183"/>
    <p:sldId id="516" r:id="rId184"/>
    <p:sldId id="489" r:id="rId185"/>
    <p:sldId id="560" r:id="rId186"/>
    <p:sldId id="556" r:id="rId187"/>
    <p:sldId id="507" r:id="rId188"/>
    <p:sldId id="487" r:id="rId189"/>
    <p:sldId id="561" r:id="rId190"/>
    <p:sldId id="562" r:id="rId191"/>
    <p:sldId id="563" r:id="rId192"/>
    <p:sldId id="515" r:id="rId193"/>
    <p:sldId id="550" r:id="rId194"/>
    <p:sldId id="433" r:id="rId195"/>
    <p:sldId id="434" r:id="rId196"/>
    <p:sldId id="435" r:id="rId197"/>
    <p:sldId id="436" r:id="rId198"/>
    <p:sldId id="509" r:id="rId199"/>
    <p:sldId id="438" r:id="rId200"/>
    <p:sldId id="439" r:id="rId201"/>
    <p:sldId id="440" r:id="rId202"/>
    <p:sldId id="441" r:id="rId203"/>
    <p:sldId id="442" r:id="rId204"/>
    <p:sldId id="443" r:id="rId205"/>
    <p:sldId id="444" r:id="rId206"/>
    <p:sldId id="492" r:id="rId207"/>
    <p:sldId id="567" r:id="rId208"/>
    <p:sldId id="445" r:id="rId209"/>
    <p:sldId id="446" r:id="rId210"/>
    <p:sldId id="447" r:id="rId211"/>
    <p:sldId id="518" r:id="rId212"/>
    <p:sldId id="519" r:id="rId213"/>
    <p:sldId id="559" r:id="rId214"/>
    <p:sldId id="520" r:id="rId215"/>
    <p:sldId id="522" r:id="rId216"/>
    <p:sldId id="521" r:id="rId217"/>
    <p:sldId id="523" r:id="rId218"/>
    <p:sldId id="448" r:id="rId219"/>
    <p:sldId id="526" r:id="rId220"/>
    <p:sldId id="527" r:id="rId221"/>
    <p:sldId id="528" r:id="rId222"/>
    <p:sldId id="568" r:id="rId223"/>
    <p:sldId id="529" r:id="rId224"/>
    <p:sldId id="543" r:id="rId225"/>
    <p:sldId id="517" r:id="rId226"/>
    <p:sldId id="449" r:id="rId227"/>
    <p:sldId id="450" r:id="rId228"/>
    <p:sldId id="451" r:id="rId229"/>
    <p:sldId id="497" r:id="rId230"/>
    <p:sldId id="498" r:id="rId231"/>
    <p:sldId id="499" r:id="rId232"/>
    <p:sldId id="500" r:id="rId233"/>
    <p:sldId id="501" r:id="rId234"/>
    <p:sldId id="544" r:id="rId235"/>
    <p:sldId id="502" r:id="rId236"/>
    <p:sldId id="512" r:id="rId237"/>
    <p:sldId id="503" r:id="rId238"/>
    <p:sldId id="505" r:id="rId239"/>
    <p:sldId id="551" r:id="rId240"/>
    <p:sldId id="557" r:id="rId241"/>
    <p:sldId id="558" r:id="rId242"/>
    <p:sldId id="460" r:id="rId243"/>
    <p:sldId id="538" r:id="rId244"/>
    <p:sldId id="461" r:id="rId245"/>
    <p:sldId id="545" r:id="rId246"/>
    <p:sldId id="462" r:id="rId247"/>
    <p:sldId id="552" r:id="rId248"/>
    <p:sldId id="463" r:id="rId249"/>
    <p:sldId id="475" r:id="rId250"/>
    <p:sldId id="465" r:id="rId251"/>
    <p:sldId id="466" r:id="rId252"/>
    <p:sldId id="467" r:id="rId253"/>
    <p:sldId id="468" r:id="rId254"/>
    <p:sldId id="532" r:id="rId255"/>
    <p:sldId id="533" r:id="rId256"/>
    <p:sldId id="471" r:id="rId257"/>
    <p:sldId id="472" r:id="rId258"/>
    <p:sldId id="473" r:id="rId259"/>
    <p:sldId id="474" r:id="rId260"/>
    <p:sldId id="480" r:id="rId261"/>
  </p:sldIdLst>
  <p:sldSz cx="9144000" cy="6858000" type="screen4x3"/>
  <p:notesSz cx="7010400" cy="9296400"/>
  <p:custDataLst>
    <p:tags r:id="rId264"/>
  </p:custDataLst>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9122E50-2502-4C2A-8272-82429EEF3E62}" v="10" dt="2024-10-15T02:24:39.27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80" autoAdjust="0"/>
    <p:restoredTop sz="58435" autoAdjust="0"/>
  </p:normalViewPr>
  <p:slideViewPr>
    <p:cSldViewPr>
      <p:cViewPr varScale="1">
        <p:scale>
          <a:sx n="61" d="100"/>
          <a:sy n="61" d="100"/>
        </p:scale>
        <p:origin x="2604" y="6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26448"/>
    </p:cViewPr>
  </p:sorterViewPr>
  <p:notesViewPr>
    <p:cSldViewPr>
      <p:cViewPr varScale="1">
        <p:scale>
          <a:sx n="51" d="100"/>
          <a:sy n="51" d="100"/>
        </p:scale>
        <p:origin x="2692" y="56"/>
      </p:cViewPr>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63" Type="http://schemas.openxmlformats.org/officeDocument/2006/relationships/slide" Target="slides/slide62.xml"/><Relationship Id="rId159" Type="http://schemas.openxmlformats.org/officeDocument/2006/relationships/slide" Target="slides/slide158.xml"/><Relationship Id="rId170" Type="http://schemas.openxmlformats.org/officeDocument/2006/relationships/slide" Target="slides/slide169.xml"/><Relationship Id="rId226" Type="http://schemas.openxmlformats.org/officeDocument/2006/relationships/slide" Target="slides/slide225.xml"/><Relationship Id="rId268" Type="http://schemas.openxmlformats.org/officeDocument/2006/relationships/tableStyles" Target="tableStyles.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58" Type="http://schemas.openxmlformats.org/officeDocument/2006/relationships/slide" Target="slides/slide257.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slide" Target="slides/slide247.xml"/><Relationship Id="rId269" Type="http://schemas.microsoft.com/office/2016/11/relationships/changesInfo" Target="changesInfos/changesInfo1.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8" Type="http://schemas.openxmlformats.org/officeDocument/2006/relationships/slide" Target="slides/slide237.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microsoft.com/office/2015/10/relationships/revisionInfo" Target="revisionInfo.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slide" Target="slides/slide238.xml"/><Relationship Id="rId250" Type="http://schemas.openxmlformats.org/officeDocument/2006/relationships/slide" Target="slides/slide249.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240" Type="http://schemas.openxmlformats.org/officeDocument/2006/relationships/slide" Target="slides/slide239.xml"/><Relationship Id="rId261" Type="http://schemas.openxmlformats.org/officeDocument/2006/relationships/slide" Target="slides/slide260.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230" Type="http://schemas.openxmlformats.org/officeDocument/2006/relationships/slide" Target="slides/slide229.xml"/><Relationship Id="rId251" Type="http://schemas.openxmlformats.org/officeDocument/2006/relationships/slide" Target="slides/slide250.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95" Type="http://schemas.openxmlformats.org/officeDocument/2006/relationships/slide" Target="slides/slide194.xml"/><Relationship Id="rId209" Type="http://schemas.openxmlformats.org/officeDocument/2006/relationships/slide" Target="slides/slide208.xml"/><Relationship Id="rId220" Type="http://schemas.openxmlformats.org/officeDocument/2006/relationships/slide" Target="slides/slide219.xml"/><Relationship Id="rId241" Type="http://schemas.openxmlformats.org/officeDocument/2006/relationships/slide" Target="slides/slide24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262" Type="http://schemas.openxmlformats.org/officeDocument/2006/relationships/notesMaster" Target="notesMasters/notesMaster1.xml"/><Relationship Id="rId78" Type="http://schemas.openxmlformats.org/officeDocument/2006/relationships/slide" Target="slides/slide77.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64" Type="http://schemas.openxmlformats.org/officeDocument/2006/relationships/slide" Target="slides/slide163.xml"/><Relationship Id="rId185" Type="http://schemas.openxmlformats.org/officeDocument/2006/relationships/slide" Target="slides/slide184.xml"/><Relationship Id="rId9" Type="http://schemas.openxmlformats.org/officeDocument/2006/relationships/slide" Target="slides/slide8.xml"/><Relationship Id="rId210" Type="http://schemas.openxmlformats.org/officeDocument/2006/relationships/slide" Target="slides/slide209.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handoutMaster" Target="handoutMasters/handoutMaster1.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tags" Target="tags/tag1.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presProps" Target="presProps.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266" Type="http://schemas.openxmlformats.org/officeDocument/2006/relationships/viewProps" Target="viewProps.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slide" Target="slides/slide255.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267" Type="http://schemas.openxmlformats.org/officeDocument/2006/relationships/theme" Target="theme/theme1.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94" Type="http://schemas.openxmlformats.org/officeDocument/2006/relationships/slide" Target="slides/slide93.xml"/><Relationship Id="rId148" Type="http://schemas.openxmlformats.org/officeDocument/2006/relationships/slide" Target="slides/slide147.xml"/><Relationship Id="rId169" Type="http://schemas.openxmlformats.org/officeDocument/2006/relationships/slide" Target="slides/slide168.xml"/><Relationship Id="rId4" Type="http://schemas.openxmlformats.org/officeDocument/2006/relationships/slide" Target="slides/slide3.xml"/><Relationship Id="rId180" Type="http://schemas.openxmlformats.org/officeDocument/2006/relationships/slide" Target="slides/slide17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42" Type="http://schemas.openxmlformats.org/officeDocument/2006/relationships/slide" Target="slides/slide41.xml"/><Relationship Id="rId84" Type="http://schemas.openxmlformats.org/officeDocument/2006/relationships/slide" Target="slides/slide83.xml"/><Relationship Id="rId138" Type="http://schemas.openxmlformats.org/officeDocument/2006/relationships/slide" Target="slides/slide137.xml"/><Relationship Id="rId191" Type="http://schemas.openxmlformats.org/officeDocument/2006/relationships/slide" Target="slides/slide190.xml"/><Relationship Id="rId205" Type="http://schemas.openxmlformats.org/officeDocument/2006/relationships/slide" Target="slides/slide204.xml"/><Relationship Id="rId247" Type="http://schemas.openxmlformats.org/officeDocument/2006/relationships/slide" Target="slides/slide246.xml"/><Relationship Id="rId107" Type="http://schemas.openxmlformats.org/officeDocument/2006/relationships/slide" Target="slides/slide10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dam L Schiff" userId="3b914274-8e34-4064-b69d-a2f57e4634d1" providerId="ADAL" clId="{69122E50-2502-4C2A-8272-82429EEF3E62}"/>
    <pc:docChg chg="undo custSel addSld modSld">
      <pc:chgData name="Adam L Schiff" userId="3b914274-8e34-4064-b69d-a2f57e4634d1" providerId="ADAL" clId="{69122E50-2502-4C2A-8272-82429EEF3E62}" dt="2024-10-15T02:26:00.452" v="8882" actId="20577"/>
      <pc:docMkLst>
        <pc:docMk/>
      </pc:docMkLst>
      <pc:sldChg chg="modNotesTx">
        <pc:chgData name="Adam L Schiff" userId="3b914274-8e34-4064-b69d-a2f57e4634d1" providerId="ADAL" clId="{69122E50-2502-4C2A-8272-82429EEF3E62}" dt="2024-10-14T23:37:50.348" v="16" actId="20577"/>
        <pc:sldMkLst>
          <pc:docMk/>
          <pc:sldMk cId="0" sldId="264"/>
        </pc:sldMkLst>
      </pc:sldChg>
      <pc:sldChg chg="modNotesTx">
        <pc:chgData name="Adam L Schiff" userId="3b914274-8e34-4064-b69d-a2f57e4634d1" providerId="ADAL" clId="{69122E50-2502-4C2A-8272-82429EEF3E62}" dt="2024-10-14T23:51:29.257" v="474" actId="20577"/>
        <pc:sldMkLst>
          <pc:docMk/>
          <pc:sldMk cId="0" sldId="282"/>
        </pc:sldMkLst>
      </pc:sldChg>
      <pc:sldChg chg="modNotesTx">
        <pc:chgData name="Adam L Schiff" userId="3b914274-8e34-4064-b69d-a2f57e4634d1" providerId="ADAL" clId="{69122E50-2502-4C2A-8272-82429EEF3E62}" dt="2024-10-14T23:52:23.017" v="496" actId="20577"/>
        <pc:sldMkLst>
          <pc:docMk/>
          <pc:sldMk cId="0" sldId="285"/>
        </pc:sldMkLst>
      </pc:sldChg>
      <pc:sldChg chg="modSp mod">
        <pc:chgData name="Adam L Schiff" userId="3b914274-8e34-4064-b69d-a2f57e4634d1" providerId="ADAL" clId="{69122E50-2502-4C2A-8272-82429EEF3E62}" dt="2024-10-14T23:56:09.910" v="497" actId="1076"/>
        <pc:sldMkLst>
          <pc:docMk/>
          <pc:sldMk cId="0" sldId="286"/>
        </pc:sldMkLst>
        <pc:spChg chg="mod">
          <ac:chgData name="Adam L Schiff" userId="3b914274-8e34-4064-b69d-a2f57e4634d1" providerId="ADAL" clId="{69122E50-2502-4C2A-8272-82429EEF3E62}" dt="2024-10-14T23:56:09.910" v="497" actId="1076"/>
          <ac:spMkLst>
            <pc:docMk/>
            <pc:sldMk cId="0" sldId="286"/>
            <ac:spMk id="2" creationId="{00000000-0000-0000-0000-000000000000}"/>
          </ac:spMkLst>
        </pc:spChg>
      </pc:sldChg>
      <pc:sldChg chg="modNotesTx">
        <pc:chgData name="Adam L Schiff" userId="3b914274-8e34-4064-b69d-a2f57e4634d1" providerId="ADAL" clId="{69122E50-2502-4C2A-8272-82429EEF3E62}" dt="2024-10-15T00:11:08.268" v="755" actId="20577"/>
        <pc:sldMkLst>
          <pc:docMk/>
          <pc:sldMk cId="0" sldId="291"/>
        </pc:sldMkLst>
      </pc:sldChg>
      <pc:sldChg chg="modNotesTx">
        <pc:chgData name="Adam L Schiff" userId="3b914274-8e34-4064-b69d-a2f57e4634d1" providerId="ADAL" clId="{69122E50-2502-4C2A-8272-82429EEF3E62}" dt="2024-10-15T00:17:52.647" v="1024" actId="20577"/>
        <pc:sldMkLst>
          <pc:docMk/>
          <pc:sldMk cId="0" sldId="295"/>
        </pc:sldMkLst>
      </pc:sldChg>
      <pc:sldChg chg="modNotesTx">
        <pc:chgData name="Adam L Schiff" userId="3b914274-8e34-4064-b69d-a2f57e4634d1" providerId="ADAL" clId="{69122E50-2502-4C2A-8272-82429EEF3E62}" dt="2024-10-15T00:19:15.892" v="1146" actId="20577"/>
        <pc:sldMkLst>
          <pc:docMk/>
          <pc:sldMk cId="0" sldId="299"/>
        </pc:sldMkLst>
      </pc:sldChg>
      <pc:sldChg chg="addSp delSp modSp mod modNotesTx">
        <pc:chgData name="Adam L Schiff" userId="3b914274-8e34-4064-b69d-a2f57e4634d1" providerId="ADAL" clId="{69122E50-2502-4C2A-8272-82429EEF3E62}" dt="2024-10-15T00:25:03.625" v="1193" actId="1076"/>
        <pc:sldMkLst>
          <pc:docMk/>
          <pc:sldMk cId="0" sldId="302"/>
        </pc:sldMkLst>
        <pc:spChg chg="mod">
          <ac:chgData name="Adam L Schiff" userId="3b914274-8e34-4064-b69d-a2f57e4634d1" providerId="ADAL" clId="{69122E50-2502-4C2A-8272-82429EEF3E62}" dt="2024-10-15T00:25:03.625" v="1193" actId="1076"/>
          <ac:spMkLst>
            <pc:docMk/>
            <pc:sldMk cId="0" sldId="302"/>
            <ac:spMk id="98306" creationId="{00000000-0000-0000-0000-000000000000}"/>
          </ac:spMkLst>
        </pc:spChg>
        <pc:picChg chg="del">
          <ac:chgData name="Adam L Schiff" userId="3b914274-8e34-4064-b69d-a2f57e4634d1" providerId="ADAL" clId="{69122E50-2502-4C2A-8272-82429EEF3E62}" dt="2024-10-15T00:20:36.120" v="1147" actId="478"/>
          <ac:picMkLst>
            <pc:docMk/>
            <pc:sldMk cId="0" sldId="302"/>
            <ac:picMk id="3" creationId="{00000000-0000-0000-0000-000000000000}"/>
          </ac:picMkLst>
        </pc:picChg>
        <pc:picChg chg="add del mod">
          <ac:chgData name="Adam L Schiff" userId="3b914274-8e34-4064-b69d-a2f57e4634d1" providerId="ADAL" clId="{69122E50-2502-4C2A-8272-82429EEF3E62}" dt="2024-10-15T00:24:13.961" v="1159" actId="478"/>
          <ac:picMkLst>
            <pc:docMk/>
            <pc:sldMk cId="0" sldId="302"/>
            <ac:picMk id="5" creationId="{381E0A9C-8955-12E8-0CB5-AFD6A03EE0DB}"/>
          </ac:picMkLst>
        </pc:picChg>
        <pc:picChg chg="add mod">
          <ac:chgData name="Adam L Schiff" userId="3b914274-8e34-4064-b69d-a2f57e4634d1" providerId="ADAL" clId="{69122E50-2502-4C2A-8272-82429EEF3E62}" dt="2024-10-15T00:24:22.981" v="1160" actId="1076"/>
          <ac:picMkLst>
            <pc:docMk/>
            <pc:sldMk cId="0" sldId="302"/>
            <ac:picMk id="7" creationId="{09863C72-32A3-8F2A-4CB4-18CEB82D0ED2}"/>
          </ac:picMkLst>
        </pc:picChg>
      </pc:sldChg>
      <pc:sldChg chg="addSp delSp modSp mod modNotesTx">
        <pc:chgData name="Adam L Schiff" userId="3b914274-8e34-4064-b69d-a2f57e4634d1" providerId="ADAL" clId="{69122E50-2502-4C2A-8272-82429EEF3E62}" dt="2024-10-15T00:26:50.136" v="1229" actId="20577"/>
        <pc:sldMkLst>
          <pc:docMk/>
          <pc:sldMk cId="0" sldId="303"/>
        </pc:sldMkLst>
        <pc:picChg chg="del">
          <ac:chgData name="Adam L Schiff" userId="3b914274-8e34-4064-b69d-a2f57e4634d1" providerId="ADAL" clId="{69122E50-2502-4C2A-8272-82429EEF3E62}" dt="2024-10-15T00:26:21.898" v="1194" actId="478"/>
          <ac:picMkLst>
            <pc:docMk/>
            <pc:sldMk cId="0" sldId="303"/>
            <ac:picMk id="3" creationId="{00000000-0000-0000-0000-000000000000}"/>
          </ac:picMkLst>
        </pc:picChg>
        <pc:picChg chg="add mod">
          <ac:chgData name="Adam L Schiff" userId="3b914274-8e34-4064-b69d-a2f57e4634d1" providerId="ADAL" clId="{69122E50-2502-4C2A-8272-82429EEF3E62}" dt="2024-10-15T00:26:37.429" v="1197" actId="1076"/>
          <ac:picMkLst>
            <pc:docMk/>
            <pc:sldMk cId="0" sldId="303"/>
            <ac:picMk id="6" creationId="{78961ED7-DD4F-D8A2-94EF-96863F709F08}"/>
          </ac:picMkLst>
        </pc:picChg>
      </pc:sldChg>
      <pc:sldChg chg="addSp delSp modSp mod modNotesTx">
        <pc:chgData name="Adam L Schiff" userId="3b914274-8e34-4064-b69d-a2f57e4634d1" providerId="ADAL" clId="{69122E50-2502-4C2A-8272-82429EEF3E62}" dt="2024-10-15T00:29:15.593" v="1269" actId="20577"/>
        <pc:sldMkLst>
          <pc:docMk/>
          <pc:sldMk cId="0" sldId="304"/>
        </pc:sldMkLst>
        <pc:picChg chg="del">
          <ac:chgData name="Adam L Schiff" userId="3b914274-8e34-4064-b69d-a2f57e4634d1" providerId="ADAL" clId="{69122E50-2502-4C2A-8272-82429EEF3E62}" dt="2024-10-15T00:28:17.596" v="1230" actId="478"/>
          <ac:picMkLst>
            <pc:docMk/>
            <pc:sldMk cId="0" sldId="304"/>
            <ac:picMk id="3" creationId="{00000000-0000-0000-0000-000000000000}"/>
          </ac:picMkLst>
        </pc:picChg>
        <pc:picChg chg="add mod">
          <ac:chgData name="Adam L Schiff" userId="3b914274-8e34-4064-b69d-a2f57e4634d1" providerId="ADAL" clId="{69122E50-2502-4C2A-8272-82429EEF3E62}" dt="2024-10-15T00:29:01.673" v="1237" actId="14100"/>
          <ac:picMkLst>
            <pc:docMk/>
            <pc:sldMk cId="0" sldId="304"/>
            <ac:picMk id="6" creationId="{115FDA9D-957A-5719-D654-7901F3FA1168}"/>
          </ac:picMkLst>
        </pc:picChg>
      </pc:sldChg>
      <pc:sldChg chg="modSp mod modNotesTx">
        <pc:chgData name="Adam L Schiff" userId="3b914274-8e34-4064-b69d-a2f57e4634d1" providerId="ADAL" clId="{69122E50-2502-4C2A-8272-82429EEF3E62}" dt="2024-10-15T00:37:09.124" v="1594" actId="6549"/>
        <pc:sldMkLst>
          <pc:docMk/>
          <pc:sldMk cId="0" sldId="305"/>
        </pc:sldMkLst>
        <pc:spChg chg="mod">
          <ac:chgData name="Adam L Schiff" userId="3b914274-8e34-4064-b69d-a2f57e4634d1" providerId="ADAL" clId="{69122E50-2502-4C2A-8272-82429EEF3E62}" dt="2024-10-15T00:34:47.740" v="1442" actId="20577"/>
          <ac:spMkLst>
            <pc:docMk/>
            <pc:sldMk cId="0" sldId="305"/>
            <ac:spMk id="104450" creationId="{00000000-0000-0000-0000-000000000000}"/>
          </ac:spMkLst>
        </pc:spChg>
      </pc:sldChg>
      <pc:sldChg chg="addSp modSp mod modNotesTx">
        <pc:chgData name="Adam L Schiff" userId="3b914274-8e34-4064-b69d-a2f57e4634d1" providerId="ADAL" clId="{69122E50-2502-4C2A-8272-82429EEF3E62}" dt="2024-10-15T01:13:54.049" v="3787" actId="20577"/>
        <pc:sldMkLst>
          <pc:docMk/>
          <pc:sldMk cId="0" sldId="314"/>
        </pc:sldMkLst>
        <pc:spChg chg="add mod">
          <ac:chgData name="Adam L Schiff" userId="3b914274-8e34-4064-b69d-a2f57e4634d1" providerId="ADAL" clId="{69122E50-2502-4C2A-8272-82429EEF3E62}" dt="2024-10-15T01:09:13.881" v="3492" actId="692"/>
          <ac:spMkLst>
            <pc:docMk/>
            <pc:sldMk cId="0" sldId="314"/>
            <ac:spMk id="3" creationId="{CE1FB53A-36BA-F14A-9B6D-AC1E3B199F1D}"/>
          </ac:spMkLst>
        </pc:spChg>
        <pc:spChg chg="add mod">
          <ac:chgData name="Adam L Schiff" userId="3b914274-8e34-4064-b69d-a2f57e4634d1" providerId="ADAL" clId="{69122E50-2502-4C2A-8272-82429EEF3E62}" dt="2024-10-15T01:09:35.208" v="3497" actId="692"/>
          <ac:spMkLst>
            <pc:docMk/>
            <pc:sldMk cId="0" sldId="314"/>
            <ac:spMk id="4" creationId="{077C8F9E-B6C2-8597-C0C5-50D30DAD01C5}"/>
          </ac:spMkLst>
        </pc:spChg>
        <pc:spChg chg="mod">
          <ac:chgData name="Adam L Schiff" userId="3b914274-8e34-4064-b69d-a2f57e4634d1" providerId="ADAL" clId="{69122E50-2502-4C2A-8272-82429EEF3E62}" dt="2024-10-15T01:08:28.718" v="3488" actId="20577"/>
          <ac:spMkLst>
            <pc:docMk/>
            <pc:sldMk cId="0" sldId="314"/>
            <ac:spMk id="55299" creationId="{00000000-0000-0000-0000-000000000000}"/>
          </ac:spMkLst>
        </pc:spChg>
      </pc:sldChg>
      <pc:sldChg chg="modSp mod modNotesTx">
        <pc:chgData name="Adam L Schiff" userId="3b914274-8e34-4064-b69d-a2f57e4634d1" providerId="ADAL" clId="{69122E50-2502-4C2A-8272-82429EEF3E62}" dt="2024-10-15T00:46:58.818" v="1971" actId="20577"/>
        <pc:sldMkLst>
          <pc:docMk/>
          <pc:sldMk cId="0" sldId="354"/>
        </pc:sldMkLst>
        <pc:spChg chg="mod">
          <ac:chgData name="Adam L Schiff" userId="3b914274-8e34-4064-b69d-a2f57e4634d1" providerId="ADAL" clId="{69122E50-2502-4C2A-8272-82429EEF3E62}" dt="2024-10-15T00:46:04.528" v="1854" actId="14100"/>
          <ac:spMkLst>
            <pc:docMk/>
            <pc:sldMk cId="0" sldId="354"/>
            <ac:spMk id="122882" creationId="{00000000-0000-0000-0000-000000000000}"/>
          </ac:spMkLst>
        </pc:spChg>
      </pc:sldChg>
      <pc:sldChg chg="modNotesTx">
        <pc:chgData name="Adam L Schiff" userId="3b914274-8e34-4064-b69d-a2f57e4634d1" providerId="ADAL" clId="{69122E50-2502-4C2A-8272-82429EEF3E62}" dt="2024-10-15T01:19:58.659" v="4378" actId="20577"/>
        <pc:sldMkLst>
          <pc:docMk/>
          <pc:sldMk cId="0" sldId="404"/>
        </pc:sldMkLst>
      </pc:sldChg>
      <pc:sldChg chg="modNotesTx">
        <pc:chgData name="Adam L Schiff" userId="3b914274-8e34-4064-b69d-a2f57e4634d1" providerId="ADAL" clId="{69122E50-2502-4C2A-8272-82429EEF3E62}" dt="2024-10-15T01:23:11.681" v="4847" actId="20577"/>
        <pc:sldMkLst>
          <pc:docMk/>
          <pc:sldMk cId="0" sldId="408"/>
        </pc:sldMkLst>
      </pc:sldChg>
      <pc:sldChg chg="modNotesTx">
        <pc:chgData name="Adam L Schiff" userId="3b914274-8e34-4064-b69d-a2f57e4634d1" providerId="ADAL" clId="{69122E50-2502-4C2A-8272-82429EEF3E62}" dt="2024-10-15T01:23:25.184" v="4849" actId="20577"/>
        <pc:sldMkLst>
          <pc:docMk/>
          <pc:sldMk cId="0" sldId="409"/>
        </pc:sldMkLst>
      </pc:sldChg>
      <pc:sldChg chg="modNotesTx">
        <pc:chgData name="Adam L Schiff" userId="3b914274-8e34-4064-b69d-a2f57e4634d1" providerId="ADAL" clId="{69122E50-2502-4C2A-8272-82429EEF3E62}" dt="2024-10-15T01:25:25.253" v="5000" actId="20577"/>
        <pc:sldMkLst>
          <pc:docMk/>
          <pc:sldMk cId="0" sldId="420"/>
        </pc:sldMkLst>
      </pc:sldChg>
      <pc:sldChg chg="modSp mod modNotesTx">
        <pc:chgData name="Adam L Schiff" userId="3b914274-8e34-4064-b69d-a2f57e4634d1" providerId="ADAL" clId="{69122E50-2502-4C2A-8272-82429EEF3E62}" dt="2024-10-15T01:39:29.724" v="5902" actId="20577"/>
        <pc:sldMkLst>
          <pc:docMk/>
          <pc:sldMk cId="0" sldId="428"/>
        </pc:sldMkLst>
        <pc:spChg chg="mod">
          <ac:chgData name="Adam L Schiff" userId="3b914274-8e34-4064-b69d-a2f57e4634d1" providerId="ADAL" clId="{69122E50-2502-4C2A-8272-82429EEF3E62}" dt="2024-10-15T01:39:29.724" v="5902" actId="20577"/>
          <ac:spMkLst>
            <pc:docMk/>
            <pc:sldMk cId="0" sldId="428"/>
            <ac:spMk id="350210" creationId="{00000000-0000-0000-0000-000000000000}"/>
          </ac:spMkLst>
        </pc:spChg>
      </pc:sldChg>
      <pc:sldChg chg="modNotesTx">
        <pc:chgData name="Adam L Schiff" userId="3b914274-8e34-4064-b69d-a2f57e4634d1" providerId="ADAL" clId="{69122E50-2502-4C2A-8272-82429EEF3E62}" dt="2024-10-15T01:41:14.520" v="5917" actId="20577"/>
        <pc:sldMkLst>
          <pc:docMk/>
          <pc:sldMk cId="0" sldId="440"/>
        </pc:sldMkLst>
      </pc:sldChg>
      <pc:sldChg chg="modNotesTx">
        <pc:chgData name="Adam L Schiff" userId="3b914274-8e34-4064-b69d-a2f57e4634d1" providerId="ADAL" clId="{69122E50-2502-4C2A-8272-82429EEF3E62}" dt="2024-10-15T01:49:02.622" v="6328" actId="6549"/>
        <pc:sldMkLst>
          <pc:docMk/>
          <pc:sldMk cId="0" sldId="443"/>
        </pc:sldMkLst>
      </pc:sldChg>
      <pc:sldChg chg="modNotesTx">
        <pc:chgData name="Adam L Schiff" userId="3b914274-8e34-4064-b69d-a2f57e4634d1" providerId="ADAL" clId="{69122E50-2502-4C2A-8272-82429EEF3E62}" dt="2024-10-15T02:07:52.033" v="7602" actId="20577"/>
        <pc:sldMkLst>
          <pc:docMk/>
          <pc:sldMk cId="706516124" sldId="492"/>
        </pc:sldMkLst>
      </pc:sldChg>
      <pc:sldChg chg="modNotesTx">
        <pc:chgData name="Adam L Schiff" userId="3b914274-8e34-4064-b69d-a2f57e4634d1" providerId="ADAL" clId="{69122E50-2502-4C2A-8272-82429EEF3E62}" dt="2024-10-15T02:11:05.136" v="7647" actId="20577"/>
        <pc:sldMkLst>
          <pc:docMk/>
          <pc:sldMk cId="297929695" sldId="519"/>
        </pc:sldMkLst>
      </pc:sldChg>
      <pc:sldChg chg="modSp mod modNotesTx">
        <pc:chgData name="Adam L Schiff" userId="3b914274-8e34-4064-b69d-a2f57e4634d1" providerId="ADAL" clId="{69122E50-2502-4C2A-8272-82429EEF3E62}" dt="2024-10-15T02:16:08.310" v="8048" actId="20577"/>
        <pc:sldMkLst>
          <pc:docMk/>
          <pc:sldMk cId="1681800916" sldId="527"/>
        </pc:sldMkLst>
        <pc:spChg chg="mod">
          <ac:chgData name="Adam L Schiff" userId="3b914274-8e34-4064-b69d-a2f57e4634d1" providerId="ADAL" clId="{69122E50-2502-4C2A-8272-82429EEF3E62}" dt="2024-10-15T02:16:08.310" v="8048" actId="20577"/>
          <ac:spMkLst>
            <pc:docMk/>
            <pc:sldMk cId="1681800916" sldId="527"/>
            <ac:spMk id="3" creationId="{00000000-0000-0000-0000-000000000000}"/>
          </ac:spMkLst>
        </pc:spChg>
      </pc:sldChg>
      <pc:sldChg chg="modSp mod modNotesTx">
        <pc:chgData name="Adam L Schiff" userId="3b914274-8e34-4064-b69d-a2f57e4634d1" providerId="ADAL" clId="{69122E50-2502-4C2A-8272-82429EEF3E62}" dt="2024-10-15T02:26:00.452" v="8882" actId="20577"/>
        <pc:sldMkLst>
          <pc:docMk/>
          <pc:sldMk cId="1061131057" sldId="528"/>
        </pc:sldMkLst>
        <pc:spChg chg="mod">
          <ac:chgData name="Adam L Schiff" userId="3b914274-8e34-4064-b69d-a2f57e4634d1" providerId="ADAL" clId="{69122E50-2502-4C2A-8272-82429EEF3E62}" dt="2024-10-15T02:25:21.206" v="8871" actId="1076"/>
          <ac:spMkLst>
            <pc:docMk/>
            <pc:sldMk cId="1061131057" sldId="528"/>
            <ac:spMk id="2" creationId="{00000000-0000-0000-0000-000000000000}"/>
          </ac:spMkLst>
        </pc:spChg>
        <pc:spChg chg="mod">
          <ac:chgData name="Adam L Schiff" userId="3b914274-8e34-4064-b69d-a2f57e4634d1" providerId="ADAL" clId="{69122E50-2502-4C2A-8272-82429EEF3E62}" dt="2024-10-15T02:26:00.452" v="8882" actId="20577"/>
          <ac:spMkLst>
            <pc:docMk/>
            <pc:sldMk cId="1061131057" sldId="528"/>
            <ac:spMk id="3" creationId="{00000000-0000-0000-0000-000000000000}"/>
          </ac:spMkLst>
        </pc:spChg>
      </pc:sldChg>
      <pc:sldChg chg="modNotesTx">
        <pc:chgData name="Adam L Schiff" userId="3b914274-8e34-4064-b69d-a2f57e4634d1" providerId="ADAL" clId="{69122E50-2502-4C2A-8272-82429EEF3E62}" dt="2024-10-15T01:24:04.471" v="4850" actId="6549"/>
        <pc:sldMkLst>
          <pc:docMk/>
          <pc:sldMk cId="1177782635" sldId="542"/>
        </pc:sldMkLst>
      </pc:sldChg>
      <pc:sldChg chg="modNotesTx">
        <pc:chgData name="Adam L Schiff" userId="3b914274-8e34-4064-b69d-a2f57e4634d1" providerId="ADAL" clId="{69122E50-2502-4C2A-8272-82429EEF3E62}" dt="2024-10-15T02:11:19.060" v="7673" actId="6549"/>
        <pc:sldMkLst>
          <pc:docMk/>
          <pc:sldMk cId="2083981445" sldId="559"/>
        </pc:sldMkLst>
      </pc:sldChg>
      <pc:sldChg chg="addSp new mod modNotesTx">
        <pc:chgData name="Adam L Schiff" userId="3b914274-8e34-4064-b69d-a2f57e4634d1" providerId="ADAL" clId="{69122E50-2502-4C2A-8272-82429EEF3E62}" dt="2024-10-14T23:59:55.275" v="622" actId="313"/>
        <pc:sldMkLst>
          <pc:docMk/>
          <pc:sldMk cId="2743257517" sldId="564"/>
        </pc:sldMkLst>
        <pc:picChg chg="add">
          <ac:chgData name="Adam L Schiff" userId="3b914274-8e34-4064-b69d-a2f57e4634d1" providerId="ADAL" clId="{69122E50-2502-4C2A-8272-82429EEF3E62}" dt="2024-10-14T23:57:48.138" v="499" actId="22"/>
          <ac:picMkLst>
            <pc:docMk/>
            <pc:sldMk cId="2743257517" sldId="564"/>
            <ac:picMk id="5" creationId="{F8199E15-969F-0E78-EF1A-20F698E8E24C}"/>
          </ac:picMkLst>
        </pc:picChg>
      </pc:sldChg>
      <pc:sldChg chg="addSp delSp new mod modNotesTx">
        <pc:chgData name="Adam L Schiff" userId="3b914274-8e34-4064-b69d-a2f57e4634d1" providerId="ADAL" clId="{69122E50-2502-4C2A-8272-82429EEF3E62}" dt="2024-10-15T00:09:43.615" v="742" actId="20577"/>
        <pc:sldMkLst>
          <pc:docMk/>
          <pc:sldMk cId="2300047247" sldId="565"/>
        </pc:sldMkLst>
        <pc:picChg chg="add del">
          <ac:chgData name="Adam L Schiff" userId="3b914274-8e34-4064-b69d-a2f57e4634d1" providerId="ADAL" clId="{69122E50-2502-4C2A-8272-82429EEF3E62}" dt="2024-10-15T00:02:55.766" v="650" actId="478"/>
          <ac:picMkLst>
            <pc:docMk/>
            <pc:sldMk cId="2300047247" sldId="565"/>
            <ac:picMk id="5" creationId="{6BFF2002-959A-532F-9DAD-CC3123399748}"/>
          </ac:picMkLst>
        </pc:picChg>
        <pc:picChg chg="add del">
          <ac:chgData name="Adam L Schiff" userId="3b914274-8e34-4064-b69d-a2f57e4634d1" providerId="ADAL" clId="{69122E50-2502-4C2A-8272-82429EEF3E62}" dt="2024-10-15T00:09:20.369" v="735" actId="478"/>
          <ac:picMkLst>
            <pc:docMk/>
            <pc:sldMk cId="2300047247" sldId="565"/>
            <ac:picMk id="7" creationId="{42BD1152-FBF7-47B3-98C7-9468C3560713}"/>
          </ac:picMkLst>
        </pc:picChg>
        <pc:picChg chg="add">
          <ac:chgData name="Adam L Schiff" userId="3b914274-8e34-4064-b69d-a2f57e4634d1" providerId="ADAL" clId="{69122E50-2502-4C2A-8272-82429EEF3E62}" dt="2024-10-15T00:09:20.789" v="736" actId="22"/>
          <ac:picMkLst>
            <pc:docMk/>
            <pc:sldMk cId="2300047247" sldId="565"/>
            <ac:picMk id="9" creationId="{A6D96E2F-C599-E0FA-A69E-50AE911459A3}"/>
          </ac:picMkLst>
        </pc:picChg>
      </pc:sldChg>
      <pc:sldChg chg="addSp delSp new mod modNotesTx">
        <pc:chgData name="Adam L Schiff" userId="3b914274-8e34-4064-b69d-a2f57e4634d1" providerId="ADAL" clId="{69122E50-2502-4C2A-8272-82429EEF3E62}" dt="2024-10-15T00:15:36.220" v="944" actId="22"/>
        <pc:sldMkLst>
          <pc:docMk/>
          <pc:sldMk cId="2975427643" sldId="566"/>
        </pc:sldMkLst>
        <pc:picChg chg="add del">
          <ac:chgData name="Adam L Schiff" userId="3b914274-8e34-4064-b69d-a2f57e4634d1" providerId="ADAL" clId="{69122E50-2502-4C2A-8272-82429EEF3E62}" dt="2024-10-15T00:14:27.393" v="943" actId="478"/>
          <ac:picMkLst>
            <pc:docMk/>
            <pc:sldMk cId="2975427643" sldId="566"/>
            <ac:picMk id="5" creationId="{789264D9-4299-0755-0D11-776FC7FF4A3B}"/>
          </ac:picMkLst>
        </pc:picChg>
        <pc:picChg chg="add">
          <ac:chgData name="Adam L Schiff" userId="3b914274-8e34-4064-b69d-a2f57e4634d1" providerId="ADAL" clId="{69122E50-2502-4C2A-8272-82429EEF3E62}" dt="2024-10-15T00:15:36.220" v="944" actId="22"/>
          <ac:picMkLst>
            <pc:docMk/>
            <pc:sldMk cId="2975427643" sldId="566"/>
            <ac:picMk id="7" creationId="{3F80ED5F-020C-4EF2-6E35-03CE25E6F969}"/>
          </ac:picMkLst>
        </pc:picChg>
      </pc:sldChg>
      <pc:sldChg chg="addSp delSp modSp new mod modNotesTx">
        <pc:chgData name="Adam L Schiff" userId="3b914274-8e34-4064-b69d-a2f57e4634d1" providerId="ADAL" clId="{69122E50-2502-4C2A-8272-82429EEF3E62}" dt="2024-10-15T02:10:17.785" v="7619" actId="692"/>
        <pc:sldMkLst>
          <pc:docMk/>
          <pc:sldMk cId="1475222076" sldId="567"/>
        </pc:sldMkLst>
        <pc:spChg chg="add del mod">
          <ac:chgData name="Adam L Schiff" userId="3b914274-8e34-4064-b69d-a2f57e4634d1" providerId="ADAL" clId="{69122E50-2502-4C2A-8272-82429EEF3E62}" dt="2024-10-15T02:09:17.152" v="7603" actId="478"/>
          <ac:spMkLst>
            <pc:docMk/>
            <pc:sldMk cId="1475222076" sldId="567"/>
            <ac:spMk id="6" creationId="{F127A7F8-23E3-6E6B-9578-543FC1FAE526}"/>
          </ac:spMkLst>
        </pc:spChg>
        <pc:spChg chg="add mod">
          <ac:chgData name="Adam L Schiff" userId="3b914274-8e34-4064-b69d-a2f57e4634d1" providerId="ADAL" clId="{69122E50-2502-4C2A-8272-82429EEF3E62}" dt="2024-10-15T02:10:17.785" v="7619" actId="692"/>
          <ac:spMkLst>
            <pc:docMk/>
            <pc:sldMk cId="1475222076" sldId="567"/>
            <ac:spMk id="9" creationId="{0F921B47-4534-3F0D-A84A-664D64BA3B8A}"/>
          </ac:spMkLst>
        </pc:spChg>
        <pc:picChg chg="add del">
          <ac:chgData name="Adam L Schiff" userId="3b914274-8e34-4064-b69d-a2f57e4634d1" providerId="ADAL" clId="{69122E50-2502-4C2A-8272-82429EEF3E62}" dt="2024-10-15T02:09:19.008" v="7604" actId="478"/>
          <ac:picMkLst>
            <pc:docMk/>
            <pc:sldMk cId="1475222076" sldId="567"/>
            <ac:picMk id="5" creationId="{C652E8CF-4CA3-92EF-E9C7-DD49E08B7741}"/>
          </ac:picMkLst>
        </pc:picChg>
        <pc:picChg chg="add">
          <ac:chgData name="Adam L Schiff" userId="3b914274-8e34-4064-b69d-a2f57e4634d1" providerId="ADAL" clId="{69122E50-2502-4C2A-8272-82429EEF3E62}" dt="2024-10-15T02:09:19.468" v="7605" actId="22"/>
          <ac:picMkLst>
            <pc:docMk/>
            <pc:sldMk cId="1475222076" sldId="567"/>
            <ac:picMk id="8" creationId="{35F0F0DE-87BA-8CAB-D14B-CFB3E82435BC}"/>
          </ac:picMkLst>
        </pc:picChg>
      </pc:sldChg>
      <pc:sldChg chg="modSp add mod modNotesTx">
        <pc:chgData name="Adam L Schiff" userId="3b914274-8e34-4064-b69d-a2f57e4634d1" providerId="ADAL" clId="{69122E50-2502-4C2A-8272-82429EEF3E62}" dt="2024-10-15T02:25:02.711" v="8868" actId="1076"/>
        <pc:sldMkLst>
          <pc:docMk/>
          <pc:sldMk cId="240043328" sldId="568"/>
        </pc:sldMkLst>
        <pc:spChg chg="mod">
          <ac:chgData name="Adam L Schiff" userId="3b914274-8e34-4064-b69d-a2f57e4634d1" providerId="ADAL" clId="{69122E50-2502-4C2A-8272-82429EEF3E62}" dt="2024-10-15T02:25:02.711" v="8868" actId="1076"/>
          <ac:spMkLst>
            <pc:docMk/>
            <pc:sldMk cId="240043328" sldId="568"/>
            <ac:spMk id="2" creationId="{00000000-0000-0000-0000-000000000000}"/>
          </ac:spMkLst>
        </pc:spChg>
        <pc:spChg chg="mod">
          <ac:chgData name="Adam L Schiff" userId="3b914274-8e34-4064-b69d-a2f57e4634d1" providerId="ADAL" clId="{69122E50-2502-4C2A-8272-82429EEF3E62}" dt="2024-10-15T02:23:40.030" v="8741" actId="1076"/>
          <ac:spMkLst>
            <pc:docMk/>
            <pc:sldMk cId="240043328" sldId="568"/>
            <ac:spMk id="3"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14844271"/>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1184275" y="696913"/>
            <a:ext cx="4646613" cy="3484562"/>
          </a:xfrm>
          <a:prstGeom prst="rect">
            <a:avLst/>
          </a:prstGeom>
          <a:noFill/>
          <a:ln w="12700">
            <a:solidFill>
              <a:prstClr val="black"/>
            </a:solidFill>
          </a:ln>
        </p:spPr>
        <p:txBody>
          <a:bodyPr vert="horz" lIns="92257" tIns="46128" rIns="92257" bIns="46128" rtlCol="0" anchor="ctr"/>
          <a:lstStyle/>
          <a:p>
            <a:pPr lvl="0"/>
            <a:endParaRPr lang="en-US" noProof="0"/>
          </a:p>
        </p:txBody>
      </p:sp>
      <p:sp>
        <p:nvSpPr>
          <p:cNvPr id="5" name="Notes Placeholder 4"/>
          <p:cNvSpPr>
            <a:spLocks noGrp="1"/>
          </p:cNvSpPr>
          <p:nvPr>
            <p:ph type="body" sz="quarter" idx="3"/>
          </p:nvPr>
        </p:nvSpPr>
        <p:spPr>
          <a:xfrm>
            <a:off x="701676" y="4416821"/>
            <a:ext cx="5607053" cy="4182270"/>
          </a:xfrm>
          <a:prstGeom prst="rect">
            <a:avLst/>
          </a:prstGeom>
        </p:spPr>
        <p:txBody>
          <a:bodyPr vert="horz" lIns="92257" tIns="46128" rIns="92257" bIns="46128"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106734089"/>
      </p:ext>
    </p:extLst>
  </p:cSld>
  <p:clrMap bg1="lt1" tx1="dk1" bg2="lt2" tx2="dk2" accent1="accent1" accent2="accent2" accent3="accent3" accent4="accent4" accent5="accent5" accent6="accent6" hlink="hlink" folHlink="folHlink"/>
  <p:hf hdr="0" ftr="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3" Type="http://schemas.openxmlformats.org/officeDocument/2006/relationships/hyperlink" Target="mailto:coop@loc.gov" TargetMode="External"/><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3" Type="http://schemas.openxmlformats.org/officeDocument/2006/relationships/hyperlink" Target="https://beta.rdatoolkit.org/Content/Index?externalId=en-US_ala-c44c315c-754b-301c-9e59-4171cebf0835" TargetMode="External"/><Relationship Id="rId2" Type="http://schemas.openxmlformats.org/officeDocument/2006/relationships/slide" Target="../slides/slide63.xml"/><Relationship Id="rId1" Type="http://schemas.openxmlformats.org/officeDocument/2006/relationships/notesMaster" Target="../notesMasters/notesMaster1.xml"/><Relationship Id="rId4" Type="http://schemas.openxmlformats.org/officeDocument/2006/relationships/hyperlink" Target="https://beta.rdatoolkit.org/Content/Index?externalId=en-US_ala-ed772adf-af75-324f-be4a-e6d5f129e132" TargetMode="Externa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3" Type="http://schemas.openxmlformats.org/officeDocument/2006/relationships/hyperlink" Target="https://www.loc.gov/aba/pcc/naco/documents/NACO-024-Best-Practices.pdf" TargetMode="External"/><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3" Type="http://schemas.openxmlformats.org/officeDocument/2006/relationships/hyperlink" Target="https://www.loc.gov/aba/pcc/naco/documents/NACO-024-Best-Practices.pdf" TargetMode="External"/><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3" Type="http://schemas.openxmlformats.org/officeDocument/2006/relationships/hyperlink" Target="https://www.loc.gov/aba/pcc/naco/documents/NACO-024-Best-Practices.pdf" TargetMode="External"/><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99.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200.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201.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202.xml.rels><?xml version="1.0" encoding="UTF-8" standalone="yes"?>
<Relationships xmlns="http://schemas.openxmlformats.org/package/2006/relationships"><Relationship Id="rId3" Type="http://schemas.openxmlformats.org/officeDocument/2006/relationships/hyperlink" Target="https://www.loc.gov/standards/sourcelist/subject.html" TargetMode="External"/><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203.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204.xml.rels><?xml version="1.0" encoding="UTF-8" standalone="yes"?>
<Relationships xmlns="http://schemas.openxmlformats.org/package/2006/relationships"><Relationship Id="rId3" Type="http://schemas.openxmlformats.org/officeDocument/2006/relationships/hyperlink" Target="https://desktop.loc.gov/saved/MARC_Languages-Name_Sequence" TargetMode="External"/><Relationship Id="rId2" Type="http://schemas.openxmlformats.org/officeDocument/2006/relationships/slide" Target="../slides/slide204.xml"/><Relationship Id="rId1" Type="http://schemas.openxmlformats.org/officeDocument/2006/relationships/notesMaster" Target="../notesMasters/notesMaster1.xml"/><Relationship Id="rId5" Type="http://schemas.openxmlformats.org/officeDocument/2006/relationships/hyperlink" Target="http://www.loc.gov/standards/sourcelist/language.html" TargetMode="External"/><Relationship Id="rId4" Type="http://schemas.openxmlformats.org/officeDocument/2006/relationships/hyperlink" Target="http://www.loc.gov/marc/languages/langhome.html" TargetMode="External"/></Relationships>
</file>

<file path=ppt/notesSlides/_rels/notesSlide205.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206.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207.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208.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209.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210.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211.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212.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213.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214.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215.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216.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217.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218.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219.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220.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_rels/notesSlide221.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222.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223.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224.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_rels/notesSlide225.xml.rels><?xml version="1.0" encoding="UTF-8" standalone="yes"?>
<Relationships xmlns="http://schemas.openxmlformats.org/package/2006/relationships"><Relationship Id="rId2" Type="http://schemas.openxmlformats.org/officeDocument/2006/relationships/slide" Target="../slides/slide225.xml"/><Relationship Id="rId1" Type="http://schemas.openxmlformats.org/officeDocument/2006/relationships/notesMaster" Target="../notesMasters/notesMaster1.xml"/></Relationships>
</file>

<file path=ppt/notesSlides/_rels/notesSlide226.xml.rels><?xml version="1.0" encoding="UTF-8" standalone="yes"?>
<Relationships xmlns="http://schemas.openxmlformats.org/package/2006/relationships"><Relationship Id="rId2" Type="http://schemas.openxmlformats.org/officeDocument/2006/relationships/slide" Target="../slides/slide226.xml"/><Relationship Id="rId1" Type="http://schemas.openxmlformats.org/officeDocument/2006/relationships/notesMaster" Target="../notesMasters/notesMaster1.xml"/></Relationships>
</file>

<file path=ppt/notesSlides/_rels/notesSlide227.xml.rels><?xml version="1.0" encoding="UTF-8" standalone="yes"?>
<Relationships xmlns="http://schemas.openxmlformats.org/package/2006/relationships"><Relationship Id="rId2" Type="http://schemas.openxmlformats.org/officeDocument/2006/relationships/slide" Target="../slides/slide227.xml"/><Relationship Id="rId1" Type="http://schemas.openxmlformats.org/officeDocument/2006/relationships/notesMaster" Target="../notesMasters/notesMaster1.xml"/></Relationships>
</file>

<file path=ppt/notesSlides/_rels/notesSlide228.xml.rels><?xml version="1.0" encoding="UTF-8" standalone="yes"?>
<Relationships xmlns="http://schemas.openxmlformats.org/package/2006/relationships"><Relationship Id="rId2" Type="http://schemas.openxmlformats.org/officeDocument/2006/relationships/slide" Target="../slides/slide228.xml"/><Relationship Id="rId1" Type="http://schemas.openxmlformats.org/officeDocument/2006/relationships/notesMaster" Target="../notesMasters/notesMaster1.xml"/></Relationships>
</file>

<file path=ppt/notesSlides/_rels/notesSlide229.xml.rels><?xml version="1.0" encoding="UTF-8" standalone="yes"?>
<Relationships xmlns="http://schemas.openxmlformats.org/package/2006/relationships"><Relationship Id="rId2" Type="http://schemas.openxmlformats.org/officeDocument/2006/relationships/slide" Target="../slides/slide229.xml"/><Relationship Id="rId1" Type="http://schemas.openxmlformats.org/officeDocument/2006/relationships/notesMaster" Target="../notesMasters/notesMaster1.xml"/></Relationships>
</file>

<file path=ppt/notesSlides/_rels/notesSlide230.xml.rels><?xml version="1.0" encoding="UTF-8" standalone="yes"?>
<Relationships xmlns="http://schemas.openxmlformats.org/package/2006/relationships"><Relationship Id="rId2" Type="http://schemas.openxmlformats.org/officeDocument/2006/relationships/slide" Target="../slides/slide230.xml"/><Relationship Id="rId1" Type="http://schemas.openxmlformats.org/officeDocument/2006/relationships/notesMaster" Target="../notesMasters/notesMaster1.xml"/></Relationships>
</file>

<file path=ppt/notesSlides/_rels/notesSlide231.xml.rels><?xml version="1.0" encoding="UTF-8" standalone="yes"?>
<Relationships xmlns="http://schemas.openxmlformats.org/package/2006/relationships"><Relationship Id="rId2" Type="http://schemas.openxmlformats.org/officeDocument/2006/relationships/slide" Target="../slides/slide231.xml"/><Relationship Id="rId1" Type="http://schemas.openxmlformats.org/officeDocument/2006/relationships/notesMaster" Target="../notesMasters/notesMaster1.xml"/></Relationships>
</file>

<file path=ppt/notesSlides/_rels/notesSlide232.xml.rels><?xml version="1.0" encoding="UTF-8" standalone="yes"?>
<Relationships xmlns="http://schemas.openxmlformats.org/package/2006/relationships"><Relationship Id="rId2" Type="http://schemas.openxmlformats.org/officeDocument/2006/relationships/slide" Target="../slides/slide232.xml"/><Relationship Id="rId1" Type="http://schemas.openxmlformats.org/officeDocument/2006/relationships/notesMaster" Target="../notesMasters/notesMaster1.xml"/></Relationships>
</file>

<file path=ppt/notesSlides/_rels/notesSlide233.xml.rels><?xml version="1.0" encoding="UTF-8" standalone="yes"?>
<Relationships xmlns="http://schemas.openxmlformats.org/package/2006/relationships"><Relationship Id="rId2" Type="http://schemas.openxmlformats.org/officeDocument/2006/relationships/slide" Target="../slides/slide233.xml"/><Relationship Id="rId1" Type="http://schemas.openxmlformats.org/officeDocument/2006/relationships/notesMaster" Target="../notesMasters/notesMaster1.xml"/></Relationships>
</file>

<file path=ppt/notesSlides/_rels/notesSlide234.xml.rels><?xml version="1.0" encoding="UTF-8" standalone="yes"?>
<Relationships xmlns="http://schemas.openxmlformats.org/package/2006/relationships"><Relationship Id="rId2" Type="http://schemas.openxmlformats.org/officeDocument/2006/relationships/slide" Target="../slides/slide234.xml"/><Relationship Id="rId1" Type="http://schemas.openxmlformats.org/officeDocument/2006/relationships/notesMaster" Target="../notesMasters/notesMaster1.xml"/></Relationships>
</file>

<file path=ppt/notesSlides/_rels/notesSlide235.xml.rels><?xml version="1.0" encoding="UTF-8" standalone="yes"?>
<Relationships xmlns="http://schemas.openxmlformats.org/package/2006/relationships"><Relationship Id="rId2" Type="http://schemas.openxmlformats.org/officeDocument/2006/relationships/slide" Target="../slides/slide235.xml"/><Relationship Id="rId1" Type="http://schemas.openxmlformats.org/officeDocument/2006/relationships/notesMaster" Target="../notesMasters/notesMaster1.xml"/></Relationships>
</file>

<file path=ppt/notesSlides/_rels/notesSlide236.xml.rels><?xml version="1.0" encoding="UTF-8" standalone="yes"?>
<Relationships xmlns="http://schemas.openxmlformats.org/package/2006/relationships"><Relationship Id="rId2" Type="http://schemas.openxmlformats.org/officeDocument/2006/relationships/slide" Target="../slides/slide236.xml"/><Relationship Id="rId1" Type="http://schemas.openxmlformats.org/officeDocument/2006/relationships/notesMaster" Target="../notesMasters/notesMaster1.xml"/></Relationships>
</file>

<file path=ppt/notesSlides/_rels/notesSlide237.xml.rels><?xml version="1.0" encoding="UTF-8" standalone="yes"?>
<Relationships xmlns="http://schemas.openxmlformats.org/package/2006/relationships"><Relationship Id="rId2" Type="http://schemas.openxmlformats.org/officeDocument/2006/relationships/slide" Target="../slides/slide237.xml"/><Relationship Id="rId1" Type="http://schemas.openxmlformats.org/officeDocument/2006/relationships/notesMaster" Target="../notesMasters/notesMaster1.xml"/></Relationships>
</file>

<file path=ppt/notesSlides/_rels/notesSlide238.xml.rels><?xml version="1.0" encoding="UTF-8" standalone="yes"?>
<Relationships xmlns="http://schemas.openxmlformats.org/package/2006/relationships"><Relationship Id="rId2" Type="http://schemas.openxmlformats.org/officeDocument/2006/relationships/slide" Target="../slides/slide238.xml"/><Relationship Id="rId1" Type="http://schemas.openxmlformats.org/officeDocument/2006/relationships/notesMaster" Target="../notesMasters/notesMaster1.xml"/></Relationships>
</file>

<file path=ppt/notesSlides/_rels/notesSlide239.xml.rels><?xml version="1.0" encoding="UTF-8" standalone="yes"?>
<Relationships xmlns="http://schemas.openxmlformats.org/package/2006/relationships"><Relationship Id="rId2" Type="http://schemas.openxmlformats.org/officeDocument/2006/relationships/slide" Target="../slides/slide239.xml"/><Relationship Id="rId1" Type="http://schemas.openxmlformats.org/officeDocument/2006/relationships/notesMaster" Target="../notesMasters/notesMaster1.xml"/></Relationships>
</file>

<file path=ppt/notesSlides/_rels/notesSlide240.xml.rels><?xml version="1.0" encoding="UTF-8" standalone="yes"?>
<Relationships xmlns="http://schemas.openxmlformats.org/package/2006/relationships"><Relationship Id="rId2" Type="http://schemas.openxmlformats.org/officeDocument/2006/relationships/slide" Target="../slides/slide240.xml"/><Relationship Id="rId1" Type="http://schemas.openxmlformats.org/officeDocument/2006/relationships/notesMaster" Target="../notesMasters/notesMaster1.xml"/></Relationships>
</file>

<file path=ppt/notesSlides/_rels/notesSlide241.xml.rels><?xml version="1.0" encoding="UTF-8" standalone="yes"?>
<Relationships xmlns="http://schemas.openxmlformats.org/package/2006/relationships"><Relationship Id="rId2" Type="http://schemas.openxmlformats.org/officeDocument/2006/relationships/slide" Target="../slides/slide241.xml"/><Relationship Id="rId1" Type="http://schemas.openxmlformats.org/officeDocument/2006/relationships/notesMaster" Target="../notesMasters/notesMaster1.xml"/></Relationships>
</file>

<file path=ppt/notesSlides/_rels/notesSlide242.xml.rels><?xml version="1.0" encoding="UTF-8" standalone="yes"?>
<Relationships xmlns="http://schemas.openxmlformats.org/package/2006/relationships"><Relationship Id="rId2" Type="http://schemas.openxmlformats.org/officeDocument/2006/relationships/slide" Target="../slides/slide242.xml"/><Relationship Id="rId1" Type="http://schemas.openxmlformats.org/officeDocument/2006/relationships/notesMaster" Target="../notesMasters/notesMaster1.xml"/></Relationships>
</file>

<file path=ppt/notesSlides/_rels/notesSlide243.xml.rels><?xml version="1.0" encoding="UTF-8" standalone="yes"?>
<Relationships xmlns="http://schemas.openxmlformats.org/package/2006/relationships"><Relationship Id="rId2" Type="http://schemas.openxmlformats.org/officeDocument/2006/relationships/slide" Target="../slides/slide243.xml"/><Relationship Id="rId1" Type="http://schemas.openxmlformats.org/officeDocument/2006/relationships/notesMaster" Target="../notesMasters/notesMaster1.xml"/></Relationships>
</file>

<file path=ppt/notesSlides/_rels/notesSlide244.xml.rels><?xml version="1.0" encoding="UTF-8" standalone="yes"?>
<Relationships xmlns="http://schemas.openxmlformats.org/package/2006/relationships"><Relationship Id="rId2" Type="http://schemas.openxmlformats.org/officeDocument/2006/relationships/slide" Target="../slides/slide244.xml"/><Relationship Id="rId1" Type="http://schemas.openxmlformats.org/officeDocument/2006/relationships/notesMaster" Target="../notesMasters/notesMaster1.xml"/></Relationships>
</file>

<file path=ppt/notesSlides/_rels/notesSlide245.xml.rels><?xml version="1.0" encoding="UTF-8" standalone="yes"?>
<Relationships xmlns="http://schemas.openxmlformats.org/package/2006/relationships"><Relationship Id="rId2" Type="http://schemas.openxmlformats.org/officeDocument/2006/relationships/slide" Target="../slides/slide245.xml"/><Relationship Id="rId1" Type="http://schemas.openxmlformats.org/officeDocument/2006/relationships/notesMaster" Target="../notesMasters/notesMaster1.xml"/></Relationships>
</file>

<file path=ppt/notesSlides/_rels/notesSlide246.xml.rels><?xml version="1.0" encoding="UTF-8" standalone="yes"?>
<Relationships xmlns="http://schemas.openxmlformats.org/package/2006/relationships"><Relationship Id="rId2" Type="http://schemas.openxmlformats.org/officeDocument/2006/relationships/slide" Target="../slides/slide246.xml"/><Relationship Id="rId1" Type="http://schemas.openxmlformats.org/officeDocument/2006/relationships/notesMaster" Target="../notesMasters/notesMaster1.xml"/></Relationships>
</file>

<file path=ppt/notesSlides/_rels/notesSlide247.xml.rels><?xml version="1.0" encoding="UTF-8" standalone="yes"?>
<Relationships xmlns="http://schemas.openxmlformats.org/package/2006/relationships"><Relationship Id="rId2" Type="http://schemas.openxmlformats.org/officeDocument/2006/relationships/slide" Target="../slides/slide247.xml"/><Relationship Id="rId1" Type="http://schemas.openxmlformats.org/officeDocument/2006/relationships/notesMaster" Target="../notesMasters/notesMaster1.xml"/></Relationships>
</file>

<file path=ppt/notesSlides/_rels/notesSlide248.xml.rels><?xml version="1.0" encoding="UTF-8" standalone="yes"?>
<Relationships xmlns="http://schemas.openxmlformats.org/package/2006/relationships"><Relationship Id="rId2" Type="http://schemas.openxmlformats.org/officeDocument/2006/relationships/slide" Target="../slides/slide248.xml"/><Relationship Id="rId1" Type="http://schemas.openxmlformats.org/officeDocument/2006/relationships/notesMaster" Target="../notesMasters/notesMaster1.xml"/></Relationships>
</file>

<file path=ppt/notesSlides/_rels/notesSlide249.xml.rels><?xml version="1.0" encoding="UTF-8" standalone="yes"?>
<Relationships xmlns="http://schemas.openxmlformats.org/package/2006/relationships"><Relationship Id="rId2" Type="http://schemas.openxmlformats.org/officeDocument/2006/relationships/slide" Target="../slides/slide249.xml"/><Relationship Id="rId1" Type="http://schemas.openxmlformats.org/officeDocument/2006/relationships/notesMaster" Target="../notesMasters/notesMaster1.xml"/></Relationships>
</file>

<file path=ppt/notesSlides/_rels/notesSlide250.xml.rels><?xml version="1.0" encoding="UTF-8" standalone="yes"?>
<Relationships xmlns="http://schemas.openxmlformats.org/package/2006/relationships"><Relationship Id="rId2" Type="http://schemas.openxmlformats.org/officeDocument/2006/relationships/slide" Target="../slides/slide250.xml"/><Relationship Id="rId1" Type="http://schemas.openxmlformats.org/officeDocument/2006/relationships/notesMaster" Target="../notesMasters/notesMaster1.xml"/></Relationships>
</file>

<file path=ppt/notesSlides/_rels/notesSlide251.xml.rels><?xml version="1.0" encoding="UTF-8" standalone="yes"?>
<Relationships xmlns="http://schemas.openxmlformats.org/package/2006/relationships"><Relationship Id="rId2" Type="http://schemas.openxmlformats.org/officeDocument/2006/relationships/slide" Target="../slides/slide251.xml"/><Relationship Id="rId1" Type="http://schemas.openxmlformats.org/officeDocument/2006/relationships/notesMaster" Target="../notesMasters/notesMaster1.xml"/></Relationships>
</file>

<file path=ppt/notesSlides/_rels/notesSlide252.xml.rels><?xml version="1.0" encoding="UTF-8" standalone="yes"?>
<Relationships xmlns="http://schemas.openxmlformats.org/package/2006/relationships"><Relationship Id="rId2" Type="http://schemas.openxmlformats.org/officeDocument/2006/relationships/slide" Target="../slides/slide252.xml"/><Relationship Id="rId1" Type="http://schemas.openxmlformats.org/officeDocument/2006/relationships/notesMaster" Target="../notesMasters/notesMaster1.xml"/></Relationships>
</file>

<file path=ppt/notesSlides/_rels/notesSlide253.xml.rels><?xml version="1.0" encoding="UTF-8" standalone="yes"?>
<Relationships xmlns="http://schemas.openxmlformats.org/package/2006/relationships"><Relationship Id="rId2" Type="http://schemas.openxmlformats.org/officeDocument/2006/relationships/slide" Target="../slides/slide253.xml"/><Relationship Id="rId1" Type="http://schemas.openxmlformats.org/officeDocument/2006/relationships/notesMaster" Target="../notesMasters/notesMaster1.xml"/></Relationships>
</file>

<file path=ppt/notesSlides/_rels/notesSlide254.xml.rels><?xml version="1.0" encoding="UTF-8" standalone="yes"?>
<Relationships xmlns="http://schemas.openxmlformats.org/package/2006/relationships"><Relationship Id="rId2" Type="http://schemas.openxmlformats.org/officeDocument/2006/relationships/slide" Target="../slides/slide254.xml"/><Relationship Id="rId1" Type="http://schemas.openxmlformats.org/officeDocument/2006/relationships/notesMaster" Target="../notesMasters/notesMaster1.xml"/></Relationships>
</file>

<file path=ppt/notesSlides/_rels/notesSlide255.xml.rels><?xml version="1.0" encoding="UTF-8" standalone="yes"?>
<Relationships xmlns="http://schemas.openxmlformats.org/package/2006/relationships"><Relationship Id="rId2" Type="http://schemas.openxmlformats.org/officeDocument/2006/relationships/slide" Target="../slides/slide255.xml"/><Relationship Id="rId1" Type="http://schemas.openxmlformats.org/officeDocument/2006/relationships/notesMaster" Target="../notesMasters/notesMaster1.xml"/></Relationships>
</file>

<file path=ppt/notesSlides/_rels/notesSlide256.xml.rels><?xml version="1.0" encoding="UTF-8" standalone="yes"?>
<Relationships xmlns="http://schemas.openxmlformats.org/package/2006/relationships"><Relationship Id="rId2" Type="http://schemas.openxmlformats.org/officeDocument/2006/relationships/slide" Target="../slides/slide256.xml"/><Relationship Id="rId1" Type="http://schemas.openxmlformats.org/officeDocument/2006/relationships/notesMaster" Target="../notesMasters/notesMaster1.xml"/></Relationships>
</file>

<file path=ppt/notesSlides/_rels/notesSlide257.xml.rels><?xml version="1.0" encoding="UTF-8" standalone="yes"?>
<Relationships xmlns="http://schemas.openxmlformats.org/package/2006/relationships"><Relationship Id="rId2" Type="http://schemas.openxmlformats.org/officeDocument/2006/relationships/slide" Target="../slides/slide257.xml"/><Relationship Id="rId1" Type="http://schemas.openxmlformats.org/officeDocument/2006/relationships/notesMaster" Target="../notesMasters/notesMaster1.xml"/></Relationships>
</file>

<file path=ppt/notesSlides/_rels/notesSlide258.xml.rels><?xml version="1.0" encoding="UTF-8" standalone="yes"?>
<Relationships xmlns="http://schemas.openxmlformats.org/package/2006/relationships"><Relationship Id="rId2" Type="http://schemas.openxmlformats.org/officeDocument/2006/relationships/slide" Target="../slides/slide258.xml"/><Relationship Id="rId1" Type="http://schemas.openxmlformats.org/officeDocument/2006/relationships/notesMaster" Target="../notesMasters/notesMaster1.xml"/></Relationships>
</file>

<file path=ppt/notesSlides/_rels/notesSlide259.xml.rels><?xml version="1.0" encoding="UTF-8" standalone="yes"?>
<Relationships xmlns="http://schemas.openxmlformats.org/package/2006/relationships"><Relationship Id="rId2" Type="http://schemas.openxmlformats.org/officeDocument/2006/relationships/slide" Target="../slides/slide259.xml"/><Relationship Id="rId1" Type="http://schemas.openxmlformats.org/officeDocument/2006/relationships/notesMaster" Target="../notesMasters/notesMaster1.xml"/></Relationships>
</file>

<file path=ppt/notesSlides/_rels/notesSlide260.xml.rels><?xml version="1.0" encoding="UTF-8" standalone="yes"?>
<Relationships xmlns="http://schemas.openxmlformats.org/package/2006/relationships"><Relationship Id="rId2" Type="http://schemas.openxmlformats.org/officeDocument/2006/relationships/slide" Target="../slides/slide2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p:cNvSpPr>
          <p:nvPr>
            <p:ph type="sldImg"/>
          </p:nvPr>
        </p:nvSpPr>
        <p:spPr bwMode="auto">
          <a:noFill/>
          <a:ln>
            <a:solidFill>
              <a:srgbClr val="000000"/>
            </a:solidFill>
            <a:miter lim="800000"/>
            <a:headEnd/>
            <a:tailEnd/>
          </a:ln>
        </p:spPr>
      </p:sp>
      <p:sp>
        <p:nvSpPr>
          <p:cNvPr id="1536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(Date of slide or last update given at the top of the notes for each slide)</a:t>
            </a:r>
          </a:p>
          <a:p>
            <a:pPr eaLnBrk="1" hangingPunct="1">
              <a:spcBef>
                <a:spcPct val="0"/>
              </a:spcBef>
            </a:pPr>
            <a:r>
              <a:rPr lang="en-US" dirty="0"/>
              <a:t>Trainers may customize this slide.</a:t>
            </a:r>
          </a:p>
          <a:p>
            <a:pPr eaLnBrk="1" hangingPunct="1">
              <a:spcBef>
                <a:spcPct val="0"/>
              </a:spcBef>
            </a:pPr>
            <a:endParaRPr lang="en-US" dirty="0"/>
          </a:p>
          <a:p>
            <a:pPr eaLnBrk="1" hangingPunct="1">
              <a:spcBef>
                <a:spcPct val="0"/>
              </a:spcBef>
            </a:pPr>
            <a:r>
              <a:rPr lang="en-US" dirty="0"/>
              <a:t>Introduce yourself and have attendees introduce themselves. Extend a welcome to the NACO program and mention that NACO libraries are valued participants in building the LC/NACO Authority File.</a:t>
            </a:r>
          </a:p>
          <a:p>
            <a:pPr eaLnBrk="1" hangingPunct="1">
              <a:spcBef>
                <a:spcPct val="0"/>
              </a:spcBef>
            </a:pPr>
            <a:endParaRPr lang="en-US" dirty="0"/>
          </a:p>
          <a:p>
            <a:pPr eaLnBrk="1" hangingPunct="1">
              <a:spcBef>
                <a:spcPct val="0"/>
              </a:spcBef>
            </a:pPr>
            <a:r>
              <a:rPr lang="en-US" dirty="0"/>
              <a:t>Be sure to talk about: where are the bathrooms; what is the schedule for breaks and lunch; where is the food to come from; is there a close source of drinks and/or coffee; inform people of any emergency information, such as where to go in the event of a fire alarm.</a:t>
            </a:r>
          </a:p>
          <a:p>
            <a:pPr eaLnBrk="1" hangingPunct="1">
              <a:spcBef>
                <a:spcPct val="0"/>
              </a:spcBef>
            </a:pPr>
            <a:endParaRPr lang="en-US" b="1" dirty="0"/>
          </a:p>
          <a:p>
            <a:pPr eaLnBrk="1" hangingPunct="1">
              <a:spcBef>
                <a:spcPct val="0"/>
              </a:spcBef>
            </a:pPr>
            <a:r>
              <a:rPr lang="en-US" dirty="0"/>
              <a:t>Breaks are typically 20-30 minutes. Lunch is generally an hour or no longer than one hour and fifteen minutes.</a:t>
            </a:r>
          </a:p>
          <a:p>
            <a:pPr eaLnBrk="1" hangingPunct="1">
              <a:spcBef>
                <a:spcPct val="0"/>
              </a:spcBef>
            </a:pPr>
            <a:endParaRPr lang="en-US" dirty="0"/>
          </a:p>
          <a:p>
            <a:pPr eaLnBrk="1" hangingPunct="1">
              <a:spcBef>
                <a:spcPct val="0"/>
              </a:spcBef>
            </a:pPr>
            <a:r>
              <a:rPr lang="en-US" dirty="0"/>
              <a:t>Note: this training is geared toward OCLC libraries.</a:t>
            </a:r>
          </a:p>
          <a:p>
            <a:pPr eaLnBrk="1" hangingPunct="1">
              <a:spcBef>
                <a:spcPct val="0"/>
              </a:spcBef>
            </a:pPr>
            <a:endParaRPr lang="en-US" b="1" dirty="0"/>
          </a:p>
        </p:txBody>
      </p:sp>
    </p:spTree>
    <p:extLst>
      <p:ext uri="{BB962C8B-B14F-4D97-AF65-F5344CB8AC3E}">
        <p14:creationId xmlns:p14="http://schemas.microsoft.com/office/powerpoint/2010/main" val="37246445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bwMode="auto">
          <a:noFill/>
          <a:ln>
            <a:solidFill>
              <a:srgbClr val="000000"/>
            </a:solidFill>
            <a:miter lim="800000"/>
            <a:headEnd/>
            <a:tailEnd/>
          </a:ln>
        </p:spPr>
      </p:sp>
      <p:sp>
        <p:nvSpPr>
          <p:cNvPr id="1741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May 1, 2013</a:t>
            </a:r>
          </a:p>
        </p:txBody>
      </p:sp>
      <p:sp>
        <p:nvSpPr>
          <p:cNvPr id="17411"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FCAD1C3A-5FDB-4F29-8144-202F2252B219}" type="slidenum">
              <a:rPr lang="en-US">
                <a:cs typeface="Arial" charset="0"/>
              </a:rPr>
              <a:pPr fontAlgn="base">
                <a:spcBef>
                  <a:spcPct val="0"/>
                </a:spcBef>
                <a:spcAft>
                  <a:spcPct val="0"/>
                </a:spcAft>
                <a:defRPr/>
              </a:pPr>
              <a:t>2</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87AF3B6F-85CC-4A8B-9E2B-3B3EDF7517EC}" type="datetime1">
              <a:rPr lang="en-US" smtClean="0"/>
              <a:t>10/22/2024</a:t>
            </a:fld>
            <a:endParaRPr lang="en-US"/>
          </a:p>
        </p:txBody>
      </p:sp>
    </p:spTree>
    <p:extLst>
      <p:ext uri="{BB962C8B-B14F-4D97-AF65-F5344CB8AC3E}">
        <p14:creationId xmlns:p14="http://schemas.microsoft.com/office/powerpoint/2010/main" val="28737357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p:cNvSpPr>
          <p:nvPr>
            <p:ph type="sldImg"/>
          </p:nvPr>
        </p:nvSpPr>
        <p:spPr bwMode="auto">
          <a:noFill/>
          <a:ln>
            <a:solidFill>
              <a:srgbClr val="000000"/>
            </a:solidFill>
            <a:miter lim="800000"/>
            <a:headEnd/>
            <a:tailEnd/>
          </a:ln>
        </p:spPr>
      </p:sp>
      <p:sp>
        <p:nvSpPr>
          <p:cNvPr id="1945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t>May 1, 2013</a:t>
            </a:r>
          </a:p>
          <a:p>
            <a:pPr eaLnBrk="1" hangingPunct="1">
              <a:spcBef>
                <a:spcPct val="0"/>
              </a:spcBef>
            </a:pPr>
            <a:endParaRPr lang="en-US"/>
          </a:p>
        </p:txBody>
      </p:sp>
      <p:sp>
        <p:nvSpPr>
          <p:cNvPr id="19459"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86A98071-D17D-4694-808A-CB98ACEB9CE5}" type="slidenum">
              <a:rPr lang="en-US">
                <a:cs typeface="Arial" charset="0"/>
              </a:rPr>
              <a:pPr fontAlgn="base">
                <a:spcBef>
                  <a:spcPct val="0"/>
                </a:spcBef>
                <a:spcAft>
                  <a:spcPct val="0"/>
                </a:spcAft>
                <a:defRPr/>
              </a:pPr>
              <a:t>3</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F991BC69-84AC-4629-A464-29E52FFFED08}" type="datetime1">
              <a:rPr lang="en-US" smtClean="0"/>
              <a:t>10/22/2024</a:t>
            </a:fld>
            <a:endParaRPr lang="en-US"/>
          </a:p>
        </p:txBody>
      </p:sp>
    </p:spTree>
    <p:extLst>
      <p:ext uri="{BB962C8B-B14F-4D97-AF65-F5344CB8AC3E}">
        <p14:creationId xmlns:p14="http://schemas.microsoft.com/office/powerpoint/2010/main" val="9108234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ct val="0"/>
              </a:spcBef>
              <a:spcAft>
                <a:spcPts val="0"/>
              </a:spcAft>
              <a:buClr>
                <a:schemeClr val="tx2"/>
              </a:buClr>
              <a:defRPr/>
            </a:pPr>
            <a:r>
              <a:rPr lang="en-US" dirty="0"/>
              <a:t>February 24, 2014</a:t>
            </a:r>
          </a:p>
          <a:p>
            <a:pPr eaLnBrk="1" fontAlgn="auto" hangingPunct="1">
              <a:spcBef>
                <a:spcPct val="0"/>
              </a:spcBef>
              <a:spcAft>
                <a:spcPts val="0"/>
              </a:spcAft>
              <a:buClr>
                <a:schemeClr val="tx2"/>
              </a:buClr>
              <a:defRPr/>
            </a:pPr>
            <a:endParaRPr lang="en-US" sz="1000" dirty="0"/>
          </a:p>
          <a:p>
            <a:pPr marL="230642" indent="-230642" eaLnBrk="1" fontAlgn="auto" hangingPunct="1">
              <a:spcBef>
                <a:spcPct val="0"/>
              </a:spcBef>
              <a:spcAft>
                <a:spcPts val="0"/>
              </a:spcAft>
              <a:buClr>
                <a:schemeClr val="tx2"/>
              </a:buClr>
              <a:buFontTx/>
              <a:buAutoNum type="arabicParenR"/>
              <a:defRPr/>
            </a:pPr>
            <a:r>
              <a:rPr lang="en-US" sz="1000" dirty="0"/>
              <a:t>Consult and use MARC 21 Authority Format, LC Guidelines Supplement, DCM Z1 as tools for name authority creation. </a:t>
            </a:r>
          </a:p>
          <a:p>
            <a:pPr marL="691923" lvl="1" indent="-230642" eaLnBrk="1" fontAlgn="auto" hangingPunct="1">
              <a:spcBef>
                <a:spcPct val="0"/>
              </a:spcBef>
              <a:spcAft>
                <a:spcPts val="0"/>
              </a:spcAft>
              <a:buClr>
                <a:schemeClr val="tx2"/>
              </a:buClr>
              <a:buFontTx/>
              <a:buAutoNum type="alphaLcParenR"/>
              <a:defRPr/>
            </a:pPr>
            <a:r>
              <a:rPr lang="en-US" sz="1000" dirty="0"/>
              <a:t>These tools can be found in Catalogers Desktop and on the PCC NACO page at http://www.loc.gov/aba/pcc/naco/doc-updates.html. </a:t>
            </a:r>
          </a:p>
          <a:p>
            <a:pPr marL="691923" lvl="1" indent="-230642" eaLnBrk="1" fontAlgn="auto" hangingPunct="1">
              <a:spcBef>
                <a:spcPct val="0"/>
              </a:spcBef>
              <a:spcAft>
                <a:spcPts val="0"/>
              </a:spcAft>
              <a:buClr>
                <a:schemeClr val="tx2"/>
              </a:buClr>
              <a:buFontTx/>
              <a:buAutoNum type="alphaLcParenR"/>
              <a:defRPr/>
            </a:pPr>
            <a:r>
              <a:rPr lang="en-US" sz="1000" dirty="0"/>
              <a:t>We will go over these tools in this module.</a:t>
            </a:r>
          </a:p>
          <a:p>
            <a:pPr marL="691923" lvl="1" indent="-230642" eaLnBrk="1" fontAlgn="auto" hangingPunct="1">
              <a:spcBef>
                <a:spcPct val="0"/>
              </a:spcBef>
              <a:spcAft>
                <a:spcPts val="0"/>
              </a:spcAft>
              <a:buClr>
                <a:schemeClr val="tx2"/>
              </a:buClr>
              <a:buFontTx/>
              <a:buAutoNum type="alphaLcParenR"/>
              <a:defRPr/>
            </a:pPr>
            <a:endParaRPr lang="en-US" sz="1000" dirty="0"/>
          </a:p>
          <a:p>
            <a:pPr marL="230642" indent="-230642" eaLnBrk="1" fontAlgn="auto" hangingPunct="1">
              <a:spcBef>
                <a:spcPct val="0"/>
              </a:spcBef>
              <a:spcAft>
                <a:spcPts val="0"/>
              </a:spcAft>
              <a:buClr>
                <a:schemeClr val="tx2"/>
              </a:buClr>
              <a:defRPr/>
            </a:pPr>
            <a:r>
              <a:rPr lang="en-US" sz="1000" dirty="0"/>
              <a:t>2) Create and revise NARs according to RDA &amp; the LC-PCC Policy Statements (LC-PCC PSs). </a:t>
            </a:r>
          </a:p>
          <a:p>
            <a:pPr marL="230642" indent="-230642" eaLnBrk="1" fontAlgn="auto" hangingPunct="1">
              <a:spcBef>
                <a:spcPct val="0"/>
              </a:spcBef>
              <a:spcAft>
                <a:spcPts val="0"/>
              </a:spcAft>
              <a:buClr>
                <a:schemeClr val="tx2"/>
              </a:buClr>
              <a:defRPr/>
            </a:pPr>
            <a:r>
              <a:rPr lang="en-US" sz="1000" dirty="0"/>
              <a:t>	</a:t>
            </a:r>
          </a:p>
          <a:p>
            <a:pPr eaLnBrk="1" fontAlgn="auto" hangingPunct="1">
              <a:spcBef>
                <a:spcPts val="0"/>
              </a:spcBef>
              <a:spcAft>
                <a:spcPts val="0"/>
              </a:spcAft>
              <a:defRPr/>
            </a:pPr>
            <a:endParaRPr lang="en-US" dirty="0"/>
          </a:p>
        </p:txBody>
      </p:sp>
      <p:sp>
        <p:nvSpPr>
          <p:cNvPr id="21507"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25687D2E-E40A-4756-AD50-45C814CA7B6F}" type="slidenum">
              <a:rPr lang="en-US">
                <a:cs typeface="Arial" charset="0"/>
              </a:rPr>
              <a:pPr fontAlgn="base">
                <a:spcBef>
                  <a:spcPct val="0"/>
                </a:spcBef>
                <a:spcAft>
                  <a:spcPct val="0"/>
                </a:spcAft>
                <a:defRPr/>
              </a:pPr>
              <a:t>4</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69ED77D6-A5DF-4C0C-979B-474DFEAF519F}" type="datetime1">
              <a:rPr lang="en-US" smtClean="0"/>
              <a:t>10/22/2024</a:t>
            </a:fld>
            <a:endParaRPr lang="en-US"/>
          </a:p>
        </p:txBody>
      </p:sp>
    </p:spTree>
    <p:extLst>
      <p:ext uri="{BB962C8B-B14F-4D97-AF65-F5344CB8AC3E}">
        <p14:creationId xmlns:p14="http://schemas.microsoft.com/office/powerpoint/2010/main" val="40261297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p:cNvSpPr>
          <p:nvPr>
            <p:ph type="sldImg"/>
          </p:nvPr>
        </p:nvSpPr>
        <p:spPr bwMode="auto">
          <a:noFill/>
          <a:ln>
            <a:solidFill>
              <a:srgbClr val="000000"/>
            </a:solidFill>
            <a:miter lim="800000"/>
            <a:headEnd/>
            <a:tailEnd/>
          </a:ln>
        </p:spPr>
      </p:sp>
      <p:sp>
        <p:nvSpPr>
          <p:cNvPr id="2355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March 20, 2017: updated speaker notes</a:t>
            </a:r>
          </a:p>
          <a:p>
            <a:pPr eaLnBrk="1" hangingPunct="1">
              <a:spcBef>
                <a:spcPct val="0"/>
              </a:spcBef>
            </a:pPr>
            <a:endParaRPr lang="en-US" dirty="0"/>
          </a:p>
          <a:p>
            <a:pPr eaLnBrk="1" hangingPunct="1">
              <a:spcBef>
                <a:spcPct val="0"/>
              </a:spcBef>
            </a:pPr>
            <a:r>
              <a:rPr lang="en-US" dirty="0"/>
              <a:t>“Content designation” means the tags, indicators, and subfield codes in a MARC record – the coding that makes it possible for a computer to interpret the information found in a record.  RDA is a content standard that can be used with many different data formats, not just MARC, but for now we are still working in a MARC 21 environment so that is the focus of this workshop.</a:t>
            </a:r>
          </a:p>
          <a:p>
            <a:pPr eaLnBrk="1" hangingPunct="1">
              <a:spcBef>
                <a:spcPct val="0"/>
              </a:spcBef>
            </a:pPr>
            <a:endParaRPr lang="en-US" dirty="0"/>
          </a:p>
          <a:p>
            <a:pPr eaLnBrk="1" hangingPunct="1">
              <a:spcBef>
                <a:spcPct val="0"/>
              </a:spcBef>
            </a:pPr>
            <a:r>
              <a:rPr lang="en-US" dirty="0"/>
              <a:t>Module 7 of the workshop includes a set of exercises on making changes to existing authority records.</a:t>
            </a:r>
          </a:p>
          <a:p>
            <a:pPr eaLnBrk="1" hangingPunct="1">
              <a:spcBef>
                <a:spcPct val="0"/>
              </a:spcBef>
            </a:pPr>
            <a:endParaRPr lang="en-US" dirty="0"/>
          </a:p>
          <a:p>
            <a:pPr eaLnBrk="1" hangingPunct="1">
              <a:spcBef>
                <a:spcPct val="0"/>
              </a:spcBef>
            </a:pPr>
            <a:r>
              <a:rPr lang="en-US" dirty="0"/>
              <a:t>You may mention that deciding whether a named entity is established through NACO or SACO can at times be challenging. We will look at ways you can make this determination.</a:t>
            </a:r>
          </a:p>
          <a:p>
            <a:pPr eaLnBrk="1" hangingPunct="1">
              <a:spcBef>
                <a:spcPct val="0"/>
              </a:spcBef>
            </a:pPr>
            <a:endParaRPr lang="en-US" dirty="0"/>
          </a:p>
          <a:p>
            <a:pPr eaLnBrk="1" hangingPunct="1">
              <a:spcBef>
                <a:spcPct val="0"/>
              </a:spcBef>
            </a:pPr>
            <a:r>
              <a:rPr lang="en-US" dirty="0"/>
              <a:t>NACO administrative details include: NACO independence, the review process, etc. These will be discussed in the final module of the workshop. </a:t>
            </a:r>
          </a:p>
        </p:txBody>
      </p:sp>
      <p:sp>
        <p:nvSpPr>
          <p:cNvPr id="23555"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A29D842E-C57A-4E11-A206-A290FF07C137}" type="slidenum">
              <a:rPr lang="en-US">
                <a:cs typeface="Arial" charset="0"/>
              </a:rPr>
              <a:pPr fontAlgn="base">
                <a:spcBef>
                  <a:spcPct val="0"/>
                </a:spcBef>
                <a:spcAft>
                  <a:spcPct val="0"/>
                </a:spcAft>
                <a:defRPr/>
              </a:pPr>
              <a:t>5</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C4C190FB-2271-4340-977E-3EA0F3BF9359}" type="datetime1">
              <a:rPr lang="en-US" smtClean="0"/>
              <a:t>10/22/2024</a:t>
            </a:fld>
            <a:endParaRPr lang="en-US"/>
          </a:p>
        </p:txBody>
      </p:sp>
    </p:spTree>
    <p:extLst>
      <p:ext uri="{BB962C8B-B14F-4D97-AF65-F5344CB8AC3E}">
        <p14:creationId xmlns:p14="http://schemas.microsoft.com/office/powerpoint/2010/main" val="32720420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p:cNvSpPr>
          <p:nvPr>
            <p:ph type="sldImg"/>
          </p:nvPr>
        </p:nvSpPr>
        <p:spPr bwMode="auto">
          <a:noFill/>
          <a:ln>
            <a:solidFill>
              <a:srgbClr val="000000"/>
            </a:solidFill>
            <a:miter lim="800000"/>
            <a:headEnd/>
            <a:tailEnd/>
          </a:ln>
        </p:spPr>
      </p:sp>
      <p:sp>
        <p:nvSpPr>
          <p:cNvPr id="25602" name="Notes Placeholder 2"/>
          <p:cNvSpPr>
            <a:spLocks noGrp="1"/>
          </p:cNvSpPr>
          <p:nvPr>
            <p:ph type="body" idx="1"/>
          </p:nvPr>
        </p:nvSpPr>
        <p:spPr bwMode="auto">
          <a:noFill/>
        </p:spPr>
        <p:txBody>
          <a:bodyPr wrap="square" numCol="1" anchor="t" anchorCtr="0" compatLnSpc="1">
            <a:prstTxWarp prst="textNoShape">
              <a:avLst/>
            </a:prstTxWarp>
          </a:bodyPr>
          <a:lstStyle/>
          <a:p>
            <a:pPr defTabSz="921128" eaLnBrk="1" hangingPunct="1">
              <a:spcBef>
                <a:spcPct val="0"/>
              </a:spcBef>
            </a:pPr>
            <a:r>
              <a:rPr lang="en-US" dirty="0"/>
              <a:t>May 1, 2013</a:t>
            </a:r>
          </a:p>
          <a:p>
            <a:pPr defTabSz="921128" eaLnBrk="1" hangingPunct="1">
              <a:spcBef>
                <a:spcPct val="0"/>
              </a:spcBef>
            </a:pPr>
            <a:endParaRPr lang="en-US" dirty="0"/>
          </a:p>
          <a:p>
            <a:pPr defTabSz="921128" eaLnBrk="1" hangingPunct="1">
              <a:spcBef>
                <a:spcPct val="0"/>
              </a:spcBef>
            </a:pPr>
            <a:r>
              <a:rPr lang="en-US" dirty="0"/>
              <a:t>Normalization: a computer edit designed to eliminate all but the essential characters of an access point for the purpose of comparison.</a:t>
            </a:r>
          </a:p>
          <a:p>
            <a:pPr defTabSz="921128" eaLnBrk="1" hangingPunct="1">
              <a:spcBef>
                <a:spcPct val="0"/>
              </a:spcBef>
            </a:pPr>
            <a:endParaRPr lang="en-US" dirty="0"/>
          </a:p>
          <a:p>
            <a:pPr defTabSz="921128" eaLnBrk="1" hangingPunct="1">
              <a:spcBef>
                <a:spcPct val="0"/>
              </a:spcBef>
            </a:pPr>
            <a:r>
              <a:rPr lang="en-US" dirty="0"/>
              <a:t>MARC 21 Authority Format: prepared by the Network Development &amp; MARC Standards Office; defines the codes and convention tags (tags, indicators, subfield codes, and coded values that identify the data elements in MARC authority records)</a:t>
            </a:r>
          </a:p>
          <a:p>
            <a:pPr defTabSz="921128" eaLnBrk="1" hangingPunct="1">
              <a:spcBef>
                <a:spcPct val="0"/>
              </a:spcBef>
            </a:pPr>
            <a:endParaRPr lang="en-US" dirty="0"/>
          </a:p>
        </p:txBody>
      </p:sp>
      <p:sp>
        <p:nvSpPr>
          <p:cNvPr id="25603"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15A4D76A-AD36-42CF-838A-8C271AC02FDB}" type="slidenum">
              <a:rPr lang="en-US">
                <a:cs typeface="Arial" charset="0"/>
              </a:rPr>
              <a:pPr fontAlgn="base">
                <a:spcBef>
                  <a:spcPct val="0"/>
                </a:spcBef>
                <a:spcAft>
                  <a:spcPct val="0"/>
                </a:spcAft>
                <a:defRPr/>
              </a:pPr>
              <a:t>6</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55D854A6-FC5F-40A8-A7F6-327E48F95848}" type="datetime1">
              <a:rPr lang="en-US" smtClean="0"/>
              <a:t>10/22/2024</a:t>
            </a:fld>
            <a:endParaRPr lang="en-US"/>
          </a:p>
        </p:txBody>
      </p:sp>
    </p:spTree>
    <p:extLst>
      <p:ext uri="{BB962C8B-B14F-4D97-AF65-F5344CB8AC3E}">
        <p14:creationId xmlns:p14="http://schemas.microsoft.com/office/powerpoint/2010/main" val="9823863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bwMode="auto">
          <a:noFill/>
          <a:ln>
            <a:solidFill>
              <a:srgbClr val="000000"/>
            </a:solidFill>
            <a:miter lim="800000"/>
            <a:headEnd/>
            <a:tailEnd/>
          </a:ln>
        </p:spPr>
      </p:sp>
      <p:sp>
        <p:nvSpPr>
          <p:cNvPr id="2765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Updated: March 20, 2017</a:t>
            </a:r>
          </a:p>
          <a:p>
            <a:pPr eaLnBrk="1" hangingPunct="1">
              <a:spcBef>
                <a:spcPct val="0"/>
              </a:spcBef>
            </a:pPr>
            <a:endParaRPr lang="en-US" dirty="0"/>
          </a:p>
          <a:p>
            <a:pPr eaLnBrk="1" hangingPunct="1">
              <a:spcBef>
                <a:spcPct val="0"/>
              </a:spcBef>
            </a:pPr>
            <a:r>
              <a:rPr lang="en-US" b="1" dirty="0"/>
              <a:t>Note to trainer</a:t>
            </a:r>
            <a:r>
              <a:rPr lang="en-US" dirty="0"/>
              <a:t>: allow time for the creation of personal name authority records on Day 2.</a:t>
            </a:r>
          </a:p>
        </p:txBody>
      </p:sp>
      <p:sp>
        <p:nvSpPr>
          <p:cNvPr id="27651"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EFF7B2D1-7F6B-4A27-A5AB-CFB44C2F3509}" type="slidenum">
              <a:rPr lang="en-US">
                <a:cs typeface="Arial" charset="0"/>
              </a:rPr>
              <a:pPr fontAlgn="base">
                <a:spcBef>
                  <a:spcPct val="0"/>
                </a:spcBef>
                <a:spcAft>
                  <a:spcPct val="0"/>
                </a:spcAft>
                <a:defRPr/>
              </a:pPr>
              <a:t>7</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F2F84EB8-FBEF-49B5-83EA-E3E167748208}" type="datetime1">
              <a:rPr lang="en-US" smtClean="0"/>
              <a:t>10/22/2024</a:t>
            </a:fld>
            <a:endParaRPr lang="en-US"/>
          </a:p>
        </p:txBody>
      </p:sp>
    </p:spTree>
    <p:extLst>
      <p:ext uri="{BB962C8B-B14F-4D97-AF65-F5344CB8AC3E}">
        <p14:creationId xmlns:p14="http://schemas.microsoft.com/office/powerpoint/2010/main" val="18632621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US" dirty="0"/>
              <a:t>Updated: March 20, 2017</a:t>
            </a:r>
          </a:p>
          <a:p>
            <a:pPr eaLnBrk="1" fontAlgn="auto" hangingPunct="1">
              <a:spcBef>
                <a:spcPts val="0"/>
              </a:spcBef>
              <a:spcAft>
                <a:spcPts val="0"/>
              </a:spcAft>
              <a:defRPr/>
            </a:pPr>
            <a:endParaRPr lang="en-US" dirty="0"/>
          </a:p>
          <a:p>
            <a:pPr marL="230642" indent="-230642" eaLnBrk="1" fontAlgn="auto" hangingPunct="1">
              <a:spcBef>
                <a:spcPts val="0"/>
              </a:spcBef>
              <a:spcAft>
                <a:spcPts val="0"/>
              </a:spcAft>
              <a:buFontTx/>
              <a:buAutoNum type="arabicParenR"/>
              <a:defRPr/>
            </a:pPr>
            <a:r>
              <a:rPr lang="en-US" dirty="0"/>
              <a:t>Corporate bodies including conferences: RDA chapters 8 and 11 and corresponding LC-PCC PSs. </a:t>
            </a:r>
          </a:p>
          <a:p>
            <a:pPr marL="230642" indent="-230642" eaLnBrk="1" fontAlgn="auto" hangingPunct="1">
              <a:spcBef>
                <a:spcPts val="0"/>
              </a:spcBef>
              <a:spcAft>
                <a:spcPts val="0"/>
              </a:spcAft>
              <a:buFontTx/>
              <a:buAutoNum type="arabicParenR"/>
              <a:defRPr/>
            </a:pPr>
            <a:r>
              <a:rPr lang="en-US" dirty="0"/>
              <a:t>Other topics covered: Government and non-government bodies, direct/indirect entry, etc.</a:t>
            </a:r>
          </a:p>
          <a:p>
            <a:pPr marL="230642" indent="-230642" eaLnBrk="1" fontAlgn="auto" hangingPunct="1">
              <a:spcBef>
                <a:spcPts val="0"/>
              </a:spcBef>
              <a:spcAft>
                <a:spcPts val="0"/>
              </a:spcAft>
              <a:defRPr/>
            </a:pPr>
            <a:endParaRPr lang="en-US" dirty="0"/>
          </a:p>
          <a:p>
            <a:pPr marL="230642" indent="-230642" eaLnBrk="1" fontAlgn="auto" hangingPunct="1">
              <a:spcBef>
                <a:spcPts val="0"/>
              </a:spcBef>
              <a:spcAft>
                <a:spcPts val="0"/>
              </a:spcAft>
              <a:defRPr/>
            </a:pPr>
            <a:r>
              <a:rPr lang="en-US" b="1" dirty="0"/>
              <a:t>Note to trainer: </a:t>
            </a:r>
            <a:r>
              <a:rPr lang="en-US" dirty="0"/>
              <a:t>practicum in the creation of NARs should be done by participants in the afternoon.</a:t>
            </a:r>
          </a:p>
          <a:p>
            <a:pPr eaLnBrk="1" fontAlgn="auto" hangingPunct="1">
              <a:spcBef>
                <a:spcPts val="0"/>
              </a:spcBef>
              <a:spcAft>
                <a:spcPts val="0"/>
              </a:spcAft>
              <a:defRPr/>
            </a:pPr>
            <a:endParaRPr lang="en-US" dirty="0"/>
          </a:p>
        </p:txBody>
      </p:sp>
      <p:sp>
        <p:nvSpPr>
          <p:cNvPr id="29699"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4C65AA85-4A01-4245-9AC4-1F4EEBB34B23}" type="slidenum">
              <a:rPr lang="en-US">
                <a:cs typeface="Arial" charset="0"/>
              </a:rPr>
              <a:pPr fontAlgn="base">
                <a:spcBef>
                  <a:spcPct val="0"/>
                </a:spcBef>
                <a:spcAft>
                  <a:spcPct val="0"/>
                </a:spcAft>
                <a:defRPr/>
              </a:pPr>
              <a:t>8</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0DB6CB79-3367-409E-BE8E-9BB15F3CD575}" type="datetime1">
              <a:rPr lang="en-US" smtClean="0"/>
              <a:t>10/22/2024</a:t>
            </a:fld>
            <a:endParaRPr lang="en-US"/>
          </a:p>
        </p:txBody>
      </p:sp>
    </p:spTree>
    <p:extLst>
      <p:ext uri="{BB962C8B-B14F-4D97-AF65-F5344CB8AC3E}">
        <p14:creationId xmlns:p14="http://schemas.microsoft.com/office/powerpoint/2010/main" val="30586497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p:cNvSpPr>
          <p:nvPr>
            <p:ph type="sldImg"/>
          </p:nvPr>
        </p:nvSpPr>
        <p:spPr bwMode="auto">
          <a:noFill/>
          <a:ln>
            <a:solidFill>
              <a:srgbClr val="000000"/>
            </a:solidFill>
            <a:miter lim="800000"/>
            <a:headEnd/>
            <a:tailEnd/>
          </a:ln>
        </p:spPr>
      </p:sp>
      <p:sp>
        <p:nvSpPr>
          <p:cNvPr id="3174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March 27, 2017: removed</a:t>
            </a:r>
            <a:r>
              <a:rPr lang="en-US" baseline="0" dirty="0"/>
              <a:t> reference to Chapter 12 given RDA Toolkit Restructure and Redesign project</a:t>
            </a:r>
          </a:p>
          <a:p>
            <a:pPr eaLnBrk="1" hangingPunct="1">
              <a:spcBef>
                <a:spcPct val="0"/>
              </a:spcBef>
            </a:pPr>
            <a:endParaRPr lang="en-US" dirty="0"/>
          </a:p>
          <a:p>
            <a:pPr eaLnBrk="1" hangingPunct="1">
              <a:spcBef>
                <a:spcPct val="0"/>
              </a:spcBef>
            </a:pPr>
            <a:r>
              <a:rPr lang="en-US" dirty="0"/>
              <a:t>Describing Works and Expressions: RDA Chapters 5 and 6 (in conjunction with Chapters 8-11, when constructing access points that include a personal, corporate, or family name as a creator)</a:t>
            </a:r>
          </a:p>
          <a:p>
            <a:pPr eaLnBrk="1" hangingPunct="1">
              <a:spcBef>
                <a:spcPct val="0"/>
              </a:spcBef>
            </a:pPr>
            <a:endParaRPr lang="en-US" b="1" dirty="0"/>
          </a:p>
          <a:p>
            <a:pPr eaLnBrk="1" hangingPunct="1">
              <a:spcBef>
                <a:spcPct val="0"/>
              </a:spcBef>
            </a:pPr>
            <a:r>
              <a:rPr lang="en-US" b="1" dirty="0"/>
              <a:t>Note to Trainer:</a:t>
            </a:r>
            <a:r>
              <a:rPr lang="en-US" dirty="0"/>
              <a:t> practicum in the creation of NARs should be done by participants in the afternoon.</a:t>
            </a:r>
          </a:p>
          <a:p>
            <a:pPr eaLnBrk="1" hangingPunct="1">
              <a:spcBef>
                <a:spcPct val="0"/>
              </a:spcBef>
            </a:pPr>
            <a:endParaRPr lang="en-US" dirty="0"/>
          </a:p>
        </p:txBody>
      </p:sp>
      <p:sp>
        <p:nvSpPr>
          <p:cNvPr id="31747"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A25E5A4D-8ABE-421A-B853-CB5B2E15CA88}" type="slidenum">
              <a:rPr lang="en-US">
                <a:cs typeface="Arial" charset="0"/>
              </a:rPr>
              <a:pPr fontAlgn="base">
                <a:spcBef>
                  <a:spcPct val="0"/>
                </a:spcBef>
                <a:spcAft>
                  <a:spcPct val="0"/>
                </a:spcAft>
                <a:defRPr/>
              </a:pPr>
              <a:t>9</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A614D008-0441-443D-9DBA-BEA0D815348E}" type="datetime1">
              <a:rPr lang="en-US" smtClean="0"/>
              <a:t>10/22/2024</a:t>
            </a:fld>
            <a:endParaRPr lang="en-US"/>
          </a:p>
        </p:txBody>
      </p:sp>
    </p:spTree>
    <p:extLst>
      <p:ext uri="{BB962C8B-B14F-4D97-AF65-F5344CB8AC3E}">
        <p14:creationId xmlns:p14="http://schemas.microsoft.com/office/powerpoint/2010/main" val="20064501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US" dirty="0"/>
              <a:t>Updated: February 24, 2014</a:t>
            </a:r>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dirty="0"/>
              <a:t>A great deal of NACO work involves access points that are already established. On the fifth day we talk about evaluating and changing NARs. It’s also the day to wrap up the training week and anticipate the next steps in the review process.</a:t>
            </a:r>
          </a:p>
          <a:p>
            <a:pPr marL="230642" indent="-230642" eaLnBrk="1" fontAlgn="auto" hangingPunct="1">
              <a:spcBef>
                <a:spcPts val="0"/>
              </a:spcBef>
              <a:spcAft>
                <a:spcPts val="0"/>
              </a:spcAft>
              <a:defRPr/>
            </a:pPr>
            <a:endParaRPr lang="en-US" dirty="0"/>
          </a:p>
          <a:p>
            <a:pPr marL="230642" indent="-230642" eaLnBrk="1" fontAlgn="auto" hangingPunct="1">
              <a:spcBef>
                <a:spcPts val="0"/>
              </a:spcBef>
              <a:spcAft>
                <a:spcPts val="0"/>
              </a:spcAft>
              <a:defRPr/>
            </a:pPr>
            <a:r>
              <a:rPr lang="en-US" b="1" dirty="0"/>
              <a:t>Note to trainer</a:t>
            </a:r>
            <a:r>
              <a:rPr lang="en-US" dirty="0"/>
              <a:t>: practicum on the creation of new authority record in the afternoon, if necessary or time allows. </a:t>
            </a:r>
          </a:p>
          <a:p>
            <a:pPr eaLnBrk="1" fontAlgn="auto" hangingPunct="1">
              <a:spcBef>
                <a:spcPts val="0"/>
              </a:spcBef>
              <a:spcAft>
                <a:spcPts val="0"/>
              </a:spcAft>
              <a:defRPr/>
            </a:pPr>
            <a:endParaRPr lang="en-US" dirty="0"/>
          </a:p>
        </p:txBody>
      </p:sp>
      <p:sp>
        <p:nvSpPr>
          <p:cNvPr id="33795"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A9BD3008-8C3B-4EFF-A973-6077145C18E7}" type="slidenum">
              <a:rPr lang="en-US">
                <a:cs typeface="Arial" charset="0"/>
              </a:rPr>
              <a:pPr fontAlgn="base">
                <a:spcBef>
                  <a:spcPct val="0"/>
                </a:spcBef>
                <a:spcAft>
                  <a:spcPct val="0"/>
                </a:spcAft>
                <a:defRPr/>
              </a:pPr>
              <a:t>10</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BC5C6632-0794-4B53-A4C5-60A46FA9C556}" type="datetime1">
              <a:rPr lang="en-US" smtClean="0"/>
              <a:t>10/22/2024</a:t>
            </a:fld>
            <a:endParaRPr lang="en-US"/>
          </a:p>
        </p:txBody>
      </p:sp>
    </p:spTree>
    <p:extLst>
      <p:ext uri="{BB962C8B-B14F-4D97-AF65-F5344CB8AC3E}">
        <p14:creationId xmlns:p14="http://schemas.microsoft.com/office/powerpoint/2010/main" val="11227257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US" dirty="0"/>
              <a:t>February 27, 2020: updated speaker notes (added URLs for documentation)</a:t>
            </a:r>
          </a:p>
          <a:p>
            <a:pPr eaLnBrk="1" fontAlgn="auto" hangingPunct="1">
              <a:spcBef>
                <a:spcPts val="0"/>
              </a:spcBef>
              <a:spcAft>
                <a:spcPts val="0"/>
              </a:spcAft>
              <a:defRPr/>
            </a:pPr>
            <a:r>
              <a:rPr lang="en-US" dirty="0"/>
              <a:t>May 15, 2024: updated URL for LC Guidelines Supplement and DCM Z1</a:t>
            </a:r>
          </a:p>
          <a:p>
            <a:pPr eaLnBrk="1" fontAlgn="auto" hangingPunct="1">
              <a:spcBef>
                <a:spcPts val="0"/>
              </a:spcBef>
              <a:spcAft>
                <a:spcPts val="0"/>
              </a:spcAft>
              <a:defRPr/>
            </a:pPr>
            <a:endParaRPr lang="en-US" dirty="0"/>
          </a:p>
          <a:p>
            <a:pPr marL="230642" indent="-230642" eaLnBrk="1" fontAlgn="auto" hangingPunct="1">
              <a:spcBef>
                <a:spcPts val="0"/>
              </a:spcBef>
              <a:spcAft>
                <a:spcPts val="0"/>
              </a:spcAft>
              <a:buFontTx/>
              <a:buChar char="•"/>
              <a:defRPr/>
            </a:pPr>
            <a:r>
              <a:rPr lang="en-US" dirty="0"/>
              <a:t>Shared database environment: Define what this means (e.g., participants from national and international libraries working together to create NARs for the common good of all users).</a:t>
            </a:r>
          </a:p>
          <a:p>
            <a:pPr marL="230642" indent="-230642" eaLnBrk="1" fontAlgn="auto" hangingPunct="1">
              <a:spcBef>
                <a:spcPts val="0"/>
              </a:spcBef>
              <a:spcAft>
                <a:spcPts val="0"/>
              </a:spcAft>
              <a:buFontTx/>
              <a:buChar char="•"/>
              <a:defRPr/>
            </a:pPr>
            <a:endParaRPr lang="en-US" dirty="0"/>
          </a:p>
          <a:p>
            <a:pPr marL="230642" indent="-230642" eaLnBrk="1" fontAlgn="auto" hangingPunct="1">
              <a:spcBef>
                <a:spcPts val="0"/>
              </a:spcBef>
              <a:spcAft>
                <a:spcPts val="0"/>
              </a:spcAft>
              <a:buFontTx/>
              <a:buChar char="•"/>
              <a:defRPr/>
            </a:pPr>
            <a:r>
              <a:rPr lang="en-US" b="1" dirty="0"/>
              <a:t>PCC NACO parameters:</a:t>
            </a:r>
            <a:r>
              <a:rPr lang="en-US" dirty="0"/>
              <a:t> The underlying principle of the LC/NACO Authority File is that participants agree to follow a common set of standards and guidelines when creating or changing authority records in order to maintain the integrity of a large shared authority file. These guidelines will be discussed later. There is a need to streamline efforts while building a consistent and predictable file that will reduce the efforts of the global library community and maximize its resources.</a:t>
            </a:r>
          </a:p>
          <a:p>
            <a:pPr marL="230642" indent="-230642" eaLnBrk="1" fontAlgn="auto" hangingPunct="1">
              <a:spcBef>
                <a:spcPts val="0"/>
              </a:spcBef>
              <a:spcAft>
                <a:spcPts val="0"/>
              </a:spcAft>
              <a:buFontTx/>
              <a:buChar char="•"/>
              <a:defRPr/>
            </a:pPr>
            <a:endParaRPr lang="en-US" dirty="0"/>
          </a:p>
          <a:p>
            <a:pPr marL="230642" indent="-230642" eaLnBrk="1" fontAlgn="auto" hangingPunct="1">
              <a:spcBef>
                <a:spcPts val="0"/>
              </a:spcBef>
              <a:spcAft>
                <a:spcPts val="0"/>
              </a:spcAft>
              <a:buFontTx/>
              <a:buChar char="•"/>
              <a:defRPr/>
            </a:pPr>
            <a:r>
              <a:rPr lang="en-US" dirty="0"/>
              <a:t>MARC 21 Authority Format: show if available. https://www.loc.gov/marc/authority/</a:t>
            </a:r>
          </a:p>
          <a:p>
            <a:pPr marL="230642" indent="-230642" eaLnBrk="1" fontAlgn="auto" hangingPunct="1">
              <a:spcBef>
                <a:spcPts val="0"/>
              </a:spcBef>
              <a:spcAft>
                <a:spcPts val="0"/>
              </a:spcAft>
              <a:buFontTx/>
              <a:buChar char="•"/>
              <a:defRPr/>
            </a:pPr>
            <a:endParaRPr lang="en-US" dirty="0"/>
          </a:p>
          <a:p>
            <a:pPr marL="230642" indent="-230642" eaLnBrk="1" fontAlgn="auto" hangingPunct="1">
              <a:spcBef>
                <a:spcPts val="0"/>
              </a:spcBef>
              <a:spcAft>
                <a:spcPts val="0"/>
              </a:spcAft>
              <a:buFontTx/>
              <a:buChar char="•"/>
              <a:defRPr/>
            </a:pPr>
            <a:r>
              <a:rPr lang="en-US" dirty="0"/>
              <a:t>LC Guidelines Supplement to the MARC 21 Authority Format: available in </a:t>
            </a:r>
            <a:r>
              <a:rPr lang="en-US" dirty="0" err="1"/>
              <a:t>ClassWeb</a:t>
            </a:r>
            <a:r>
              <a:rPr lang="en-US" dirty="0"/>
              <a:t> Plus (linked from MARC 21 Authority Format and separately) and linked from NACO Documentation &amp; Updates page (https://www.loc.gov/aba/pcc/naco/doc-updates.html). https://www.loc.gov/aba/publications/FreeDCM/DCM/ZAU.pdf</a:t>
            </a:r>
          </a:p>
          <a:p>
            <a:pPr marL="230642" indent="-230642" eaLnBrk="1" fontAlgn="auto" hangingPunct="1">
              <a:spcBef>
                <a:spcPts val="0"/>
              </a:spcBef>
              <a:spcAft>
                <a:spcPts val="0"/>
              </a:spcAft>
              <a:buFontTx/>
              <a:buChar char="•"/>
              <a:defRPr/>
            </a:pPr>
            <a:endParaRPr lang="en-US" dirty="0"/>
          </a:p>
          <a:p>
            <a:pPr marL="230642" indent="-230642" eaLnBrk="1" fontAlgn="auto" hangingPunct="1">
              <a:spcBef>
                <a:spcPts val="0"/>
              </a:spcBef>
              <a:spcAft>
                <a:spcPts val="0"/>
              </a:spcAft>
              <a:buFontTx/>
              <a:buChar char="•"/>
              <a:defRPr/>
            </a:pPr>
            <a:r>
              <a:rPr lang="en-US" dirty="0"/>
              <a:t>DCM Z1: available in </a:t>
            </a:r>
            <a:r>
              <a:rPr lang="en-US" dirty="0" err="1"/>
              <a:t>ClassWeb</a:t>
            </a:r>
            <a:r>
              <a:rPr lang="en-US" dirty="0"/>
              <a:t> Plus (linked from MARC 21 Authority Format and separately) and linked from NACO Documentation &amp; Updates page (https://www.loc.gov/aba/pcc/naco/doc-updates.html). https://www.loc.gov/aba/publications/FreeDCM/DCM/Z01.pdf</a:t>
            </a:r>
          </a:p>
        </p:txBody>
      </p:sp>
      <p:sp>
        <p:nvSpPr>
          <p:cNvPr id="35843"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84197D6A-B354-4201-B1A8-0C568A938D89}" type="slidenum">
              <a:rPr lang="en-US">
                <a:cs typeface="Arial" charset="0"/>
              </a:rPr>
              <a:pPr fontAlgn="base">
                <a:spcBef>
                  <a:spcPct val="0"/>
                </a:spcBef>
                <a:spcAft>
                  <a:spcPct val="0"/>
                </a:spcAft>
                <a:defRPr/>
              </a:pPr>
              <a:t>11</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C305B862-7B07-4BD5-A47B-E6F94ED4954E}" type="datetime1">
              <a:rPr lang="en-US" smtClean="0"/>
              <a:t>10/22/2024</a:t>
            </a:fld>
            <a:endParaRPr lang="en-US"/>
          </a:p>
        </p:txBody>
      </p:sp>
    </p:spTree>
    <p:extLst>
      <p:ext uri="{BB962C8B-B14F-4D97-AF65-F5344CB8AC3E}">
        <p14:creationId xmlns:p14="http://schemas.microsoft.com/office/powerpoint/2010/main" val="42026614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p:cNvSpPr>
          <p:nvPr>
            <p:ph type="sldImg"/>
          </p:nvPr>
        </p:nvSpPr>
        <p:spPr bwMode="auto">
          <a:noFill/>
          <a:ln>
            <a:solidFill>
              <a:srgbClr val="000000"/>
            </a:solidFill>
            <a:miter lim="800000"/>
            <a:headEnd/>
            <a:tailEnd/>
          </a:ln>
        </p:spPr>
      </p:sp>
      <p:sp>
        <p:nvSpPr>
          <p:cNvPr id="3789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t>May 1, 2013</a:t>
            </a:r>
          </a:p>
          <a:p>
            <a:pPr eaLnBrk="1" hangingPunct="1">
              <a:spcBef>
                <a:spcPct val="0"/>
              </a:spcBef>
            </a:pPr>
            <a:endParaRPr lang="en-US"/>
          </a:p>
        </p:txBody>
      </p:sp>
      <p:sp>
        <p:nvSpPr>
          <p:cNvPr id="37891"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48CACBA5-AE83-4AE6-A959-C9F9FA806F3B}" type="slidenum">
              <a:rPr lang="en-US">
                <a:cs typeface="Arial" charset="0"/>
              </a:rPr>
              <a:pPr fontAlgn="base">
                <a:spcBef>
                  <a:spcPct val="0"/>
                </a:spcBef>
                <a:spcAft>
                  <a:spcPct val="0"/>
                </a:spcAft>
                <a:defRPr/>
              </a:pPr>
              <a:t>12</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7046C27F-4D2E-4445-B669-001267E2DD0B}" type="datetime1">
              <a:rPr lang="en-US" smtClean="0"/>
              <a:t>10/22/2024</a:t>
            </a:fld>
            <a:endParaRPr lang="en-US"/>
          </a:p>
        </p:txBody>
      </p:sp>
    </p:spTree>
    <p:extLst>
      <p:ext uri="{BB962C8B-B14F-4D97-AF65-F5344CB8AC3E}">
        <p14:creationId xmlns:p14="http://schemas.microsoft.com/office/powerpoint/2010/main" val="84917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p:cNvSpPr>
          <p:nvPr>
            <p:ph type="sldImg"/>
          </p:nvPr>
        </p:nvSpPr>
        <p:spPr bwMode="auto">
          <a:noFill/>
          <a:ln>
            <a:solidFill>
              <a:srgbClr val="000000"/>
            </a:solidFill>
            <a:miter lim="800000"/>
            <a:headEnd/>
            <a:tailEnd/>
          </a:ln>
        </p:spPr>
      </p:sp>
      <p:sp>
        <p:nvSpPr>
          <p:cNvPr id="3993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December 12, 2016: updated speaker notes</a:t>
            </a:r>
          </a:p>
          <a:p>
            <a:pPr eaLnBrk="1" hangingPunct="1">
              <a:spcBef>
                <a:spcPct val="0"/>
              </a:spcBef>
            </a:pPr>
            <a:endParaRPr lang="en-US" dirty="0"/>
          </a:p>
          <a:p>
            <a:pPr eaLnBrk="1" hangingPunct="1">
              <a:spcBef>
                <a:spcPct val="0"/>
              </a:spcBef>
            </a:pPr>
            <a:r>
              <a:rPr lang="en-US" dirty="0"/>
              <a:t>Library of Congress sold card sets to libraries roughly from 1900 to 1982.  Other vendors also sold cards.</a:t>
            </a:r>
          </a:p>
          <a:p>
            <a:pPr eaLnBrk="1" hangingPunct="1">
              <a:spcBef>
                <a:spcPct val="0"/>
              </a:spcBef>
            </a:pPr>
            <a:endParaRPr lang="en-US" dirty="0"/>
          </a:p>
        </p:txBody>
      </p:sp>
      <p:sp>
        <p:nvSpPr>
          <p:cNvPr id="39939"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D8799FDA-8370-43BA-AB25-A214D7F1F696}" type="slidenum">
              <a:rPr lang="en-US">
                <a:cs typeface="Arial" charset="0"/>
              </a:rPr>
              <a:pPr fontAlgn="base">
                <a:spcBef>
                  <a:spcPct val="0"/>
                </a:spcBef>
                <a:spcAft>
                  <a:spcPct val="0"/>
                </a:spcAft>
                <a:defRPr/>
              </a:pPr>
              <a:t>13</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FF8C20F9-DFDD-4F1C-978C-3C55A0ED8FBE}" type="datetime1">
              <a:rPr lang="en-US" smtClean="0"/>
              <a:t>10/22/2024</a:t>
            </a:fld>
            <a:endParaRPr lang="en-US"/>
          </a:p>
        </p:txBody>
      </p:sp>
    </p:spTree>
    <p:extLst>
      <p:ext uri="{BB962C8B-B14F-4D97-AF65-F5344CB8AC3E}">
        <p14:creationId xmlns:p14="http://schemas.microsoft.com/office/powerpoint/2010/main" val="19919834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p:cNvSpPr>
          <p:nvPr>
            <p:ph type="sldImg"/>
          </p:nvPr>
        </p:nvSpPr>
        <p:spPr bwMode="auto">
          <a:noFill/>
          <a:ln>
            <a:solidFill>
              <a:srgbClr val="000000"/>
            </a:solidFill>
            <a:miter lim="800000"/>
            <a:headEnd/>
            <a:tailEnd/>
          </a:ln>
        </p:spPr>
      </p:sp>
      <p:sp>
        <p:nvSpPr>
          <p:cNvPr id="4198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May 1, 2013</a:t>
            </a:r>
          </a:p>
          <a:p>
            <a:pPr eaLnBrk="1" hangingPunct="1">
              <a:spcBef>
                <a:spcPct val="0"/>
              </a:spcBef>
            </a:pPr>
            <a:endParaRPr lang="en-US" dirty="0"/>
          </a:p>
          <a:p>
            <a:pPr eaLnBrk="1" hangingPunct="1">
              <a:spcBef>
                <a:spcPct val="0"/>
              </a:spcBef>
            </a:pPr>
            <a:r>
              <a:rPr lang="en-US" dirty="0"/>
              <a:t>The Library of Congress, early on, set the standards among library catalogs around the world. Many of the standards that we work from today, especially for bib records, still reach back into the paper format of a 3x5” card that was used for so long. But we are slowly but steadily moving away from those limitations.</a:t>
            </a:r>
          </a:p>
          <a:p>
            <a:pPr eaLnBrk="1" hangingPunct="1">
              <a:spcBef>
                <a:spcPct val="0"/>
              </a:spcBef>
            </a:pPr>
            <a:endParaRPr lang="en-US" dirty="0"/>
          </a:p>
          <a:p>
            <a:pPr eaLnBrk="1" hangingPunct="1">
              <a:spcBef>
                <a:spcPct val="0"/>
              </a:spcBef>
            </a:pPr>
            <a:r>
              <a:rPr lang="en-US" dirty="0"/>
              <a:t>LC continues to be a major contributor to library standards followed around the world.</a:t>
            </a:r>
          </a:p>
        </p:txBody>
      </p:sp>
      <p:sp>
        <p:nvSpPr>
          <p:cNvPr id="41987"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F2E48EE0-D007-451F-9C7D-1FA3E0374104}" type="slidenum">
              <a:rPr lang="en-US">
                <a:cs typeface="Arial" charset="0"/>
              </a:rPr>
              <a:pPr fontAlgn="base">
                <a:spcBef>
                  <a:spcPct val="0"/>
                </a:spcBef>
                <a:spcAft>
                  <a:spcPct val="0"/>
                </a:spcAft>
                <a:defRPr/>
              </a:pPr>
              <a:t>14</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6446443D-E26C-4D82-8F28-F9481DE7E2F9}" type="datetime1">
              <a:rPr lang="en-US" smtClean="0"/>
              <a:t>10/22/2024</a:t>
            </a:fld>
            <a:endParaRPr lang="en-US"/>
          </a:p>
        </p:txBody>
      </p:sp>
    </p:spTree>
    <p:extLst>
      <p:ext uri="{BB962C8B-B14F-4D97-AF65-F5344CB8AC3E}">
        <p14:creationId xmlns:p14="http://schemas.microsoft.com/office/powerpoint/2010/main" val="35812164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Rot="1" noChangeAspect="1" noChangeArrowheads="1" noTextEdit="1"/>
          </p:cNvSpPr>
          <p:nvPr>
            <p:ph type="sldImg"/>
          </p:nvPr>
        </p:nvSpPr>
        <p:spPr bwMode="auto">
          <a:xfrm>
            <a:off x="1068388" y="609600"/>
            <a:ext cx="4646612" cy="3484563"/>
          </a:xfrm>
          <a:noFill/>
          <a:ln>
            <a:solidFill>
              <a:srgbClr val="000000"/>
            </a:solidFill>
            <a:miter lim="800000"/>
            <a:headEnd/>
            <a:tailEnd/>
          </a:ln>
        </p:spPr>
      </p:sp>
      <p:sp>
        <p:nvSpPr>
          <p:cNvPr id="82947" name="Rectangle 3"/>
          <p:cNvSpPr>
            <a:spLocks noGrp="1" noChangeArrowheads="1"/>
          </p:cNvSpPr>
          <p:nvPr>
            <p:ph type="body" idx="1"/>
          </p:nvPr>
        </p:nvSpPr>
        <p:spPr bwMode="auto">
          <a:xfrm>
            <a:off x="947181" y="4427914"/>
            <a:ext cx="5146136" cy="4179102"/>
          </a:xfrm>
        </p:spPr>
        <p:txBody>
          <a:bodyPr wrap="square" lIns="92232" tIns="46116" rIns="92232" bIns="46116" numCol="1" anchor="t" anchorCtr="0" compatLnSpc="1">
            <a:prstTxWarp prst="textNoShape">
              <a:avLst/>
            </a:prstTxWarp>
          </a:bodyPr>
          <a:lstStyle/>
          <a:p>
            <a:pPr defTabSz="922563" eaLnBrk="1" fontAlgn="auto" hangingPunct="1">
              <a:spcBef>
                <a:spcPct val="0"/>
              </a:spcBef>
              <a:spcAft>
                <a:spcPts val="0"/>
              </a:spcAft>
              <a:defRPr/>
            </a:pPr>
            <a:r>
              <a:rPr lang="en-US" sz="1100" dirty="0"/>
              <a:t>Updated August 6, 2019</a:t>
            </a:r>
            <a:endParaRPr lang="en-US" sz="1100" baseline="0" dirty="0"/>
          </a:p>
          <a:p>
            <a:pPr defTabSz="922563" eaLnBrk="1" fontAlgn="auto" hangingPunct="1">
              <a:spcBef>
                <a:spcPct val="0"/>
              </a:spcBef>
              <a:spcAft>
                <a:spcPts val="0"/>
              </a:spcAft>
              <a:defRPr/>
            </a:pPr>
            <a:endParaRPr lang="en-US" sz="1100" dirty="0"/>
          </a:p>
          <a:p>
            <a:pPr marL="230642" indent="-230642" defTabSz="922563" eaLnBrk="1" fontAlgn="auto" hangingPunct="1">
              <a:spcBef>
                <a:spcPct val="0"/>
              </a:spcBef>
              <a:spcAft>
                <a:spcPts val="0"/>
              </a:spcAft>
              <a:buFontTx/>
              <a:buAutoNum type="arabicParenR"/>
              <a:defRPr/>
            </a:pPr>
            <a:r>
              <a:rPr lang="en-US" sz="1100" dirty="0"/>
              <a:t>The Program for Cooperative Cataloging was initiated in February 1995.</a:t>
            </a:r>
          </a:p>
          <a:p>
            <a:pPr marL="230642" indent="-230642" eaLnBrk="1" fontAlgn="auto" hangingPunct="1">
              <a:spcBef>
                <a:spcPct val="0"/>
              </a:spcBef>
              <a:spcAft>
                <a:spcPts val="0"/>
              </a:spcAft>
              <a:buFontTx/>
              <a:buAutoNum type="arabicParenR"/>
              <a:defRPr/>
            </a:pPr>
            <a:r>
              <a:rPr lang="en-US" sz="1100" dirty="0"/>
              <a:t>The PCC is made up of four programs: NACO (Name Authority Cooperative Program), BIBCO (Monographic Bibliographic Record Program), CONSER (Cooperative Serials Program), and SACO (Subject Authority Cooperative Program).</a:t>
            </a:r>
          </a:p>
          <a:p>
            <a:pPr marL="230642" indent="-230642" defTabSz="922563" eaLnBrk="1" fontAlgn="auto" hangingPunct="1">
              <a:spcBef>
                <a:spcPct val="0"/>
              </a:spcBef>
              <a:spcAft>
                <a:spcPts val="0"/>
              </a:spcAft>
              <a:buFontTx/>
              <a:buAutoNum type="arabicParenR"/>
              <a:defRPr/>
            </a:pPr>
            <a:r>
              <a:rPr lang="en-US" sz="1100" dirty="0"/>
              <a:t>There are over 950 PCC member libraries (957 as of</a:t>
            </a:r>
            <a:r>
              <a:rPr lang="en-US" sz="1100" baseline="0" dirty="0"/>
              <a:t> September 30, 2016</a:t>
            </a:r>
            <a:r>
              <a:rPr lang="en-US" sz="1100" dirty="0"/>
              <a:t>), including full-level NACO members, NACO funnel projects, and SACO-only members (21)</a:t>
            </a:r>
          </a:p>
          <a:p>
            <a:pPr marL="230642" indent="-230642" defTabSz="922563" eaLnBrk="1" fontAlgn="auto" hangingPunct="1">
              <a:spcBef>
                <a:spcPct val="0"/>
              </a:spcBef>
              <a:spcAft>
                <a:spcPts val="0"/>
              </a:spcAft>
              <a:buFontTx/>
              <a:buAutoNum type="arabicParenR"/>
              <a:defRPr/>
            </a:pPr>
            <a:r>
              <a:rPr lang="en-US" sz="1100" dirty="0"/>
              <a:t>The Library of Congress (LC) is one of the PCC partner institutions. </a:t>
            </a:r>
          </a:p>
          <a:p>
            <a:pPr marL="230642" indent="-230642" eaLnBrk="1" fontAlgn="auto" hangingPunct="1">
              <a:spcBef>
                <a:spcPct val="0"/>
              </a:spcBef>
              <a:spcAft>
                <a:spcPts val="0"/>
              </a:spcAft>
              <a:buFontTx/>
              <a:buAutoNum type="arabicParenR"/>
              <a:defRPr/>
            </a:pPr>
            <a:r>
              <a:rPr lang="en-US" sz="1100" dirty="0"/>
              <a:t>The PCC is an international cooperative effort. Other PCC institutional members include: University</a:t>
            </a:r>
            <a:r>
              <a:rPr lang="en-US" sz="1100" baseline="0" dirty="0"/>
              <a:t> of Toronto; </a:t>
            </a:r>
            <a:r>
              <a:rPr lang="en-US" sz="1100" dirty="0"/>
              <a:t>the British Library; Trinity College, Dublin; National Library of South Africa; National Library of Wales; </a:t>
            </a:r>
            <a:r>
              <a:rPr lang="en-US" sz="1100" kern="1200" dirty="0">
                <a:solidFill>
                  <a:schemeClr val="tx1"/>
                </a:solidFill>
                <a:effectLst/>
                <a:latin typeface="+mn-lt"/>
                <a:ea typeface="+mn-ea"/>
                <a:cs typeface="+mn-cs"/>
              </a:rPr>
              <a:t>National Library of Israel; National Library of New Zealand; </a:t>
            </a:r>
            <a:r>
              <a:rPr lang="en-US" sz="1100" i="0" dirty="0"/>
              <a:t>Singapore Integrated Library Automation Services</a:t>
            </a:r>
            <a:r>
              <a:rPr lang="en-US" sz="1100" i="1" dirty="0"/>
              <a:t>; </a:t>
            </a:r>
            <a:r>
              <a:rPr lang="en-US" sz="1100" kern="1200" dirty="0">
                <a:solidFill>
                  <a:schemeClr val="tx1"/>
                </a:solidFill>
                <a:effectLst/>
                <a:latin typeface="+mn-lt"/>
                <a:ea typeface="+mn-ea"/>
                <a:cs typeface="+mn-cs"/>
              </a:rPr>
              <a:t>Hong Kong University of Science &amp; Technology; </a:t>
            </a:r>
            <a:r>
              <a:rPr lang="en-US" sz="1100" dirty="0"/>
              <a:t>and various international funnel projects, for</a:t>
            </a:r>
            <a:r>
              <a:rPr lang="en-US" sz="1100" baseline="0" dirty="0"/>
              <a:t> example</a:t>
            </a:r>
            <a:r>
              <a:rPr lang="en-US" sz="1100" dirty="0"/>
              <a:t>: Canada Project, NACO Chile, NACO Mexico; NACO Peru,</a:t>
            </a:r>
            <a:r>
              <a:rPr lang="en-US" sz="1100" baseline="0" dirty="0"/>
              <a:t> </a:t>
            </a:r>
            <a:r>
              <a:rPr lang="en-US" sz="1100" kern="1200" dirty="0">
                <a:solidFill>
                  <a:schemeClr val="tx1"/>
                </a:solidFill>
                <a:effectLst/>
                <a:latin typeface="+mn-lt"/>
                <a:ea typeface="+mn-ea"/>
                <a:cs typeface="+mn-cs"/>
              </a:rPr>
              <a:t>GAELIC South Africa Project, </a:t>
            </a:r>
            <a:r>
              <a:rPr lang="en-US" sz="1100" dirty="0"/>
              <a:t>Caribbean Project.</a:t>
            </a:r>
          </a:p>
          <a:p>
            <a:pPr marL="230642" indent="-230642" eaLnBrk="1" fontAlgn="auto" hangingPunct="1">
              <a:spcBef>
                <a:spcPct val="0"/>
              </a:spcBef>
              <a:spcAft>
                <a:spcPts val="0"/>
              </a:spcAft>
              <a:buFontTx/>
              <a:buAutoNum type="arabicParenR"/>
              <a:defRPr/>
            </a:pPr>
            <a:r>
              <a:rPr lang="en-US" sz="1100" dirty="0"/>
              <a:t>Membership in NACO is a prerequisite for participating in BIBCO and CONSER. </a:t>
            </a:r>
          </a:p>
          <a:p>
            <a:pPr marL="230642" indent="-230642" eaLnBrk="1" fontAlgn="auto" hangingPunct="1">
              <a:spcBef>
                <a:spcPct val="0"/>
              </a:spcBef>
              <a:spcAft>
                <a:spcPts val="0"/>
              </a:spcAft>
              <a:buFontTx/>
              <a:buAutoNum type="arabicParenR"/>
              <a:defRPr/>
            </a:pPr>
            <a:r>
              <a:rPr lang="en-US" sz="1100" dirty="0"/>
              <a:t>It is possible to participate in SACO without membership in NACO.</a:t>
            </a:r>
          </a:p>
          <a:p>
            <a:pPr eaLnBrk="1" fontAlgn="auto" hangingPunct="1">
              <a:spcBef>
                <a:spcPct val="0"/>
              </a:spcBef>
              <a:spcAft>
                <a:spcPts val="0"/>
              </a:spcAft>
              <a:defRPr/>
            </a:pPr>
            <a:endParaRPr lang="en-US" sz="1100" dirty="0"/>
          </a:p>
          <a:p>
            <a:pPr eaLnBrk="1" fontAlgn="auto" hangingPunct="1">
              <a:spcBef>
                <a:spcPct val="0"/>
              </a:spcBef>
              <a:spcAft>
                <a:spcPts val="0"/>
              </a:spcAft>
              <a:defRPr/>
            </a:pPr>
            <a:r>
              <a:rPr lang="en-US" sz="1100" b="1" dirty="0"/>
              <a:t>Trainers note</a:t>
            </a:r>
            <a:r>
              <a:rPr lang="en-US" sz="1100" dirty="0"/>
              <a:t>: you can check with the Cooperative Programs section for updates on membership numbers before giving the workshop.</a:t>
            </a:r>
          </a:p>
          <a:p>
            <a:pPr eaLnBrk="1" fontAlgn="auto" hangingPunct="1">
              <a:spcBef>
                <a:spcPct val="0"/>
              </a:spcBef>
              <a:spcAft>
                <a:spcPts val="0"/>
              </a:spcAft>
              <a:defRPr/>
            </a:pPr>
            <a:endParaRPr lang="en-US" sz="1100" dirty="0"/>
          </a:p>
          <a:p>
            <a:pPr eaLnBrk="1" fontAlgn="auto" hangingPunct="1">
              <a:spcBef>
                <a:spcPct val="0"/>
              </a:spcBef>
              <a:spcAft>
                <a:spcPts val="0"/>
              </a:spcAft>
              <a:defRPr/>
            </a:pPr>
            <a:endParaRPr lang="en-US" sz="1700" dirty="0"/>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13AD292A-980E-4334-928C-2F742841EFEE}" type="datetime1">
              <a:rPr lang="en-US" smtClean="0"/>
              <a:t>10/22/2024</a:t>
            </a:fld>
            <a:endParaRPr lang="en-US"/>
          </a:p>
        </p:txBody>
      </p:sp>
    </p:spTree>
    <p:extLst>
      <p:ext uri="{BB962C8B-B14F-4D97-AF65-F5344CB8AC3E}">
        <p14:creationId xmlns:p14="http://schemas.microsoft.com/office/powerpoint/2010/main" val="40690384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US" dirty="0"/>
              <a:t>December 12, 2016: updated statistics</a:t>
            </a:r>
          </a:p>
          <a:p>
            <a:pPr eaLnBrk="1" fontAlgn="auto" hangingPunct="1">
              <a:spcBef>
                <a:spcPts val="0"/>
              </a:spcBef>
              <a:spcAft>
                <a:spcPts val="0"/>
              </a:spcAft>
              <a:defRPr/>
            </a:pPr>
            <a:endParaRPr lang="en-US" dirty="0"/>
          </a:p>
          <a:p>
            <a:pPr marL="230642" indent="-230642" eaLnBrk="1" fontAlgn="auto" hangingPunct="1">
              <a:spcBef>
                <a:spcPts val="0"/>
              </a:spcBef>
              <a:spcAft>
                <a:spcPts val="0"/>
              </a:spcAft>
              <a:buFont typeface="+mj-lt"/>
              <a:buAutoNum type="arabicParenR"/>
              <a:defRPr/>
            </a:pPr>
            <a:r>
              <a:rPr lang="en-US" dirty="0"/>
              <a:t>NACO began in 1977 as a joint project between LC and the Government Publications Office (GPO) to use and maintain a common authority file which would reduce the cost of authority work, the most expensive aspect of cataloging.</a:t>
            </a:r>
          </a:p>
          <a:p>
            <a:pPr marL="230642" indent="-230642" eaLnBrk="1" fontAlgn="auto" hangingPunct="1">
              <a:spcBef>
                <a:spcPts val="0"/>
              </a:spcBef>
              <a:spcAft>
                <a:spcPts val="0"/>
              </a:spcAft>
              <a:buFont typeface="+mj-lt"/>
              <a:buAutoNum type="arabicParenR"/>
              <a:defRPr/>
            </a:pPr>
            <a:r>
              <a:rPr lang="en-US" dirty="0"/>
              <a:t>At the end of fiscal 2016, there were 957 institutions participating as either full-level NACO members or in NACO funnel projects. [Note: This figure comes from adding the NACO-only institution number with the institutions in BIBCO and CONSER in the PCC statistics document]</a:t>
            </a:r>
          </a:p>
          <a:p>
            <a:pPr marL="230642" indent="-230642" eaLnBrk="1" fontAlgn="auto" hangingPunct="1">
              <a:spcBef>
                <a:spcPts val="0"/>
              </a:spcBef>
              <a:spcAft>
                <a:spcPts val="0"/>
              </a:spcAft>
              <a:buFont typeface="+mj-lt"/>
              <a:buAutoNum type="arabicParenR"/>
              <a:defRPr/>
            </a:pPr>
            <a:r>
              <a:rPr lang="en-US" dirty="0"/>
              <a:t>NACO funnel projects are formed to pool resources, expertise and contributions.</a:t>
            </a:r>
          </a:p>
          <a:p>
            <a:pPr marL="230642" indent="-230642" eaLnBrk="1" fontAlgn="auto" hangingPunct="1">
              <a:spcBef>
                <a:spcPts val="0"/>
              </a:spcBef>
              <a:spcAft>
                <a:spcPts val="0"/>
              </a:spcAft>
              <a:buFont typeface="+mj-lt"/>
              <a:buAutoNum type="arabicParenR"/>
              <a:defRPr/>
            </a:pPr>
            <a:r>
              <a:rPr lang="en-US" dirty="0"/>
              <a:t>NACO-contributed records account for well over half of all new name and series records in the authority file. In fiscal 2012, PCC contributions exceeded LC contributions by 127.8%.</a:t>
            </a:r>
          </a:p>
          <a:p>
            <a:pPr marL="230642" indent="-230642" eaLnBrk="1" fontAlgn="auto" hangingPunct="1">
              <a:spcBef>
                <a:spcPts val="0"/>
              </a:spcBef>
              <a:spcAft>
                <a:spcPts val="0"/>
              </a:spcAft>
              <a:buFont typeface="+mj-lt"/>
              <a:buAutoNum type="arabicParenR"/>
              <a:defRPr/>
            </a:pPr>
            <a:r>
              <a:rPr lang="en-US" dirty="0"/>
              <a:t>The NAF contains about 9.7 million records (2016).</a:t>
            </a:r>
          </a:p>
          <a:p>
            <a:pPr eaLnBrk="1" fontAlgn="auto" hangingPunct="1">
              <a:spcBef>
                <a:spcPts val="0"/>
              </a:spcBef>
              <a:spcAft>
                <a:spcPts val="0"/>
              </a:spcAft>
              <a:defRPr/>
            </a:pPr>
            <a:endParaRPr lang="en-US" dirty="0"/>
          </a:p>
        </p:txBody>
      </p:sp>
      <p:sp>
        <p:nvSpPr>
          <p:cNvPr id="46083"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2F6145D5-B81A-4CF0-9CF8-8A0C03CC36FC}" type="slidenum">
              <a:rPr lang="en-US">
                <a:cs typeface="Arial" charset="0"/>
              </a:rPr>
              <a:pPr fontAlgn="base">
                <a:spcBef>
                  <a:spcPct val="0"/>
                </a:spcBef>
                <a:spcAft>
                  <a:spcPct val="0"/>
                </a:spcAft>
                <a:defRPr/>
              </a:pPr>
              <a:t>16</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CB375F19-75DC-424B-80EE-1DE2276E4159}" type="datetime1">
              <a:rPr lang="en-US" smtClean="0"/>
              <a:t>10/22/2024</a:t>
            </a:fld>
            <a:endParaRPr lang="en-US"/>
          </a:p>
        </p:txBody>
      </p:sp>
    </p:spTree>
    <p:extLst>
      <p:ext uri="{BB962C8B-B14F-4D97-AF65-F5344CB8AC3E}">
        <p14:creationId xmlns:p14="http://schemas.microsoft.com/office/powerpoint/2010/main" val="24469813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p:cNvSpPr>
            <a:spLocks noGrp="1" noRot="1" noChangeAspect="1"/>
          </p:cNvSpPr>
          <p:nvPr>
            <p:ph type="sldImg"/>
          </p:nvPr>
        </p:nvSpPr>
        <p:spPr bwMode="auto">
          <a:noFill/>
          <a:ln>
            <a:solidFill>
              <a:srgbClr val="000000"/>
            </a:solidFill>
            <a:miter lim="800000"/>
            <a:headEnd/>
            <a:tailEnd/>
          </a:ln>
        </p:spPr>
      </p:sp>
      <p:sp>
        <p:nvSpPr>
          <p:cNvPr id="4813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May 1, 2013</a:t>
            </a:r>
          </a:p>
          <a:p>
            <a:pPr eaLnBrk="1" hangingPunct="1">
              <a:spcBef>
                <a:spcPct val="0"/>
              </a:spcBef>
            </a:pPr>
            <a:endParaRPr lang="en-US" dirty="0"/>
          </a:p>
          <a:p>
            <a:pPr eaLnBrk="1" hangingPunct="1">
              <a:spcBef>
                <a:spcPct val="0"/>
              </a:spcBef>
            </a:pPr>
            <a:r>
              <a:rPr lang="en-US" dirty="0"/>
              <a:t>1) As the library becomes more globalized, we are making more and more efforts to harmonize the rules and standards we work under, not just in MARC formats, but also in how to establish a unique identifier. </a:t>
            </a:r>
          </a:p>
          <a:p>
            <a:pPr eaLnBrk="1" hangingPunct="1">
              <a:spcBef>
                <a:spcPct val="0"/>
              </a:spcBef>
            </a:pPr>
            <a:r>
              <a:rPr lang="en-US" dirty="0"/>
              <a:t>2) There is still a great deal of work to be done, but international harmonization efforts continue to grow, and you are now going to be a part of that.</a:t>
            </a:r>
          </a:p>
        </p:txBody>
      </p:sp>
      <p:sp>
        <p:nvSpPr>
          <p:cNvPr id="48131"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8C6EBFAC-8612-41FC-ABCE-49302EFC51D4}" type="slidenum">
              <a:rPr lang="en-US">
                <a:cs typeface="Arial" charset="0"/>
              </a:rPr>
              <a:pPr fontAlgn="base">
                <a:spcBef>
                  <a:spcPct val="0"/>
                </a:spcBef>
                <a:spcAft>
                  <a:spcPct val="0"/>
                </a:spcAft>
                <a:defRPr/>
              </a:pPr>
              <a:t>17</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A3EE5D2A-9090-4C9D-BD0A-D5A1DEB45726}" type="datetime1">
              <a:rPr lang="en-US" smtClean="0"/>
              <a:t>10/22/2024</a:t>
            </a:fld>
            <a:endParaRPr lang="en-US"/>
          </a:p>
        </p:txBody>
      </p:sp>
    </p:spTree>
    <p:extLst>
      <p:ext uri="{BB962C8B-B14F-4D97-AF65-F5344CB8AC3E}">
        <p14:creationId xmlns:p14="http://schemas.microsoft.com/office/powerpoint/2010/main" val="35117810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p:cNvSpPr>
          <p:nvPr>
            <p:ph type="sldImg"/>
          </p:nvPr>
        </p:nvSpPr>
        <p:spPr bwMode="auto">
          <a:noFill/>
          <a:ln>
            <a:solidFill>
              <a:srgbClr val="000000"/>
            </a:solidFill>
            <a:miter lim="800000"/>
            <a:headEnd/>
            <a:tailEnd/>
          </a:ln>
        </p:spPr>
      </p:sp>
      <p:sp>
        <p:nvSpPr>
          <p:cNvPr id="5017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May 1, 2013</a:t>
            </a:r>
          </a:p>
          <a:p>
            <a:pPr eaLnBrk="1" hangingPunct="1">
              <a:spcBef>
                <a:spcPct val="0"/>
              </a:spcBef>
            </a:pPr>
            <a:endParaRPr lang="en-US" dirty="0"/>
          </a:p>
          <a:p>
            <a:pPr eaLnBrk="1" hangingPunct="1">
              <a:spcBef>
                <a:spcPct val="0"/>
              </a:spcBef>
            </a:pPr>
            <a:r>
              <a:rPr lang="en-US" dirty="0"/>
              <a:t>Libraries have used the MARC format for exchanging information since the 1960s.  Efforts are now underway to transition to a new bibliographic framework that will better accommodate the future needs of the library community.  </a:t>
            </a:r>
          </a:p>
          <a:p>
            <a:pPr eaLnBrk="1" hangingPunct="1">
              <a:spcBef>
                <a:spcPct val="0"/>
              </a:spcBef>
            </a:pPr>
            <a:endParaRPr lang="en-US" dirty="0"/>
          </a:p>
          <a:p>
            <a:pPr eaLnBrk="1" hangingPunct="1">
              <a:spcBef>
                <a:spcPct val="0"/>
              </a:spcBef>
            </a:pPr>
            <a:r>
              <a:rPr lang="en-US" dirty="0"/>
              <a:t>The Library of Congress is leading the Bibliographic Framework Transition Initiative as a collaborative process.  LC contracted with </a:t>
            </a:r>
            <a:r>
              <a:rPr lang="en-US" dirty="0" err="1"/>
              <a:t>Zepheira</a:t>
            </a:r>
            <a:r>
              <a:rPr lang="en-US" dirty="0"/>
              <a:t> to provide a model as a starting point of discussion.</a:t>
            </a:r>
          </a:p>
          <a:p>
            <a:pPr eaLnBrk="1" hangingPunct="1">
              <a:spcBef>
                <a:spcPct val="0"/>
              </a:spcBef>
            </a:pPr>
            <a:endParaRPr lang="en-US" dirty="0"/>
          </a:p>
          <a:p>
            <a:pPr eaLnBrk="1" hangingPunct="1">
              <a:spcBef>
                <a:spcPct val="0"/>
              </a:spcBef>
            </a:pPr>
            <a:r>
              <a:rPr lang="en-US" dirty="0"/>
              <a:t>The proposed model is called BIBFRAME.  Early experiments are underway, but it will take time for the model to be fully developed and implemented.  We are still working in MARC 21 for now.</a:t>
            </a:r>
          </a:p>
          <a:p>
            <a:pPr eaLnBrk="1" hangingPunct="1">
              <a:spcBef>
                <a:spcPct val="0"/>
              </a:spcBef>
            </a:pPr>
            <a:endParaRPr lang="en-US" dirty="0"/>
          </a:p>
        </p:txBody>
      </p:sp>
      <p:sp>
        <p:nvSpPr>
          <p:cNvPr id="50179"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8B6BEEC2-1374-46B4-B155-FB2D1E57A2CE}" type="slidenum">
              <a:rPr lang="en-US">
                <a:cs typeface="Arial" charset="0"/>
              </a:rPr>
              <a:pPr fontAlgn="base">
                <a:spcBef>
                  <a:spcPct val="0"/>
                </a:spcBef>
                <a:spcAft>
                  <a:spcPct val="0"/>
                </a:spcAft>
                <a:defRPr/>
              </a:pPr>
              <a:t>18</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8783C46C-7899-4C96-B809-A90BEDDDAC85}" type="datetime1">
              <a:rPr lang="en-US" smtClean="0"/>
              <a:t>10/22/2024</a:t>
            </a:fld>
            <a:endParaRPr lang="en-US"/>
          </a:p>
        </p:txBody>
      </p:sp>
    </p:spTree>
    <p:extLst>
      <p:ext uri="{BB962C8B-B14F-4D97-AF65-F5344CB8AC3E}">
        <p14:creationId xmlns:p14="http://schemas.microsoft.com/office/powerpoint/2010/main" val="5320800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Rot="1" noChangeAspect="1" noChangeArrowheads="1" noTextEdit="1"/>
          </p:cNvSpPr>
          <p:nvPr>
            <p:ph type="sldImg"/>
          </p:nvPr>
        </p:nvSpPr>
        <p:spPr bwMode="auto">
          <a:xfrm>
            <a:off x="1149350" y="663575"/>
            <a:ext cx="4649788" cy="3486150"/>
          </a:xfrm>
          <a:noFill/>
          <a:ln>
            <a:solidFill>
              <a:srgbClr val="000000"/>
            </a:solidFill>
            <a:miter lim="800000"/>
            <a:headEnd/>
            <a:tailEnd/>
          </a:ln>
        </p:spPr>
      </p:sp>
      <p:sp>
        <p:nvSpPr>
          <p:cNvPr id="52226" name="Rectangle 3"/>
          <p:cNvSpPr>
            <a:spLocks noGrp="1" noChangeArrowheads="1"/>
          </p:cNvSpPr>
          <p:nvPr>
            <p:ph type="body" idx="1"/>
          </p:nvPr>
        </p:nvSpPr>
        <p:spPr bwMode="auto">
          <a:xfrm>
            <a:off x="947181" y="4427914"/>
            <a:ext cx="5146136" cy="4179102"/>
          </a:xfrm>
        </p:spPr>
        <p:txBody>
          <a:bodyPr wrap="square" lIns="92232" tIns="46116" rIns="92232" bIns="46116" numCol="1" anchor="t" anchorCtr="0" compatLnSpc="1">
            <a:prstTxWarp prst="textNoShape">
              <a:avLst/>
            </a:prstTxWarp>
          </a:bodyPr>
          <a:lstStyle/>
          <a:p>
            <a:pPr eaLnBrk="1" hangingPunct="1">
              <a:spcBef>
                <a:spcPct val="0"/>
              </a:spcBef>
              <a:defRPr/>
            </a:pPr>
            <a:r>
              <a:rPr lang="en-US" sz="1200" dirty="0"/>
              <a:t>May 1, 2013</a:t>
            </a:r>
          </a:p>
          <a:p>
            <a:pPr eaLnBrk="1" hangingPunct="1">
              <a:spcBef>
                <a:spcPct val="0"/>
              </a:spcBef>
              <a:defRPr/>
            </a:pPr>
            <a:endParaRPr lang="en-US" sz="1200" dirty="0"/>
          </a:p>
          <a:p>
            <a:pPr marL="171450" indent="-171450" eaLnBrk="1" hangingPunct="1">
              <a:spcBef>
                <a:spcPct val="0"/>
              </a:spcBef>
              <a:buFont typeface="Arial" panose="020B0604020202020204" pitchFamily="34" charset="0"/>
              <a:buChar char="•"/>
              <a:defRPr/>
            </a:pPr>
            <a:r>
              <a:rPr lang="en-US" sz="1200" dirty="0"/>
              <a:t>Utilities such as OCLC and </a:t>
            </a:r>
            <a:r>
              <a:rPr lang="en-US" sz="1200" dirty="0" err="1"/>
              <a:t>SkyRiver</a:t>
            </a:r>
            <a:r>
              <a:rPr lang="en-US" sz="1200" dirty="0"/>
              <a:t> along with catalogers at the British Library and NLM contribute authority records to the NAF. Records are now transferred on a daily basis.</a:t>
            </a:r>
          </a:p>
          <a:p>
            <a:pPr marL="171450" indent="-171450" eaLnBrk="1" hangingPunct="1">
              <a:spcBef>
                <a:spcPct val="0"/>
              </a:spcBef>
              <a:buFont typeface="Arial" panose="020B0604020202020204" pitchFamily="34" charset="0"/>
              <a:buChar char="•"/>
              <a:defRPr/>
            </a:pPr>
            <a:r>
              <a:rPr lang="en-US" sz="1200" dirty="0">
                <a:ea typeface="Batang" pitchFamily="18" charset="-127"/>
              </a:rPr>
              <a:t>Today most libraries contribute to the master file in the LC database via OCLC, creating an authority file that is international in scope.</a:t>
            </a:r>
          </a:p>
          <a:p>
            <a:pPr marL="171450" indent="-171450" eaLnBrk="1" hangingPunct="1">
              <a:spcBef>
                <a:spcPct val="0"/>
              </a:spcBef>
              <a:buFont typeface="Arial" panose="020B0604020202020204" pitchFamily="34" charset="0"/>
              <a:buChar char="•"/>
              <a:defRPr/>
            </a:pPr>
            <a:r>
              <a:rPr lang="en-US" sz="1200" dirty="0">
                <a:ea typeface="Batang" pitchFamily="18" charset="-127"/>
              </a:rPr>
              <a:t>Copies of all new and changed records are re-distributed by LC on a daily basis to its bibliographic partners in order to synchronize the three files. </a:t>
            </a:r>
          </a:p>
          <a:p>
            <a:pPr marL="171450" indent="-171450" eaLnBrk="1" hangingPunct="1">
              <a:spcBef>
                <a:spcPct val="0"/>
              </a:spcBef>
              <a:buFont typeface="Arial" panose="020B0604020202020204" pitchFamily="34" charset="0"/>
              <a:buChar char="•"/>
              <a:defRPr/>
            </a:pPr>
            <a:endParaRPr lang="en-US" sz="1200" dirty="0">
              <a:ea typeface="Batang" pitchFamily="18" charset="-127"/>
            </a:endParaRPr>
          </a:p>
          <a:p>
            <a:pPr marL="0" indent="0" eaLnBrk="1" hangingPunct="1">
              <a:spcBef>
                <a:spcPct val="0"/>
              </a:spcBef>
              <a:buFont typeface="Arial" panose="020B0604020202020204" pitchFamily="34" charset="0"/>
              <a:buNone/>
              <a:defRPr/>
            </a:pPr>
            <a:r>
              <a:rPr lang="en-US" sz="1200" dirty="0">
                <a:ea typeface="Batang" pitchFamily="18" charset="-127"/>
              </a:rPr>
              <a:t>(CDS – Cataloging Distribution Service)</a:t>
            </a: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2D514294-CCA4-4092-A04A-97452A1B7312}" type="datetime1">
              <a:rPr lang="en-US" smtClean="0"/>
              <a:t>10/22/2024</a:t>
            </a:fld>
            <a:endParaRPr lang="en-US"/>
          </a:p>
        </p:txBody>
      </p:sp>
    </p:spTree>
    <p:extLst>
      <p:ext uri="{BB962C8B-B14F-4D97-AF65-F5344CB8AC3E}">
        <p14:creationId xmlns:p14="http://schemas.microsoft.com/office/powerpoint/2010/main" val="39718068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Image Placeholder 1"/>
          <p:cNvSpPr>
            <a:spLocks noGrp="1" noRot="1" noChangeAspect="1"/>
          </p:cNvSpPr>
          <p:nvPr>
            <p:ph type="sldImg"/>
          </p:nvPr>
        </p:nvSpPr>
        <p:spPr bwMode="auto">
          <a:noFill/>
          <a:ln>
            <a:solidFill>
              <a:srgbClr val="000000"/>
            </a:solidFill>
            <a:miter lim="800000"/>
            <a:headEnd/>
            <a:tailEnd/>
          </a:ln>
        </p:spPr>
      </p:sp>
      <p:sp>
        <p:nvSpPr>
          <p:cNvPr id="5427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t>May 1, 2013</a:t>
            </a:r>
          </a:p>
          <a:p>
            <a:pPr eaLnBrk="1" hangingPunct="1">
              <a:spcBef>
                <a:spcPct val="0"/>
              </a:spcBef>
            </a:pPr>
            <a:endParaRPr lang="en-US"/>
          </a:p>
        </p:txBody>
      </p:sp>
      <p:sp>
        <p:nvSpPr>
          <p:cNvPr id="54275"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53573DEE-9A41-48C4-A561-64E17D0E7C33}" type="slidenum">
              <a:rPr lang="en-US">
                <a:cs typeface="Arial" charset="0"/>
              </a:rPr>
              <a:pPr fontAlgn="base">
                <a:spcBef>
                  <a:spcPct val="0"/>
                </a:spcBef>
                <a:spcAft>
                  <a:spcPct val="0"/>
                </a:spcAft>
                <a:defRPr/>
              </a:pPr>
              <a:t>20</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5B9C6EF7-9CA7-40CC-B054-056DF267665B}" type="datetime1">
              <a:rPr lang="en-US" smtClean="0"/>
              <a:t>10/22/2024</a:t>
            </a:fld>
            <a:endParaRPr lang="en-US"/>
          </a:p>
        </p:txBody>
      </p:sp>
    </p:spTree>
    <p:extLst>
      <p:ext uri="{BB962C8B-B14F-4D97-AF65-F5344CB8AC3E}">
        <p14:creationId xmlns:p14="http://schemas.microsoft.com/office/powerpoint/2010/main" val="1477037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Slide Image Placeholder 1"/>
          <p:cNvSpPr>
            <a:spLocks noGrp="1" noRot="1" noChangeAspect="1"/>
          </p:cNvSpPr>
          <p:nvPr>
            <p:ph type="sldImg"/>
          </p:nvPr>
        </p:nvSpPr>
        <p:spPr bwMode="auto">
          <a:noFill/>
          <a:ln>
            <a:solidFill>
              <a:srgbClr val="000000"/>
            </a:solidFill>
            <a:miter lim="800000"/>
            <a:headEnd/>
            <a:tailEnd/>
          </a:ln>
        </p:spPr>
      </p:sp>
      <p:sp>
        <p:nvSpPr>
          <p:cNvPr id="5632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Updated: February 24, 2014</a:t>
            </a:r>
          </a:p>
          <a:p>
            <a:pPr eaLnBrk="1" hangingPunct="1">
              <a:spcBef>
                <a:spcPct val="0"/>
              </a:spcBef>
            </a:pPr>
            <a:endParaRPr lang="en-US" dirty="0"/>
          </a:p>
          <a:p>
            <a:pPr eaLnBrk="1" hangingPunct="1">
              <a:spcBef>
                <a:spcPct val="0"/>
              </a:spcBef>
            </a:pPr>
            <a:r>
              <a:rPr lang="en-US" dirty="0"/>
              <a:t>1) The LC NACO Authority File is in constant flux, changing every 24 hours. </a:t>
            </a:r>
          </a:p>
          <a:p>
            <a:pPr eaLnBrk="1" hangingPunct="1">
              <a:spcBef>
                <a:spcPct val="0"/>
              </a:spcBef>
            </a:pPr>
            <a:r>
              <a:rPr lang="en-US" dirty="0"/>
              <a:t>2) NACO members modify authority records frequently.  In recent years, nearly half of NACO activity involved changes to existing records. As we transition to RDA, there are likely many more modifications than new records.</a:t>
            </a:r>
          </a:p>
          <a:p>
            <a:pPr eaLnBrk="1" hangingPunct="1">
              <a:spcBef>
                <a:spcPct val="0"/>
              </a:spcBef>
            </a:pPr>
            <a:r>
              <a:rPr lang="en-US" dirty="0"/>
              <a:t>	a) New information is constantly coming in through regular cataloging, so we can expect constant change. Even though this does cause a need for maintenance, it is nonetheless a good thing in the long run.</a:t>
            </a:r>
          </a:p>
          <a:p>
            <a:pPr eaLnBrk="1" hangingPunct="1">
              <a:spcBef>
                <a:spcPct val="0"/>
              </a:spcBef>
            </a:pPr>
            <a:r>
              <a:rPr lang="en-US" dirty="0"/>
              <a:t>	b) Remember that one of the most important rules of a shared database is to respect your colleagues. Everybody makes mistakes, and you are certainly free to modify an authority record if you discover an error in fact or form, or have new information to add. </a:t>
            </a:r>
          </a:p>
          <a:p>
            <a:pPr eaLnBrk="1" hangingPunct="1">
              <a:spcBef>
                <a:spcPct val="0"/>
              </a:spcBef>
            </a:pPr>
            <a:r>
              <a:rPr lang="en-US" dirty="0"/>
              <a:t>	c) But a difference of opinion is not an acceptable reason to make changes to the </a:t>
            </a:r>
            <a:r>
              <a:rPr lang="en-US" i="1" dirty="0"/>
              <a:t>authorized access point</a:t>
            </a:r>
            <a:r>
              <a:rPr lang="en-US" dirty="0"/>
              <a:t>. Reasons for making changes to an authorized access point include: conflict, author preference, record created in error, etc.</a:t>
            </a:r>
          </a:p>
          <a:p>
            <a:pPr eaLnBrk="1" hangingPunct="1">
              <a:spcBef>
                <a:spcPct val="0"/>
              </a:spcBef>
            </a:pPr>
            <a:r>
              <a:rPr lang="en-US" dirty="0"/>
              <a:t>	d) any other aspect of the record can be changed or added to, e.g., adding new RDA elements, new variant access points, etc.</a:t>
            </a:r>
          </a:p>
          <a:p>
            <a:pPr eaLnBrk="1" hangingPunct="1">
              <a:spcBef>
                <a:spcPct val="0"/>
              </a:spcBef>
            </a:pPr>
            <a:endParaRPr lang="en-US" dirty="0"/>
          </a:p>
        </p:txBody>
      </p:sp>
      <p:sp>
        <p:nvSpPr>
          <p:cNvPr id="56323"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E9A5E60F-A08F-4166-92A6-87A6AAB53944}" type="slidenum">
              <a:rPr lang="en-US">
                <a:cs typeface="Arial" charset="0"/>
              </a:rPr>
              <a:pPr fontAlgn="base">
                <a:spcBef>
                  <a:spcPct val="0"/>
                </a:spcBef>
                <a:spcAft>
                  <a:spcPct val="0"/>
                </a:spcAft>
                <a:defRPr/>
              </a:pPr>
              <a:t>21</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C09F13DF-EA3E-48DE-9E1D-F19B56B240F7}" type="datetime1">
              <a:rPr lang="en-US" smtClean="0"/>
              <a:t>10/22/2024</a:t>
            </a:fld>
            <a:endParaRPr lang="en-US"/>
          </a:p>
        </p:txBody>
      </p:sp>
    </p:spTree>
    <p:extLst>
      <p:ext uri="{BB962C8B-B14F-4D97-AF65-F5344CB8AC3E}">
        <p14:creationId xmlns:p14="http://schemas.microsoft.com/office/powerpoint/2010/main" val="32280234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Image Placeholder 1"/>
          <p:cNvSpPr>
            <a:spLocks noGrp="1" noRot="1" noChangeAspect="1"/>
          </p:cNvSpPr>
          <p:nvPr>
            <p:ph type="sldImg"/>
          </p:nvPr>
        </p:nvSpPr>
        <p:spPr bwMode="auto">
          <a:noFill/>
          <a:ln>
            <a:solidFill>
              <a:srgbClr val="000000"/>
            </a:solidFill>
            <a:miter lim="800000"/>
            <a:headEnd/>
            <a:tailEnd/>
          </a:ln>
        </p:spPr>
      </p:sp>
      <p:sp>
        <p:nvSpPr>
          <p:cNvPr id="5837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May 1, 2013</a:t>
            </a:r>
          </a:p>
          <a:p>
            <a:pPr eaLnBrk="1" hangingPunct="1">
              <a:spcBef>
                <a:spcPct val="0"/>
              </a:spcBef>
            </a:pPr>
            <a:endParaRPr lang="en-US" dirty="0"/>
          </a:p>
          <a:p>
            <a:pPr eaLnBrk="1" hangingPunct="1">
              <a:spcBef>
                <a:spcPct val="0"/>
              </a:spcBef>
            </a:pPr>
            <a:r>
              <a:rPr lang="en-US" dirty="0"/>
              <a:t>1) This comes from the Statement of International Cataloging Principles developed by the </a:t>
            </a:r>
            <a:r>
              <a:rPr lang="en-US" dirty="0">
                <a:solidFill>
                  <a:srgbClr val="000000"/>
                </a:solidFill>
              </a:rPr>
              <a:t>International Federation of Library Associations (IFLA): http://www.ifla.org/files/assets/cataloguing/icp/icp_2009-en.pdf</a:t>
            </a:r>
          </a:p>
          <a:p>
            <a:pPr eaLnBrk="1" hangingPunct="1">
              <a:spcBef>
                <a:spcPct val="0"/>
              </a:spcBef>
            </a:pPr>
            <a:endParaRPr lang="en-US" dirty="0"/>
          </a:p>
          <a:p>
            <a:pPr eaLnBrk="1" hangingPunct="1">
              <a:spcBef>
                <a:spcPct val="0"/>
              </a:spcBef>
            </a:pPr>
            <a:r>
              <a:rPr lang="en-US" dirty="0"/>
              <a:t>2) Remember that this basic idea applies to all names, not just people. In fact, that is what we are covering in this entire course, all the different entities that have names or titles and therefore need unique identifiers.</a:t>
            </a:r>
          </a:p>
          <a:p>
            <a:pPr eaLnBrk="1" hangingPunct="1">
              <a:spcBef>
                <a:spcPct val="0"/>
              </a:spcBef>
            </a:pPr>
            <a:endParaRPr lang="en-US" dirty="0"/>
          </a:p>
        </p:txBody>
      </p:sp>
      <p:sp>
        <p:nvSpPr>
          <p:cNvPr id="58371"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E899D1A7-9073-4E4C-A441-37A1E8481606}" type="slidenum">
              <a:rPr lang="en-US">
                <a:cs typeface="Arial" charset="0"/>
              </a:rPr>
              <a:pPr fontAlgn="base">
                <a:spcBef>
                  <a:spcPct val="0"/>
                </a:spcBef>
                <a:spcAft>
                  <a:spcPct val="0"/>
                </a:spcAft>
                <a:defRPr/>
              </a:pPr>
              <a:t>22</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B3FA4632-641D-4E92-8FC1-4B9A12E7CBEE}" type="datetime1">
              <a:rPr lang="en-US" smtClean="0"/>
              <a:t>10/22/2024</a:t>
            </a:fld>
            <a:endParaRPr lang="en-US"/>
          </a:p>
        </p:txBody>
      </p:sp>
    </p:spTree>
    <p:extLst>
      <p:ext uri="{BB962C8B-B14F-4D97-AF65-F5344CB8AC3E}">
        <p14:creationId xmlns:p14="http://schemas.microsoft.com/office/powerpoint/2010/main" val="13209886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p:cNvSpPr>
          <p:nvPr>
            <p:ph type="sldImg"/>
          </p:nvPr>
        </p:nvSpPr>
        <p:spPr bwMode="auto">
          <a:noFill/>
          <a:ln>
            <a:solidFill>
              <a:srgbClr val="000000"/>
            </a:solidFill>
            <a:miter lim="800000"/>
            <a:headEnd/>
            <a:tailEnd/>
          </a:ln>
        </p:spPr>
      </p:sp>
      <p:sp>
        <p:nvSpPr>
          <p:cNvPr id="60418" name="Notes Placeholder 2"/>
          <p:cNvSpPr>
            <a:spLocks noGrp="1"/>
          </p:cNvSpPr>
          <p:nvPr>
            <p:ph type="body" idx="1"/>
          </p:nvPr>
        </p:nvSpPr>
        <p:spPr bwMode="auto">
          <a:noFill/>
        </p:spPr>
        <p:txBody>
          <a:bodyPr wrap="square" numCol="1" anchor="t" anchorCtr="0" compatLnSpc="1">
            <a:prstTxWarp prst="textNoShape">
              <a:avLst/>
            </a:prstTxWarp>
          </a:bodyPr>
          <a:lstStyle/>
          <a:p>
            <a:pPr marL="228716" indent="-228716" eaLnBrk="1" hangingPunct="1">
              <a:spcBef>
                <a:spcPct val="0"/>
              </a:spcBef>
            </a:pPr>
            <a:r>
              <a:rPr lang="en-US" dirty="0"/>
              <a:t>December 12, 2016: updated first bullet point to more fully describe</a:t>
            </a:r>
            <a:r>
              <a:rPr lang="en-US" baseline="0" dirty="0"/>
              <a:t> the function of the NAR</a:t>
            </a:r>
            <a:endParaRPr lang="en-US" dirty="0"/>
          </a:p>
          <a:p>
            <a:pPr marL="228716" indent="-228716" eaLnBrk="1" hangingPunct="1">
              <a:spcBef>
                <a:spcPct val="0"/>
              </a:spcBef>
            </a:pPr>
            <a:endParaRPr lang="en-US" dirty="0"/>
          </a:p>
          <a:p>
            <a:pPr marL="228716" indent="-228716" eaLnBrk="1" hangingPunct="1">
              <a:spcBef>
                <a:spcPct val="0"/>
              </a:spcBef>
            </a:pPr>
            <a:r>
              <a:rPr lang="en-US" dirty="0"/>
              <a:t>3rd bullet: Libraries in NACO may decide which areas of their collection will require name authority records. They may choose to contribute NARs to NACO for only certain parts of their collections. They may use slightly different practices for their local authority files. For example, a local author who has only a vanity press publication in your file may not need a national-level authority record. Or maybe that person is the one you need to make sure gets into the NAF. It’s up to your institution to decide on these policies.</a:t>
            </a:r>
          </a:p>
          <a:p>
            <a:pPr marL="228716" indent="-228716" eaLnBrk="1" hangingPunct="1">
              <a:spcBef>
                <a:spcPct val="0"/>
              </a:spcBef>
            </a:pPr>
            <a:endParaRPr lang="en-US" dirty="0"/>
          </a:p>
          <a:p>
            <a:pPr marL="228716" indent="-228716" eaLnBrk="1" hangingPunct="1">
              <a:spcBef>
                <a:spcPct val="0"/>
              </a:spcBef>
            </a:pPr>
            <a:r>
              <a:rPr lang="en-US" dirty="0"/>
              <a:t>4</a:t>
            </a:r>
            <a:r>
              <a:rPr lang="en-US" baseline="30000" dirty="0"/>
              <a:t>th</a:t>
            </a:r>
            <a:r>
              <a:rPr lang="en-US" dirty="0"/>
              <a:t> bullet: DCM Z1 Introduction describes LC’s policies for when to create a name authority record.  </a:t>
            </a:r>
          </a:p>
          <a:p>
            <a:pPr marL="228716" indent="-228716" eaLnBrk="1" hangingPunct="1">
              <a:spcBef>
                <a:spcPct val="0"/>
              </a:spcBef>
            </a:pPr>
            <a:endParaRPr lang="en-US" dirty="0"/>
          </a:p>
        </p:txBody>
      </p:sp>
      <p:sp>
        <p:nvSpPr>
          <p:cNvPr id="60419"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5CDDD9A6-8555-40A9-9D89-83B1FFE6D3A5}" type="slidenum">
              <a:rPr lang="en-US">
                <a:cs typeface="Arial" charset="0"/>
              </a:rPr>
              <a:pPr fontAlgn="base">
                <a:spcBef>
                  <a:spcPct val="0"/>
                </a:spcBef>
                <a:spcAft>
                  <a:spcPct val="0"/>
                </a:spcAft>
                <a:defRPr/>
              </a:pPr>
              <a:t>23</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B8796F66-4735-4D2A-8E5A-593B7E87F449}" type="datetime1">
              <a:rPr lang="en-US" smtClean="0"/>
              <a:t>10/22/2024</a:t>
            </a:fld>
            <a:endParaRPr lang="en-US"/>
          </a:p>
        </p:txBody>
      </p:sp>
    </p:spTree>
    <p:extLst>
      <p:ext uri="{BB962C8B-B14F-4D97-AF65-F5344CB8AC3E}">
        <p14:creationId xmlns:p14="http://schemas.microsoft.com/office/powerpoint/2010/main" val="9640968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Slide Image Placeholder 1"/>
          <p:cNvSpPr>
            <a:spLocks noGrp="1" noRot="1" noChangeAspect="1"/>
          </p:cNvSpPr>
          <p:nvPr>
            <p:ph type="sldImg"/>
          </p:nvPr>
        </p:nvSpPr>
        <p:spPr bwMode="auto">
          <a:noFill/>
          <a:ln>
            <a:solidFill>
              <a:srgbClr val="000000"/>
            </a:solidFill>
            <a:miter lim="800000"/>
            <a:headEnd/>
            <a:tailEnd/>
          </a:ln>
        </p:spPr>
      </p:sp>
      <p:sp>
        <p:nvSpPr>
          <p:cNvPr id="6246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May 1, 2013</a:t>
            </a:r>
          </a:p>
          <a:p>
            <a:pPr eaLnBrk="1" hangingPunct="1">
              <a:spcBef>
                <a:spcPct val="0"/>
              </a:spcBef>
            </a:pPr>
            <a:endParaRPr lang="en-US" dirty="0"/>
          </a:p>
          <a:p>
            <a:pPr eaLnBrk="1" hangingPunct="1">
              <a:spcBef>
                <a:spcPct val="0"/>
              </a:spcBef>
            </a:pPr>
            <a:r>
              <a:rPr lang="en-US" dirty="0"/>
              <a:t>1) Over time, each cataloger will find their judgment developing with their own area of specialty (e.g. public libraries vs. the needs of academic libraries). Learn to trust your judgment. Sometimes there is no right or wrong answer, just what is appropriate to the needs of your library.</a:t>
            </a:r>
          </a:p>
          <a:p>
            <a:pPr eaLnBrk="1" hangingPunct="1">
              <a:spcBef>
                <a:spcPct val="0"/>
              </a:spcBef>
            </a:pPr>
            <a:endParaRPr lang="en-US" dirty="0"/>
          </a:p>
          <a:p>
            <a:pPr eaLnBrk="1" hangingPunct="1">
              <a:spcBef>
                <a:spcPct val="0"/>
              </a:spcBef>
            </a:pPr>
            <a:r>
              <a:rPr lang="en-US" i="1" dirty="0"/>
              <a:t>2) As much as possible, leave a correct, unique authorized access point alone. </a:t>
            </a:r>
            <a:endParaRPr lang="en-US" dirty="0"/>
          </a:p>
        </p:txBody>
      </p:sp>
      <p:sp>
        <p:nvSpPr>
          <p:cNvPr id="62467"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0D03AB65-C470-4BCE-8A3A-E244EC8057C0}" type="slidenum">
              <a:rPr lang="en-US">
                <a:cs typeface="Arial" charset="0"/>
              </a:rPr>
              <a:pPr fontAlgn="base">
                <a:spcBef>
                  <a:spcPct val="0"/>
                </a:spcBef>
                <a:spcAft>
                  <a:spcPct val="0"/>
                </a:spcAft>
                <a:defRPr/>
              </a:pPr>
              <a:t>24</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7F9DB6D6-CA95-458E-B9FD-9600EAABCA03}" type="datetime1">
              <a:rPr lang="en-US" smtClean="0"/>
              <a:t>10/22/2024</a:t>
            </a:fld>
            <a:endParaRPr lang="en-US"/>
          </a:p>
        </p:txBody>
      </p:sp>
    </p:spTree>
    <p:extLst>
      <p:ext uri="{BB962C8B-B14F-4D97-AF65-F5344CB8AC3E}">
        <p14:creationId xmlns:p14="http://schemas.microsoft.com/office/powerpoint/2010/main" val="100214714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Slide Image Placeholder 1"/>
          <p:cNvSpPr>
            <a:spLocks noGrp="1" noRot="1" noChangeAspect="1"/>
          </p:cNvSpPr>
          <p:nvPr>
            <p:ph type="sldImg"/>
          </p:nvPr>
        </p:nvSpPr>
        <p:spPr bwMode="auto">
          <a:noFill/>
          <a:ln>
            <a:solidFill>
              <a:srgbClr val="000000"/>
            </a:solidFill>
            <a:miter lim="800000"/>
            <a:headEnd/>
            <a:tailEnd/>
          </a:ln>
        </p:spPr>
      </p:sp>
      <p:sp>
        <p:nvSpPr>
          <p:cNvPr id="64514" name="Notes Placeholder 2"/>
          <p:cNvSpPr>
            <a:spLocks noGrp="1"/>
          </p:cNvSpPr>
          <p:nvPr>
            <p:ph type="body" idx="1"/>
          </p:nvPr>
        </p:nvSpPr>
        <p:spPr bwMode="auto">
          <a:noFill/>
        </p:spPr>
        <p:txBody>
          <a:bodyPr wrap="square" numCol="1" anchor="t" anchorCtr="0" compatLnSpc="1">
            <a:prstTxWarp prst="textNoShape">
              <a:avLst/>
            </a:prstTxWarp>
          </a:bodyPr>
          <a:lstStyle/>
          <a:p>
            <a:pPr defTabSz="921128" eaLnBrk="1" hangingPunct="1">
              <a:spcBef>
                <a:spcPct val="0"/>
              </a:spcBef>
            </a:pPr>
            <a:r>
              <a:rPr lang="en-US" dirty="0"/>
              <a:t>May 1, 2013</a:t>
            </a:r>
          </a:p>
          <a:p>
            <a:pPr defTabSz="921128" eaLnBrk="1" hangingPunct="1">
              <a:spcBef>
                <a:spcPct val="0"/>
              </a:spcBef>
            </a:pPr>
            <a:endParaRPr lang="en-US" dirty="0"/>
          </a:p>
          <a:p>
            <a:pPr defTabSz="921128" eaLnBrk="1" hangingPunct="1">
              <a:spcBef>
                <a:spcPct val="0"/>
              </a:spcBef>
            </a:pPr>
            <a:r>
              <a:rPr lang="en-US" dirty="0"/>
              <a:t>As we go through the instructions, we will show where there are practices specific to an area, and what exceptions exist to general policies.</a:t>
            </a:r>
          </a:p>
          <a:p>
            <a:pPr defTabSz="921128" eaLnBrk="1" hangingPunct="1">
              <a:spcBef>
                <a:spcPct val="0"/>
              </a:spcBef>
            </a:pPr>
            <a:endParaRPr lang="en-US" dirty="0"/>
          </a:p>
        </p:txBody>
      </p:sp>
      <p:sp>
        <p:nvSpPr>
          <p:cNvPr id="64515"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15B6AD7F-18F3-4DB9-B460-A27F35C2091D}" type="slidenum">
              <a:rPr lang="en-US">
                <a:cs typeface="Arial" charset="0"/>
              </a:rPr>
              <a:pPr fontAlgn="base">
                <a:spcBef>
                  <a:spcPct val="0"/>
                </a:spcBef>
                <a:spcAft>
                  <a:spcPct val="0"/>
                </a:spcAft>
                <a:defRPr/>
              </a:pPr>
              <a:t>25</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039A08F9-9576-4088-B0C6-BE478344FDCF}" type="datetime1">
              <a:rPr lang="en-US" smtClean="0"/>
              <a:t>10/22/2024</a:t>
            </a:fld>
            <a:endParaRPr lang="en-US"/>
          </a:p>
        </p:txBody>
      </p:sp>
    </p:spTree>
    <p:extLst>
      <p:ext uri="{BB962C8B-B14F-4D97-AF65-F5344CB8AC3E}">
        <p14:creationId xmlns:p14="http://schemas.microsoft.com/office/powerpoint/2010/main" val="28287175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Slide Image Placeholder 1"/>
          <p:cNvSpPr>
            <a:spLocks noGrp="1" noRot="1" noChangeAspect="1"/>
          </p:cNvSpPr>
          <p:nvPr>
            <p:ph type="sldImg"/>
          </p:nvPr>
        </p:nvSpPr>
        <p:spPr bwMode="auto">
          <a:noFill/>
          <a:ln>
            <a:solidFill>
              <a:srgbClr val="000000"/>
            </a:solidFill>
            <a:miter lim="800000"/>
            <a:headEnd/>
            <a:tailEnd/>
          </a:ln>
        </p:spPr>
      </p:sp>
      <p:sp>
        <p:nvSpPr>
          <p:cNvPr id="6656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February 24, 2014</a:t>
            </a:r>
          </a:p>
        </p:txBody>
      </p:sp>
      <p:sp>
        <p:nvSpPr>
          <p:cNvPr id="66563"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257CDACC-C895-4ECF-9FA8-65E729071500}" type="slidenum">
              <a:rPr lang="en-US">
                <a:cs typeface="Arial" charset="0"/>
              </a:rPr>
              <a:pPr fontAlgn="base">
                <a:spcBef>
                  <a:spcPct val="0"/>
                </a:spcBef>
                <a:spcAft>
                  <a:spcPct val="0"/>
                </a:spcAft>
                <a:defRPr/>
              </a:pPr>
              <a:t>26</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7A625CAB-E885-4989-A2E3-4C6383284B22}" type="datetime1">
              <a:rPr lang="en-US" smtClean="0"/>
              <a:t>10/22/2024</a:t>
            </a:fld>
            <a:endParaRPr lang="en-US"/>
          </a:p>
        </p:txBody>
      </p:sp>
    </p:spTree>
    <p:extLst>
      <p:ext uri="{BB962C8B-B14F-4D97-AF65-F5344CB8AC3E}">
        <p14:creationId xmlns:p14="http://schemas.microsoft.com/office/powerpoint/2010/main" val="42241010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US" dirty="0"/>
              <a:t>May 1, 2013</a:t>
            </a:r>
          </a:p>
          <a:p>
            <a:pPr eaLnBrk="1" fontAlgn="auto" hangingPunct="1">
              <a:spcBef>
                <a:spcPts val="0"/>
              </a:spcBef>
              <a:spcAft>
                <a:spcPts val="0"/>
              </a:spcAft>
              <a:defRPr/>
            </a:pPr>
            <a:endParaRPr lang="en-US" dirty="0"/>
          </a:p>
          <a:p>
            <a:pPr marL="230642" indent="-230642" eaLnBrk="1" fontAlgn="auto" hangingPunct="1">
              <a:spcBef>
                <a:spcPts val="0"/>
              </a:spcBef>
              <a:spcAft>
                <a:spcPts val="0"/>
              </a:spcAft>
              <a:buFontTx/>
              <a:buAutoNum type="arabicParenR"/>
              <a:defRPr/>
            </a:pPr>
            <a:r>
              <a:rPr lang="en-US" dirty="0"/>
              <a:t>The NACO liaisons or contacts’ email addresses and phone numbers for the various PCC NACO institutions are on the NACO web page. </a:t>
            </a:r>
          </a:p>
          <a:p>
            <a:pPr marL="230642" indent="-230642" eaLnBrk="1" fontAlgn="auto" hangingPunct="1">
              <a:spcBef>
                <a:spcPts val="0"/>
              </a:spcBef>
              <a:spcAft>
                <a:spcPts val="0"/>
              </a:spcAft>
              <a:buFontTx/>
              <a:buAutoNum type="arabicParenR"/>
              <a:defRPr/>
            </a:pPr>
            <a:r>
              <a:rPr lang="en-US" dirty="0"/>
              <a:t>If you spot a continuing pattern of suspicious cataloging practices, you could mention it to naco@loc.gov and let them investigate it. This is generally a better procedure than pointing out mistakes on public discussion lists.</a:t>
            </a:r>
          </a:p>
          <a:p>
            <a:pPr eaLnBrk="1" fontAlgn="auto" hangingPunct="1">
              <a:spcBef>
                <a:spcPts val="0"/>
              </a:spcBef>
              <a:spcAft>
                <a:spcPts val="0"/>
              </a:spcAft>
              <a:defRPr/>
            </a:pPr>
            <a:endParaRPr lang="en-US" dirty="0"/>
          </a:p>
        </p:txBody>
      </p:sp>
      <p:sp>
        <p:nvSpPr>
          <p:cNvPr id="68611"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48BAC76F-AA1D-4AA7-9B71-50A6B28EFE60}" type="slidenum">
              <a:rPr lang="en-US">
                <a:cs typeface="Arial" charset="0"/>
              </a:rPr>
              <a:pPr fontAlgn="base">
                <a:spcBef>
                  <a:spcPct val="0"/>
                </a:spcBef>
                <a:spcAft>
                  <a:spcPct val="0"/>
                </a:spcAft>
                <a:defRPr/>
              </a:pPr>
              <a:t>27</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CFDC5B2B-34DB-4EB3-9E95-E2C4ADBF3F62}" type="datetime1">
              <a:rPr lang="en-US" smtClean="0"/>
              <a:t>10/22/2024</a:t>
            </a:fld>
            <a:endParaRPr lang="en-US"/>
          </a:p>
        </p:txBody>
      </p:sp>
    </p:spTree>
    <p:extLst>
      <p:ext uri="{BB962C8B-B14F-4D97-AF65-F5344CB8AC3E}">
        <p14:creationId xmlns:p14="http://schemas.microsoft.com/office/powerpoint/2010/main" val="1635172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Image Placeholder 1"/>
          <p:cNvSpPr>
            <a:spLocks noGrp="1" noRot="1" noChangeAspect="1"/>
          </p:cNvSpPr>
          <p:nvPr>
            <p:ph type="sldImg"/>
          </p:nvPr>
        </p:nvSpPr>
        <p:spPr bwMode="auto">
          <a:noFill/>
          <a:ln>
            <a:solidFill>
              <a:srgbClr val="000000"/>
            </a:solidFill>
            <a:miter lim="800000"/>
            <a:headEnd/>
            <a:tailEnd/>
          </a:ln>
        </p:spPr>
      </p:sp>
      <p:sp>
        <p:nvSpPr>
          <p:cNvPr id="70658" name="Notes Placeholder 2"/>
          <p:cNvSpPr>
            <a:spLocks noGrp="1"/>
          </p:cNvSpPr>
          <p:nvPr>
            <p:ph type="body" idx="1"/>
          </p:nvPr>
        </p:nvSpPr>
        <p:spPr bwMode="auto"/>
        <p:txBody>
          <a:bodyPr wrap="square" numCol="1" anchor="t" anchorCtr="0" compatLnSpc="1">
            <a:prstTxWarp prst="textNoShape">
              <a:avLst/>
            </a:prstTxWarp>
          </a:bodyPr>
          <a:lstStyle/>
          <a:p>
            <a:pPr eaLnBrk="1" hangingPunct="1">
              <a:spcBef>
                <a:spcPct val="0"/>
              </a:spcBef>
              <a:buClr>
                <a:schemeClr val="accent1"/>
              </a:buClr>
              <a:buSzPct val="80000"/>
              <a:defRPr/>
            </a:pPr>
            <a:r>
              <a:rPr lang="en-US" sz="1200" dirty="0"/>
              <a:t>May 1, 2013</a:t>
            </a:r>
          </a:p>
          <a:p>
            <a:pPr marL="0" indent="0" eaLnBrk="1" hangingPunct="1">
              <a:spcBef>
                <a:spcPct val="0"/>
              </a:spcBef>
              <a:buClr>
                <a:schemeClr val="accent1"/>
              </a:buClr>
              <a:buSzPct val="80000"/>
              <a:buFont typeface="+mj-lt"/>
              <a:buNone/>
              <a:defRPr/>
            </a:pPr>
            <a:endParaRPr lang="en-US" sz="1200" dirty="0"/>
          </a:p>
          <a:p>
            <a:pPr marL="0" indent="0" eaLnBrk="1" hangingPunct="1">
              <a:spcBef>
                <a:spcPct val="0"/>
              </a:spcBef>
              <a:buClr>
                <a:schemeClr val="accent1"/>
              </a:buClr>
              <a:buSzPct val="80000"/>
              <a:buFont typeface="+mj-lt"/>
              <a:buNone/>
              <a:defRPr/>
            </a:pPr>
            <a:r>
              <a:rPr lang="en-US" sz="1200" dirty="0"/>
              <a:t>1.  Participants agree to a common set of standards when creating or changing records. </a:t>
            </a:r>
          </a:p>
          <a:p>
            <a:pPr marL="0" indent="0" eaLnBrk="1" hangingPunct="1">
              <a:spcBef>
                <a:spcPct val="0"/>
              </a:spcBef>
              <a:buClr>
                <a:schemeClr val="accent1"/>
              </a:buClr>
              <a:buSzPct val="80000"/>
              <a:buFont typeface="+mj-lt"/>
              <a:buNone/>
              <a:defRPr/>
            </a:pPr>
            <a:r>
              <a:rPr lang="en-US" sz="1200" dirty="0"/>
              <a:t>2.  This maintains the integrity of the LC/NACO Authority File (which will sometimes be call “NAF” in the following slides). </a:t>
            </a:r>
          </a:p>
          <a:p>
            <a:pPr marL="0" indent="0" eaLnBrk="1" hangingPunct="1">
              <a:spcBef>
                <a:spcPct val="0"/>
              </a:spcBef>
              <a:buClr>
                <a:schemeClr val="accent1"/>
              </a:buClr>
              <a:buSzPct val="80000"/>
              <a:buFont typeface="+mj-lt"/>
              <a:buNone/>
              <a:defRPr/>
            </a:pPr>
            <a:r>
              <a:rPr lang="en-US" sz="1200" dirty="0"/>
              <a:t>3.  The primary purpose of this workshop is to teach you the standards that underlie our work.</a:t>
            </a:r>
          </a:p>
          <a:p>
            <a:pPr marL="0" indent="0" eaLnBrk="1" hangingPunct="1">
              <a:spcBef>
                <a:spcPct val="0"/>
              </a:spcBef>
              <a:buClr>
                <a:schemeClr val="accent1"/>
              </a:buClr>
              <a:buSzPct val="80000"/>
              <a:buFont typeface="+mj-lt"/>
              <a:buNone/>
              <a:defRPr/>
            </a:pPr>
            <a:r>
              <a:rPr lang="en-US" sz="1200" dirty="0"/>
              <a:t>4.  The goal is to follow a common set of standards and guidelines when creating or changing authority records in order to maintain the integrity of a large shared authority file</a:t>
            </a:r>
          </a:p>
        </p:txBody>
      </p:sp>
      <p:sp>
        <p:nvSpPr>
          <p:cNvPr id="70659"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A6723B30-557F-4FB1-8F75-178C5A2EB8F5}" type="slidenum">
              <a:rPr lang="en-US">
                <a:cs typeface="Arial" charset="0"/>
              </a:rPr>
              <a:pPr fontAlgn="base">
                <a:spcBef>
                  <a:spcPct val="0"/>
                </a:spcBef>
                <a:spcAft>
                  <a:spcPct val="0"/>
                </a:spcAft>
                <a:defRPr/>
              </a:pPr>
              <a:t>28</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0B276D41-FEFE-4637-9610-4EA54790138A}" type="datetime1">
              <a:rPr lang="en-US" smtClean="0"/>
              <a:t>10/22/2024</a:t>
            </a:fld>
            <a:endParaRPr lang="en-US"/>
          </a:p>
        </p:txBody>
      </p:sp>
    </p:spTree>
    <p:extLst>
      <p:ext uri="{BB962C8B-B14F-4D97-AF65-F5344CB8AC3E}">
        <p14:creationId xmlns:p14="http://schemas.microsoft.com/office/powerpoint/2010/main" val="40093812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p:cNvSpPr>
          <p:nvPr>
            <p:ph type="sldImg"/>
          </p:nvPr>
        </p:nvSpPr>
        <p:spPr bwMode="auto">
          <a:noFill/>
          <a:ln>
            <a:solidFill>
              <a:srgbClr val="000000"/>
            </a:solidFill>
            <a:miter lim="800000"/>
            <a:headEnd/>
            <a:tailEnd/>
          </a:ln>
        </p:spPr>
      </p:sp>
      <p:sp>
        <p:nvSpPr>
          <p:cNvPr id="7270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lnSpc>
                <a:spcPct val="90000"/>
              </a:lnSpc>
              <a:spcBef>
                <a:spcPct val="0"/>
              </a:spcBef>
            </a:pPr>
            <a:r>
              <a:rPr lang="en-US" sz="900" dirty="0"/>
              <a:t>October 14, 2024: revised notes</a:t>
            </a:r>
          </a:p>
          <a:p>
            <a:pPr eaLnBrk="1" hangingPunct="1">
              <a:lnSpc>
                <a:spcPct val="90000"/>
              </a:lnSpc>
              <a:spcBef>
                <a:spcPct val="0"/>
              </a:spcBef>
            </a:pPr>
            <a:r>
              <a:rPr lang="en-US" sz="900" dirty="0"/>
              <a:t>November 12, 2019: revised second bullet (current text of the old RDA in RDA Toolkit is no longer updated frequently)</a:t>
            </a:r>
          </a:p>
          <a:p>
            <a:pPr eaLnBrk="1" hangingPunct="1">
              <a:lnSpc>
                <a:spcPct val="90000"/>
              </a:lnSpc>
              <a:spcBef>
                <a:spcPct val="0"/>
              </a:spcBef>
            </a:pPr>
            <a:endParaRPr lang="en-US" sz="900" dirty="0"/>
          </a:p>
          <a:p>
            <a:pPr eaLnBrk="1" hangingPunct="1">
              <a:lnSpc>
                <a:spcPct val="90000"/>
              </a:lnSpc>
              <a:spcBef>
                <a:spcPct val="0"/>
              </a:spcBef>
              <a:buFontTx/>
              <a:buChar char="•"/>
            </a:pPr>
            <a:r>
              <a:rPr lang="en-US" sz="900" dirty="0"/>
              <a:t> All new authority record contributions are to be formulated using the following documentation:</a:t>
            </a:r>
          </a:p>
          <a:p>
            <a:pPr eaLnBrk="1" hangingPunct="1">
              <a:lnSpc>
                <a:spcPct val="90000"/>
              </a:lnSpc>
              <a:spcBef>
                <a:spcPct val="0"/>
              </a:spcBef>
              <a:buFontTx/>
              <a:buChar char="•"/>
            </a:pPr>
            <a:r>
              <a:rPr lang="en-US" sz="900" b="1" dirty="0"/>
              <a:t> RDA</a:t>
            </a:r>
            <a:r>
              <a:rPr lang="en-US" sz="900" dirty="0"/>
              <a:t> – Resource Description and Access. These instructions must be applied by NACO participants in conjunction with the LC-PCC PSs.  Participants must have access to the </a:t>
            </a:r>
            <a:r>
              <a:rPr lang="en-US" sz="900" b="1" dirty="0"/>
              <a:t>RDA Toolkit</a:t>
            </a:r>
            <a:r>
              <a:rPr lang="en-US" sz="900" dirty="0"/>
              <a:t>. </a:t>
            </a:r>
          </a:p>
          <a:p>
            <a:pPr eaLnBrk="1" hangingPunct="1">
              <a:lnSpc>
                <a:spcPct val="90000"/>
              </a:lnSpc>
              <a:spcBef>
                <a:spcPct val="0"/>
              </a:spcBef>
              <a:buFontTx/>
              <a:buChar char="•"/>
            </a:pPr>
            <a:r>
              <a:rPr lang="en-US" sz="900" b="1" dirty="0"/>
              <a:t> LC-PCC PSs</a:t>
            </a:r>
            <a:r>
              <a:rPr lang="en-US" sz="900" dirty="0"/>
              <a:t> – Library of Congress/Program for Cooperative Cataloging Policy Statements.  These guidelines provide the PCC and LC policies related to RDA, with clear labels indicating any differences in application.  They identify core elements, explain practices for alternative instructions and options, and provide explanation and expansion of certain instructions in an attempt to assure uniformity which will facilitate retrieval, and increase the predictability of data elements in the NAF.  NACO participants must follow the LC-PCC PSs and they trump RDA instructions.</a:t>
            </a:r>
          </a:p>
          <a:p>
            <a:pPr eaLnBrk="1" hangingPunct="1">
              <a:lnSpc>
                <a:spcPct val="90000"/>
              </a:lnSpc>
              <a:spcBef>
                <a:spcPct val="0"/>
              </a:spcBef>
              <a:buFontTx/>
              <a:buChar char="•"/>
            </a:pPr>
            <a:r>
              <a:rPr lang="en-US" sz="900" b="1" dirty="0"/>
              <a:t> MARC 21 Authority Format</a:t>
            </a:r>
            <a:r>
              <a:rPr lang="en-US" sz="900" dirty="0"/>
              <a:t> – describes and illustrates the structural elements (content designation) of authority records, such as leader, fixed fields, variable fields, subfields and all codes which are defined for these fields. These fields will be discussed later in Day 1.  </a:t>
            </a:r>
            <a:r>
              <a:rPr lang="en-US" sz="900" i="1" dirty="0"/>
              <a:t>Note:</a:t>
            </a:r>
            <a:r>
              <a:rPr lang="en-US" sz="900" dirty="0"/>
              <a:t> LC does not implement all of the MARC 21 elements described, and since the PCC program records follow LC guidelines, participants must refer to the LC Guidelines Supplement. </a:t>
            </a:r>
          </a:p>
          <a:p>
            <a:pPr eaLnBrk="1" hangingPunct="1">
              <a:lnSpc>
                <a:spcPct val="90000"/>
              </a:lnSpc>
              <a:spcBef>
                <a:spcPct val="0"/>
              </a:spcBef>
              <a:buFontTx/>
              <a:buChar char="•"/>
            </a:pPr>
            <a:r>
              <a:rPr lang="en-US" sz="900" b="1" dirty="0"/>
              <a:t> LC Guidelines Supplement</a:t>
            </a:r>
            <a:r>
              <a:rPr lang="en-US" sz="900" dirty="0"/>
              <a:t> – use when applying content designation</a:t>
            </a:r>
          </a:p>
          <a:p>
            <a:pPr eaLnBrk="1" hangingPunct="1">
              <a:lnSpc>
                <a:spcPct val="90000"/>
              </a:lnSpc>
              <a:spcBef>
                <a:spcPct val="0"/>
              </a:spcBef>
              <a:buFontTx/>
              <a:buChar char="•"/>
            </a:pPr>
            <a:r>
              <a:rPr lang="en-US" sz="900" b="1" dirty="0"/>
              <a:t> DCM Z1</a:t>
            </a:r>
            <a:r>
              <a:rPr lang="en-US" sz="900" dirty="0"/>
              <a:t> – Descriptive Cataloging Manual Z1 </a:t>
            </a:r>
          </a:p>
          <a:p>
            <a:pPr eaLnBrk="1" hangingPunct="1">
              <a:lnSpc>
                <a:spcPct val="90000"/>
              </a:lnSpc>
              <a:spcBef>
                <a:spcPct val="0"/>
              </a:spcBef>
            </a:pPr>
            <a:endParaRPr lang="en-US" sz="900" b="1" i="1" dirty="0"/>
          </a:p>
          <a:p>
            <a:pPr eaLnBrk="1" hangingPunct="1">
              <a:lnSpc>
                <a:spcPct val="90000"/>
              </a:lnSpc>
              <a:spcBef>
                <a:spcPct val="0"/>
              </a:spcBef>
            </a:pPr>
            <a:r>
              <a:rPr lang="en-US" sz="900" b="1" i="1" dirty="0"/>
              <a:t>Note</a:t>
            </a:r>
            <a:r>
              <a:rPr lang="en-US" sz="900" b="1" dirty="0"/>
              <a:t>:</a:t>
            </a:r>
            <a:r>
              <a:rPr lang="en-US" sz="900" dirty="0"/>
              <a:t> LC-PCC PSs are freely available as part of the RDA Toolkit (on the Resources tab). The MARC 21 formats, LC Guidelines Supplement, and DCM Z1 are available through </a:t>
            </a:r>
            <a:r>
              <a:rPr lang="en-US" sz="900" dirty="0" err="1"/>
              <a:t>ClassWeb</a:t>
            </a:r>
            <a:r>
              <a:rPr lang="en-US" sz="900" dirty="0"/>
              <a:t> Plus. MARC 21 Authority is also freely available on the MARC standards website (https://www.loc.gov/marc/authority/). The LC Guidelines Supplement and DCM Z1 are also freely available as PDF files on the LC PTCP website (https://www.loc.gov/catdir/cpso/z1andlcguidelines.html), which is linked from the NACO Documentation &amp; Updates page (http://www.loc.gov/aba/pcc/naco/doc-updates.html).  Individual quarterly updates to DCM are also linked to from the same NACO page.</a:t>
            </a:r>
          </a:p>
          <a:p>
            <a:pPr eaLnBrk="1" hangingPunct="1">
              <a:lnSpc>
                <a:spcPct val="90000"/>
              </a:lnSpc>
              <a:spcBef>
                <a:spcPct val="0"/>
              </a:spcBef>
            </a:pPr>
            <a:endParaRPr lang="en-US" sz="900" dirty="0"/>
          </a:p>
          <a:p>
            <a:pPr eaLnBrk="1" hangingPunct="1">
              <a:lnSpc>
                <a:spcPct val="90000"/>
              </a:lnSpc>
              <a:spcBef>
                <a:spcPct val="0"/>
              </a:spcBef>
            </a:pPr>
            <a:r>
              <a:rPr lang="en-US" sz="900" b="1" i="1" dirty="0"/>
              <a:t>Note</a:t>
            </a:r>
            <a:r>
              <a:rPr lang="en-US" sz="900" dirty="0"/>
              <a:t>: In the past, MARC 21 Authority Format was sometimes called the “white pages,” LC Guidelines were called “blue pages,” and DCM Z1 was called “yellow pages” because of the colors used for printing and interfiling.  This terminology is no longer used as online documentation has become the norm.</a:t>
            </a:r>
          </a:p>
        </p:txBody>
      </p:sp>
      <p:sp>
        <p:nvSpPr>
          <p:cNvPr id="72707"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F3FDF927-A40A-40F9-AA25-885DC6F5171B}" type="slidenum">
              <a:rPr lang="en-US">
                <a:cs typeface="Arial" charset="0"/>
              </a:rPr>
              <a:pPr fontAlgn="base">
                <a:spcBef>
                  <a:spcPct val="0"/>
                </a:spcBef>
                <a:spcAft>
                  <a:spcPct val="0"/>
                </a:spcAft>
                <a:defRPr/>
              </a:pPr>
              <a:t>29</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AE02520F-D4E6-469D-9AFB-AD01920ACEFA}" type="datetime1">
              <a:rPr lang="en-US" smtClean="0"/>
              <a:t>10/22/2024</a:t>
            </a:fld>
            <a:endParaRPr lang="en-US"/>
          </a:p>
        </p:txBody>
      </p:sp>
    </p:spTree>
    <p:extLst>
      <p:ext uri="{BB962C8B-B14F-4D97-AF65-F5344CB8AC3E}">
        <p14:creationId xmlns:p14="http://schemas.microsoft.com/office/powerpoint/2010/main" val="87720878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Slide Image Placeholder 1"/>
          <p:cNvSpPr>
            <a:spLocks noGrp="1" noRot="1" noChangeAspect="1"/>
          </p:cNvSpPr>
          <p:nvPr>
            <p:ph type="sldImg"/>
          </p:nvPr>
        </p:nvSpPr>
        <p:spPr bwMode="auto">
          <a:noFill/>
          <a:ln>
            <a:solidFill>
              <a:srgbClr val="000000"/>
            </a:solidFill>
            <a:miter lim="800000"/>
            <a:headEnd/>
            <a:tailEnd/>
          </a:ln>
        </p:spPr>
      </p:sp>
      <p:sp>
        <p:nvSpPr>
          <p:cNvPr id="7475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t>May 1, 2013</a:t>
            </a:r>
          </a:p>
        </p:txBody>
      </p:sp>
      <p:sp>
        <p:nvSpPr>
          <p:cNvPr id="74755"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E2D6F5C6-D7D4-42FA-A58F-6776BD65CA00}" type="slidenum">
              <a:rPr lang="en-US">
                <a:cs typeface="Arial" charset="0"/>
              </a:rPr>
              <a:pPr fontAlgn="base">
                <a:spcBef>
                  <a:spcPct val="0"/>
                </a:spcBef>
                <a:spcAft>
                  <a:spcPct val="0"/>
                </a:spcAft>
                <a:defRPr/>
              </a:pPr>
              <a:t>30</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07A703E7-CC6C-45F0-86FB-52A79AD6242F}" type="datetime1">
              <a:rPr lang="en-US" smtClean="0"/>
              <a:t>10/22/2024</a:t>
            </a:fld>
            <a:endParaRPr lang="en-US"/>
          </a:p>
        </p:txBody>
      </p:sp>
    </p:spTree>
    <p:extLst>
      <p:ext uri="{BB962C8B-B14F-4D97-AF65-F5344CB8AC3E}">
        <p14:creationId xmlns:p14="http://schemas.microsoft.com/office/powerpoint/2010/main" val="317991932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Rot="1" noChangeAspect="1" noChangeArrowheads="1" noTextEdit="1"/>
          </p:cNvSpPr>
          <p:nvPr>
            <p:ph type="sldImg"/>
          </p:nvPr>
        </p:nvSpPr>
        <p:spPr bwMode="auto">
          <a:xfrm>
            <a:off x="1068388" y="609600"/>
            <a:ext cx="4646612" cy="3484563"/>
          </a:xfrm>
          <a:noFill/>
          <a:ln>
            <a:solidFill>
              <a:srgbClr val="000000"/>
            </a:solidFill>
            <a:miter lim="800000"/>
            <a:headEnd/>
            <a:tailEnd/>
          </a:ln>
        </p:spPr>
      </p:sp>
      <p:sp>
        <p:nvSpPr>
          <p:cNvPr id="76802" name="Rectangle 3"/>
          <p:cNvSpPr>
            <a:spLocks noGrp="1" noChangeArrowheads="1"/>
          </p:cNvSpPr>
          <p:nvPr>
            <p:ph type="body" idx="1"/>
          </p:nvPr>
        </p:nvSpPr>
        <p:spPr bwMode="auto">
          <a:xfrm>
            <a:off x="947181" y="4427914"/>
            <a:ext cx="5146136" cy="4179102"/>
          </a:xfrm>
          <a:noFill/>
        </p:spPr>
        <p:txBody>
          <a:bodyPr wrap="square" lIns="92232" tIns="46116" rIns="92232" bIns="46116" numCol="1" anchor="t" anchorCtr="0" compatLnSpc="1">
            <a:prstTxWarp prst="textNoShape">
              <a:avLst/>
            </a:prstTxWarp>
          </a:bodyPr>
          <a:lstStyle/>
          <a:p>
            <a:pPr eaLnBrk="1" hangingPunct="1">
              <a:spcBef>
                <a:spcPct val="0"/>
              </a:spcBef>
            </a:pPr>
            <a:r>
              <a:rPr lang="en-US" sz="900" dirty="0"/>
              <a:t>May 15, 2024</a:t>
            </a:r>
            <a:r>
              <a:rPr lang="en-US" sz="900" baseline="0" dirty="0"/>
              <a:t>: updated the image and info about </a:t>
            </a:r>
            <a:r>
              <a:rPr lang="en-US" sz="900" baseline="0" dirty="0" err="1"/>
              <a:t>ClassWeb</a:t>
            </a:r>
            <a:r>
              <a:rPr lang="en-US" sz="900" baseline="0" dirty="0"/>
              <a:t> Plus</a:t>
            </a:r>
          </a:p>
          <a:p>
            <a:pPr eaLnBrk="1" hangingPunct="1">
              <a:spcBef>
                <a:spcPct val="0"/>
              </a:spcBef>
            </a:pPr>
            <a:endParaRPr lang="en-US" sz="900" dirty="0"/>
          </a:p>
          <a:p>
            <a:pPr eaLnBrk="1" hangingPunct="1">
              <a:spcBef>
                <a:spcPct val="0"/>
              </a:spcBef>
            </a:pPr>
            <a:r>
              <a:rPr lang="en-US" sz="900" b="1" u="sng" dirty="0"/>
              <a:t>Note to Trainer:</a:t>
            </a:r>
            <a:r>
              <a:rPr lang="en-US" sz="900" dirty="0"/>
              <a:t> If possible, demonstrate </a:t>
            </a:r>
            <a:r>
              <a:rPr lang="en-US" sz="900" dirty="0" err="1"/>
              <a:t>ClassWeb</a:t>
            </a:r>
            <a:r>
              <a:rPr lang="en-US" sz="900" dirty="0"/>
              <a:t> Plus https://classweb.org/Menu/docs.html (or start at https://classweb.org/Menu/ - Cataloging Policy Documentation) in a browser.</a:t>
            </a:r>
          </a:p>
          <a:p>
            <a:pPr eaLnBrk="1" hangingPunct="1">
              <a:spcBef>
                <a:spcPct val="0"/>
              </a:spcBef>
            </a:pPr>
            <a:endParaRPr lang="en-US" sz="900" dirty="0"/>
          </a:p>
          <a:p>
            <a:pPr eaLnBrk="1" hangingPunct="1">
              <a:spcBef>
                <a:spcPct val="0"/>
              </a:spcBef>
            </a:pPr>
            <a:r>
              <a:rPr lang="en-US" sz="900" dirty="0"/>
              <a:t>This is a representation of the format of fields described in MARC 21 Format for Authority Data—in this case the 053 field is demonstrated.</a:t>
            </a:r>
          </a:p>
          <a:p>
            <a:pPr eaLnBrk="1" hangingPunct="1">
              <a:spcBef>
                <a:spcPct val="0"/>
              </a:spcBef>
            </a:pPr>
            <a:endParaRPr lang="en-US" sz="900" dirty="0"/>
          </a:p>
          <a:p>
            <a:pPr eaLnBrk="1" hangingPunct="1">
              <a:spcBef>
                <a:spcPct val="0"/>
              </a:spcBef>
              <a:buFontTx/>
              <a:buChar char="•"/>
            </a:pPr>
            <a:r>
              <a:rPr lang="en-US" sz="900" b="1" dirty="0"/>
              <a:t> MARC 21 Format for Authority Format</a:t>
            </a:r>
            <a:r>
              <a:rPr lang="en-US" sz="900" dirty="0"/>
              <a:t> – The basic pages that describe and illustrate the structural elements (content designation) of authority records, such as the leader, fixed fields, variable fields, subfields, and  codes defined for these fields.  </a:t>
            </a:r>
          </a:p>
          <a:p>
            <a:pPr eaLnBrk="1" hangingPunct="1">
              <a:spcBef>
                <a:spcPct val="0"/>
              </a:spcBef>
              <a:buFontTx/>
              <a:buChar char="•"/>
            </a:pPr>
            <a:r>
              <a:rPr lang="en-US" sz="900" dirty="0"/>
              <a:t> LC does not implement all elements described in the MARC 21 Authority Format, and since the PCC program records follow LC guidelines, participants must refer to the supplements known as the “LC Guidelines” when applying the content designation to authority records.</a:t>
            </a:r>
          </a:p>
          <a:p>
            <a:pPr eaLnBrk="1" hangingPunct="1">
              <a:spcBef>
                <a:spcPct val="0"/>
              </a:spcBef>
              <a:buFontTx/>
              <a:buChar char="•"/>
            </a:pPr>
            <a:r>
              <a:rPr lang="en-US" sz="900" dirty="0"/>
              <a:t> A MARC record is composed of three elements:  the record structure, the content designation, and the data content of the record. </a:t>
            </a: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A776DEC5-E9CF-4803-9649-3C270FC94C00}" type="datetime1">
              <a:rPr lang="en-US" smtClean="0"/>
              <a:t>10/22/2024</a:t>
            </a:fld>
            <a:endParaRPr lang="en-US"/>
          </a:p>
        </p:txBody>
      </p:sp>
    </p:spTree>
    <p:extLst>
      <p:ext uri="{BB962C8B-B14F-4D97-AF65-F5344CB8AC3E}">
        <p14:creationId xmlns:p14="http://schemas.microsoft.com/office/powerpoint/2010/main" val="186102587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US" dirty="0"/>
              <a:t>May 1, 2013</a:t>
            </a:r>
          </a:p>
          <a:p>
            <a:pPr eaLnBrk="1" fontAlgn="auto" hangingPunct="1">
              <a:spcBef>
                <a:spcPts val="0"/>
              </a:spcBef>
              <a:spcAft>
                <a:spcPts val="0"/>
              </a:spcAft>
              <a:defRPr/>
            </a:pPr>
            <a:endParaRPr lang="en-US" dirty="0"/>
          </a:p>
          <a:p>
            <a:pPr marL="230642" indent="-230642" eaLnBrk="1" fontAlgn="auto" hangingPunct="1">
              <a:spcBef>
                <a:spcPts val="0"/>
              </a:spcBef>
              <a:spcAft>
                <a:spcPts val="0"/>
              </a:spcAft>
              <a:buFontTx/>
              <a:buAutoNum type="arabicParenR"/>
              <a:defRPr/>
            </a:pPr>
            <a:r>
              <a:rPr lang="en-US" dirty="0"/>
              <a:t>LC Guidelines are prepared by the MARC Standards Office at LC.</a:t>
            </a:r>
          </a:p>
          <a:p>
            <a:pPr marL="230642" indent="-230642" eaLnBrk="1" fontAlgn="auto" hangingPunct="1">
              <a:spcBef>
                <a:spcPts val="0"/>
              </a:spcBef>
              <a:spcAft>
                <a:spcPts val="0"/>
              </a:spcAft>
              <a:buFontTx/>
              <a:buAutoNum type="arabicParenR"/>
              <a:defRPr/>
            </a:pPr>
            <a:r>
              <a:rPr lang="en-US" dirty="0"/>
              <a:t>Libraries using the MARC record structure do not always implement every part of the MARC coding.</a:t>
            </a:r>
          </a:p>
          <a:p>
            <a:pPr marL="230642" indent="-230642" eaLnBrk="1" fontAlgn="auto" hangingPunct="1">
              <a:spcBef>
                <a:spcPts val="0"/>
              </a:spcBef>
              <a:spcAft>
                <a:spcPts val="0"/>
              </a:spcAft>
              <a:buFontTx/>
              <a:buAutoNum type="arabicParenR"/>
              <a:defRPr/>
            </a:pPr>
            <a:r>
              <a:rPr lang="en-US" dirty="0"/>
              <a:t>Since the PCC name and subject authority files are essentially LC local authority files, they follow LC’s implementation patterns.</a:t>
            </a:r>
          </a:p>
          <a:p>
            <a:pPr eaLnBrk="1" fontAlgn="auto" hangingPunct="1">
              <a:spcBef>
                <a:spcPts val="0"/>
              </a:spcBef>
              <a:spcAft>
                <a:spcPts val="0"/>
              </a:spcAft>
              <a:defRPr/>
            </a:pPr>
            <a:endParaRPr lang="en-US" dirty="0"/>
          </a:p>
        </p:txBody>
      </p:sp>
      <p:sp>
        <p:nvSpPr>
          <p:cNvPr id="78851"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9ADA4438-BE03-4CA4-B2A7-0F8982A714E3}" type="slidenum">
              <a:rPr lang="en-US">
                <a:cs typeface="Arial" charset="0"/>
              </a:rPr>
              <a:pPr fontAlgn="base">
                <a:spcBef>
                  <a:spcPct val="0"/>
                </a:spcBef>
                <a:spcAft>
                  <a:spcPct val="0"/>
                </a:spcAft>
                <a:defRPr/>
              </a:pPr>
              <a:t>32</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E203C63E-5748-4D43-8485-233345A5DEB6}" type="datetime1">
              <a:rPr lang="en-US" smtClean="0"/>
              <a:t>10/22/2024</a:t>
            </a:fld>
            <a:endParaRPr lang="en-US"/>
          </a:p>
        </p:txBody>
      </p:sp>
    </p:spTree>
    <p:extLst>
      <p:ext uri="{BB962C8B-B14F-4D97-AF65-F5344CB8AC3E}">
        <p14:creationId xmlns:p14="http://schemas.microsoft.com/office/powerpoint/2010/main" val="187960032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p:cNvSpPr>
            <a:spLocks noGrp="1" noRot="1" noChangeAspect="1" noChangeArrowheads="1" noTextEdit="1"/>
          </p:cNvSpPr>
          <p:nvPr>
            <p:ph type="sldImg"/>
          </p:nvPr>
        </p:nvSpPr>
        <p:spPr bwMode="auto">
          <a:xfrm>
            <a:off x="1068388" y="609600"/>
            <a:ext cx="4646612" cy="3484563"/>
          </a:xfrm>
          <a:noFill/>
          <a:ln>
            <a:solidFill>
              <a:srgbClr val="000000"/>
            </a:solidFill>
            <a:miter lim="800000"/>
            <a:headEnd/>
            <a:tailEnd/>
          </a:ln>
        </p:spPr>
      </p:sp>
      <p:sp>
        <p:nvSpPr>
          <p:cNvPr id="80898" name="Rectangle 3"/>
          <p:cNvSpPr>
            <a:spLocks noGrp="1" noChangeArrowheads="1"/>
          </p:cNvSpPr>
          <p:nvPr>
            <p:ph type="body" idx="1"/>
          </p:nvPr>
        </p:nvSpPr>
        <p:spPr bwMode="auto">
          <a:xfrm>
            <a:off x="947181" y="4427914"/>
            <a:ext cx="5146136" cy="4179102"/>
          </a:xfrm>
          <a:noFill/>
        </p:spPr>
        <p:txBody>
          <a:bodyPr wrap="square" lIns="92232" tIns="46116" rIns="92232" bIns="46116" numCol="1" anchor="t" anchorCtr="0" compatLnSpc="1">
            <a:prstTxWarp prst="textNoShape">
              <a:avLst/>
            </a:prstTxWarp>
          </a:bodyPr>
          <a:lstStyle/>
          <a:p>
            <a:pPr eaLnBrk="1" hangingPunct="1">
              <a:spcBef>
                <a:spcPct val="0"/>
              </a:spcBef>
            </a:pPr>
            <a:r>
              <a:rPr lang="en-US" sz="900" dirty="0"/>
              <a:t>December 12, 2016:</a:t>
            </a:r>
            <a:r>
              <a:rPr lang="en-US" sz="900" baseline="0" dirty="0"/>
              <a:t> updated image</a:t>
            </a:r>
            <a:endParaRPr lang="en-US" sz="900" dirty="0"/>
          </a:p>
          <a:p>
            <a:pPr eaLnBrk="1" hangingPunct="1">
              <a:spcBef>
                <a:spcPct val="0"/>
              </a:spcBef>
            </a:pPr>
            <a:endParaRPr lang="en-US" sz="900" dirty="0"/>
          </a:p>
          <a:p>
            <a:pPr eaLnBrk="1" hangingPunct="1">
              <a:spcBef>
                <a:spcPct val="0"/>
              </a:spcBef>
              <a:buFontTx/>
              <a:buChar char="•"/>
            </a:pPr>
            <a:r>
              <a:rPr lang="en-US" sz="900" b="1" dirty="0"/>
              <a:t> LC Guidelines Supplement to MARC 21 Authority Format </a:t>
            </a:r>
            <a:r>
              <a:rPr lang="en-US" sz="900" b="0" dirty="0"/>
              <a:t>is </a:t>
            </a:r>
            <a:r>
              <a:rPr lang="en-US" sz="900" dirty="0"/>
              <a:t>issued by the Network Development and MARC Standards Office at LC to state which MARC 21 elements in the MARC 21 Authority Format are not implemented by LC and/or the PCC.</a:t>
            </a:r>
          </a:p>
          <a:p>
            <a:pPr eaLnBrk="1" hangingPunct="1">
              <a:spcBef>
                <a:spcPct val="0"/>
              </a:spcBef>
              <a:buFontTx/>
              <a:buChar char="•"/>
            </a:pPr>
            <a:endParaRPr lang="en-US" sz="900" b="1" dirty="0"/>
          </a:p>
          <a:p>
            <a:pPr eaLnBrk="1" hangingPunct="1">
              <a:spcBef>
                <a:spcPct val="0"/>
              </a:spcBef>
              <a:buFontTx/>
              <a:buChar char="•"/>
            </a:pPr>
            <a:r>
              <a:rPr lang="en-US" sz="900" b="1" dirty="0"/>
              <a:t> Note</a:t>
            </a:r>
            <a:r>
              <a:rPr lang="en-US" sz="900" dirty="0"/>
              <a:t>: This is now found through </a:t>
            </a:r>
            <a:r>
              <a:rPr lang="en-US" sz="900" dirty="0" err="1"/>
              <a:t>ClassWeb</a:t>
            </a:r>
            <a:r>
              <a:rPr lang="en-US" sz="900" dirty="0"/>
              <a:t> Plus or https://www.loc.gov/aba/publications/FreeDCM/DCM/ZAU.pdf.</a:t>
            </a: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805DE3AF-8981-44C4-AC6A-01AF78501D79}" type="datetime1">
              <a:rPr lang="en-US" smtClean="0"/>
              <a:t>10/22/2024</a:t>
            </a:fld>
            <a:endParaRPr lang="en-US"/>
          </a:p>
        </p:txBody>
      </p:sp>
    </p:spTree>
    <p:extLst>
      <p:ext uri="{BB962C8B-B14F-4D97-AF65-F5344CB8AC3E}">
        <p14:creationId xmlns:p14="http://schemas.microsoft.com/office/powerpoint/2010/main" val="339803003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October 14, 2024: new slide</a:t>
            </a:r>
          </a:p>
          <a:p>
            <a:endParaRPr lang="en-US" dirty="0"/>
          </a:p>
          <a:p>
            <a:r>
              <a:rPr lang="en-US" dirty="0"/>
              <a:t>An example of an authority field that isn’t used in NACO.  “Do not use this field.”</a:t>
            </a:r>
          </a:p>
        </p:txBody>
      </p:sp>
    </p:spTree>
    <p:extLst>
      <p:ext uri="{BB962C8B-B14F-4D97-AF65-F5344CB8AC3E}">
        <p14:creationId xmlns:p14="http://schemas.microsoft.com/office/powerpoint/2010/main" val="298930553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October 14, 2024: new slide</a:t>
            </a:r>
          </a:p>
          <a:p>
            <a:endParaRPr lang="en-US" dirty="0"/>
          </a:p>
          <a:p>
            <a:r>
              <a:rPr lang="en-US" dirty="0"/>
              <a:t>An example of an authority field that may be used, but certain subfields are not.</a:t>
            </a:r>
          </a:p>
        </p:txBody>
      </p:sp>
    </p:spTree>
    <p:extLst>
      <p:ext uri="{BB962C8B-B14F-4D97-AF65-F5344CB8AC3E}">
        <p14:creationId xmlns:p14="http://schemas.microsoft.com/office/powerpoint/2010/main" val="99191388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Slide Image Placeholder 1"/>
          <p:cNvSpPr>
            <a:spLocks noGrp="1" noRot="1" noChangeAspect="1"/>
          </p:cNvSpPr>
          <p:nvPr>
            <p:ph type="sldImg"/>
          </p:nvPr>
        </p:nvSpPr>
        <p:spPr bwMode="auto">
          <a:noFill/>
          <a:ln>
            <a:solidFill>
              <a:srgbClr val="000000"/>
            </a:solidFill>
            <a:miter lim="800000"/>
            <a:headEnd/>
            <a:tailEnd/>
          </a:ln>
        </p:spPr>
      </p:sp>
      <p:sp>
        <p:nvSpPr>
          <p:cNvPr id="8294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May 1, 2013</a:t>
            </a:r>
          </a:p>
          <a:p>
            <a:pPr eaLnBrk="1" hangingPunct="1">
              <a:spcBef>
                <a:spcPct val="0"/>
              </a:spcBef>
            </a:pPr>
            <a:endParaRPr lang="en-US" dirty="0"/>
          </a:p>
          <a:p>
            <a:pPr eaLnBrk="1" hangingPunct="1">
              <a:spcBef>
                <a:spcPct val="0"/>
              </a:spcBef>
              <a:buFontTx/>
              <a:buChar char="•"/>
            </a:pPr>
            <a:r>
              <a:rPr lang="en-US" dirty="0"/>
              <a:t> LC’s Policy and Standards Division maintains DCM Z1, reflecting the program practices for the content of name and series authority records.</a:t>
            </a:r>
          </a:p>
          <a:p>
            <a:pPr eaLnBrk="1" hangingPunct="1">
              <a:spcBef>
                <a:spcPct val="0"/>
              </a:spcBef>
              <a:buFontTx/>
              <a:buChar char="•"/>
            </a:pPr>
            <a:r>
              <a:rPr lang="en-US" dirty="0"/>
              <a:t> DCM Z1 also includes:</a:t>
            </a:r>
          </a:p>
          <a:p>
            <a:pPr eaLnBrk="1" hangingPunct="1">
              <a:spcBef>
                <a:spcPct val="0"/>
              </a:spcBef>
            </a:pPr>
            <a:r>
              <a:rPr lang="en-US" dirty="0"/>
              <a:t>	1.  Conversion tables for fixed field names and tags in OCLC</a:t>
            </a:r>
          </a:p>
          <a:p>
            <a:pPr eaLnBrk="1" hangingPunct="1">
              <a:spcBef>
                <a:spcPct val="0"/>
              </a:spcBef>
            </a:pPr>
            <a:r>
              <a:rPr lang="en-US" dirty="0"/>
              <a:t>	2.  Suggested wording for notes fields</a:t>
            </a:r>
          </a:p>
          <a:p>
            <a:pPr eaLnBrk="1" hangingPunct="1">
              <a:spcBef>
                <a:spcPct val="0"/>
              </a:spcBef>
            </a:pPr>
            <a:r>
              <a:rPr lang="en-US" dirty="0"/>
              <a:t>	3.  Instructions for using records from other sources</a:t>
            </a:r>
          </a:p>
          <a:p>
            <a:pPr eaLnBrk="1" hangingPunct="1">
              <a:spcBef>
                <a:spcPct val="0"/>
              </a:spcBef>
            </a:pPr>
            <a:r>
              <a:rPr lang="en-US" dirty="0"/>
              <a:t>	4.  Appendix 1 – Alphabetic List of Ambiguous Entities </a:t>
            </a:r>
          </a:p>
          <a:p>
            <a:pPr eaLnBrk="1" hangingPunct="1">
              <a:spcBef>
                <a:spcPct val="0"/>
              </a:spcBef>
            </a:pPr>
            <a:endParaRPr lang="en-US" dirty="0"/>
          </a:p>
          <a:p>
            <a:pPr eaLnBrk="1" hangingPunct="1">
              <a:spcBef>
                <a:spcPct val="0"/>
              </a:spcBef>
            </a:pPr>
            <a:r>
              <a:rPr lang="en-US" b="1" dirty="0"/>
              <a:t>Trainer note:</a:t>
            </a:r>
            <a:r>
              <a:rPr lang="en-US" dirty="0"/>
              <a:t> As of June 1, 2006, LC does not create or update SARs </a:t>
            </a:r>
          </a:p>
          <a:p>
            <a:pPr eaLnBrk="1" hangingPunct="1">
              <a:spcBef>
                <a:spcPct val="0"/>
              </a:spcBef>
            </a:pPr>
            <a:endParaRPr lang="en-US" dirty="0"/>
          </a:p>
        </p:txBody>
      </p:sp>
      <p:sp>
        <p:nvSpPr>
          <p:cNvPr id="82947"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9F4F2701-7741-48D2-8E11-5F1C9812DFFB}" type="slidenum">
              <a:rPr lang="en-US">
                <a:cs typeface="Arial" charset="0"/>
              </a:rPr>
              <a:pPr fontAlgn="base">
                <a:spcBef>
                  <a:spcPct val="0"/>
                </a:spcBef>
                <a:spcAft>
                  <a:spcPct val="0"/>
                </a:spcAft>
                <a:defRPr/>
              </a:pPr>
              <a:t>36</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333357E4-E576-4A51-9304-647F829135D1}" type="datetime1">
              <a:rPr lang="en-US" smtClean="0"/>
              <a:t>10/22/2024</a:t>
            </a:fld>
            <a:endParaRPr lang="en-US"/>
          </a:p>
        </p:txBody>
      </p:sp>
    </p:spTree>
    <p:extLst>
      <p:ext uri="{BB962C8B-B14F-4D97-AF65-F5344CB8AC3E}">
        <p14:creationId xmlns:p14="http://schemas.microsoft.com/office/powerpoint/2010/main" val="37740895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p:cNvSpPr>
            <a:spLocks noGrp="1" noRot="1" noChangeAspect="1" noChangeArrowheads="1" noTextEdit="1"/>
          </p:cNvSpPr>
          <p:nvPr>
            <p:ph type="sldImg"/>
          </p:nvPr>
        </p:nvSpPr>
        <p:spPr bwMode="auto">
          <a:xfrm>
            <a:off x="1068388" y="609600"/>
            <a:ext cx="4646612" cy="3484563"/>
          </a:xfrm>
          <a:noFill/>
          <a:ln>
            <a:solidFill>
              <a:srgbClr val="000000"/>
            </a:solidFill>
            <a:miter lim="800000"/>
            <a:headEnd/>
            <a:tailEnd/>
          </a:ln>
        </p:spPr>
      </p:sp>
      <p:sp>
        <p:nvSpPr>
          <p:cNvPr id="84994" name="Rectangle 3"/>
          <p:cNvSpPr>
            <a:spLocks noGrp="1" noChangeArrowheads="1"/>
          </p:cNvSpPr>
          <p:nvPr>
            <p:ph type="body" idx="1"/>
          </p:nvPr>
        </p:nvSpPr>
        <p:spPr bwMode="auto">
          <a:xfrm>
            <a:off x="947181" y="4427914"/>
            <a:ext cx="5146136" cy="4179102"/>
          </a:xfrm>
          <a:noFill/>
        </p:spPr>
        <p:txBody>
          <a:bodyPr wrap="square" lIns="92232" tIns="46116" rIns="92232" bIns="4611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200" baseline="0" dirty="0"/>
              <a:t>May 14, 2024: updated to delete Cataloger’s Desktop information. </a:t>
            </a:r>
          </a:p>
          <a:p>
            <a:pPr marL="0" marR="0" lvl="0" indent="0" algn="l" defTabSz="914400" rtl="0" eaLnBrk="1" fontAlgn="base" latinLnBrk="0" hangingPunct="1">
              <a:lnSpc>
                <a:spcPct val="100000"/>
              </a:lnSpc>
              <a:spcBef>
                <a:spcPct val="0"/>
              </a:spcBef>
              <a:spcAft>
                <a:spcPct val="0"/>
              </a:spcAft>
              <a:buClrTx/>
              <a:buSzTx/>
              <a:buFontTx/>
              <a:buNone/>
              <a:tabLst/>
              <a:defRPr/>
            </a:pPr>
            <a:r>
              <a:rPr lang="en-US" sz="1200" b="0" baseline="0" dirty="0"/>
              <a:t>ALSO: removed next three slides (36-38) which showed links in Cataloger’s Desktop that no longer exist.</a:t>
            </a:r>
            <a:endParaRPr lang="en-US" sz="1200" b="0" dirty="0"/>
          </a:p>
          <a:p>
            <a:pPr eaLnBrk="1" hangingPunct="1">
              <a:spcBef>
                <a:spcPct val="0"/>
              </a:spcBef>
            </a:pPr>
            <a:r>
              <a:rPr lang="en-US" sz="1200" dirty="0"/>
              <a:t>December</a:t>
            </a:r>
            <a:r>
              <a:rPr lang="en-US" sz="1200" baseline="0" dirty="0"/>
              <a:t> 12, 2016: updated image</a:t>
            </a:r>
          </a:p>
          <a:p>
            <a:pPr eaLnBrk="1" hangingPunct="1">
              <a:spcBef>
                <a:spcPct val="0"/>
              </a:spcBef>
            </a:pPr>
            <a:endParaRPr lang="en-US" sz="1200" b="1" dirty="0"/>
          </a:p>
          <a:p>
            <a:pPr eaLnBrk="1" hangingPunct="1">
              <a:spcBef>
                <a:spcPct val="0"/>
              </a:spcBef>
            </a:pPr>
            <a:r>
              <a:rPr lang="en-US" sz="1200" b="1" dirty="0"/>
              <a:t>DCM Z1:</a:t>
            </a:r>
          </a:p>
          <a:p>
            <a:pPr eaLnBrk="1" hangingPunct="1">
              <a:spcBef>
                <a:spcPct val="0"/>
              </a:spcBef>
            </a:pPr>
            <a:endParaRPr lang="en-US" sz="1200" b="1" dirty="0"/>
          </a:p>
          <a:p>
            <a:pPr eaLnBrk="1" hangingPunct="1">
              <a:spcBef>
                <a:spcPct val="0"/>
              </a:spcBef>
              <a:buFontTx/>
              <a:buChar char="•"/>
            </a:pPr>
            <a:r>
              <a:rPr lang="en-US" sz="1200" b="1" dirty="0"/>
              <a:t> Note</a:t>
            </a:r>
            <a:r>
              <a:rPr lang="en-US" sz="1200" dirty="0"/>
              <a:t>: This is now found through </a:t>
            </a:r>
            <a:r>
              <a:rPr lang="en-US" sz="1200" dirty="0" err="1"/>
              <a:t>ClassWeb</a:t>
            </a:r>
            <a:r>
              <a:rPr lang="en-US" sz="1200" dirty="0"/>
              <a:t> Plus or https://www.loc.gov/aba/publications/FreeDCM/DCM/Z01.pdf </a:t>
            </a: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ACC3E743-5644-429C-8C39-DAA6EA206A09}" type="datetime1">
              <a:rPr lang="en-US" smtClean="0"/>
              <a:t>10/22/2024</a:t>
            </a:fld>
            <a:endParaRPr lang="en-US"/>
          </a:p>
        </p:txBody>
      </p:sp>
    </p:spTree>
    <p:extLst>
      <p:ext uri="{BB962C8B-B14F-4D97-AF65-F5344CB8AC3E}">
        <p14:creationId xmlns:p14="http://schemas.microsoft.com/office/powerpoint/2010/main" val="129842655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October 14, 2024: new slide	</a:t>
            </a:r>
          </a:p>
          <a:p>
            <a:endParaRPr lang="en-US" dirty="0"/>
          </a:p>
          <a:p>
            <a:r>
              <a:rPr lang="en-US" dirty="0"/>
              <a:t>Example of instructions on how to use the 034 in authority records.  Compare with what we saw in the LC Guidelines Supplement for the same field.</a:t>
            </a:r>
          </a:p>
        </p:txBody>
      </p:sp>
    </p:spTree>
    <p:extLst>
      <p:ext uri="{BB962C8B-B14F-4D97-AF65-F5344CB8AC3E}">
        <p14:creationId xmlns:p14="http://schemas.microsoft.com/office/powerpoint/2010/main" val="194857590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Slide Image Placeholder 1"/>
          <p:cNvSpPr>
            <a:spLocks noGrp="1" noRot="1" noChangeAspect="1"/>
          </p:cNvSpPr>
          <p:nvPr>
            <p:ph type="sldImg"/>
          </p:nvPr>
        </p:nvSpPr>
        <p:spPr bwMode="auto">
          <a:noFill/>
          <a:ln>
            <a:solidFill>
              <a:srgbClr val="000000"/>
            </a:solidFill>
            <a:miter lim="800000"/>
            <a:headEnd/>
            <a:tailEnd/>
          </a:ln>
        </p:spPr>
      </p:sp>
      <p:sp>
        <p:nvSpPr>
          <p:cNvPr id="9318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aseline="0" dirty="0"/>
              <a:t>May 15, 2024: added new locations for Z1 and SHM</a:t>
            </a:r>
            <a:endParaRPr lang="en-US" dirty="0"/>
          </a:p>
          <a:p>
            <a:pPr eaLnBrk="1" hangingPunct="1">
              <a:spcBef>
                <a:spcPct val="0"/>
              </a:spcBef>
            </a:pPr>
            <a:r>
              <a:rPr lang="en-US" dirty="0"/>
              <a:t>August</a:t>
            </a:r>
            <a:r>
              <a:rPr lang="en-US" baseline="0" dirty="0"/>
              <a:t> 5, 2019: revised third bullet, which didn’t match the content shown later in slides 45-47</a:t>
            </a:r>
          </a:p>
          <a:p>
            <a:pPr eaLnBrk="1" hangingPunct="1">
              <a:spcBef>
                <a:spcPct val="0"/>
              </a:spcBef>
            </a:pPr>
            <a:endParaRPr lang="en-US" dirty="0"/>
          </a:p>
          <a:p>
            <a:pPr eaLnBrk="1" hangingPunct="1">
              <a:spcBef>
                <a:spcPct val="0"/>
              </a:spcBef>
            </a:pPr>
            <a:r>
              <a:rPr lang="en-US" dirty="0"/>
              <a:t>We will discuss each of the bullets in the following slides.</a:t>
            </a:r>
          </a:p>
          <a:p>
            <a:pPr eaLnBrk="1" hangingPunct="1">
              <a:spcBef>
                <a:spcPct val="0"/>
              </a:spcBef>
            </a:pPr>
            <a:endParaRPr lang="en-US" dirty="0"/>
          </a:p>
          <a:p>
            <a:pPr eaLnBrk="1" hangingPunct="1">
              <a:spcBef>
                <a:spcPct val="0"/>
              </a:spcBef>
            </a:pPr>
            <a:r>
              <a:rPr lang="en-US" dirty="0"/>
              <a:t>DCM Z1 is now at https://www.loc.gov/aba/publications/FreeDCM/DCM/Z01.pdf. Ambiguous entities is in Appendix 1.</a:t>
            </a:r>
          </a:p>
          <a:p>
            <a:pPr eaLnBrk="1" hangingPunct="1">
              <a:spcBef>
                <a:spcPct val="0"/>
              </a:spcBef>
            </a:pPr>
            <a:endParaRPr lang="en-US" dirty="0"/>
          </a:p>
          <a:p>
            <a:pPr eaLnBrk="1" hangingPunct="1">
              <a:spcBef>
                <a:spcPct val="0"/>
              </a:spcBef>
            </a:pPr>
            <a:r>
              <a:rPr lang="en-US" dirty="0"/>
              <a:t>SHM H 405 is now at https://www.loc.gov/aba/publications/FreeSHM/H0405.pdf.</a:t>
            </a:r>
          </a:p>
          <a:p>
            <a:pPr eaLnBrk="1" hangingPunct="1">
              <a:spcBef>
                <a:spcPct val="0"/>
              </a:spcBef>
            </a:pPr>
            <a:endParaRPr lang="en-US" dirty="0"/>
          </a:p>
          <a:p>
            <a:pPr eaLnBrk="1" hangingPunct="1">
              <a:spcBef>
                <a:spcPct val="0"/>
              </a:spcBef>
            </a:pPr>
            <a:r>
              <a:rPr lang="en-US" dirty="0"/>
              <a:t>See https://www.loc.gov/aba/pcc/naco/doc-updates.html</a:t>
            </a:r>
          </a:p>
        </p:txBody>
      </p:sp>
      <p:sp>
        <p:nvSpPr>
          <p:cNvPr id="93187"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0F603DB5-5460-46FE-8208-2C9108B4432A}" type="slidenum">
              <a:rPr lang="en-US">
                <a:cs typeface="Arial" charset="0"/>
              </a:rPr>
              <a:pPr fontAlgn="base">
                <a:spcBef>
                  <a:spcPct val="0"/>
                </a:spcBef>
                <a:spcAft>
                  <a:spcPct val="0"/>
                </a:spcAft>
                <a:defRPr/>
              </a:pPr>
              <a:t>39</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75A19861-1FC4-41DD-85B4-BD2E1DFA128E}" type="datetime1">
              <a:rPr lang="en-US" smtClean="0"/>
              <a:t>10/22/2024</a:t>
            </a:fld>
            <a:endParaRPr lang="en-US"/>
          </a:p>
        </p:txBody>
      </p:sp>
    </p:spTree>
    <p:extLst>
      <p:ext uri="{BB962C8B-B14F-4D97-AF65-F5344CB8AC3E}">
        <p14:creationId xmlns:p14="http://schemas.microsoft.com/office/powerpoint/2010/main" val="52723006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Grp="1" noRot="1" noChangeAspect="1" noChangeArrowheads="1" noTextEdit="1"/>
          </p:cNvSpPr>
          <p:nvPr>
            <p:ph type="sldImg"/>
          </p:nvPr>
        </p:nvSpPr>
        <p:spPr bwMode="auto">
          <a:xfrm>
            <a:off x="1068388" y="609600"/>
            <a:ext cx="4646612" cy="3484563"/>
          </a:xfrm>
          <a:noFill/>
          <a:ln>
            <a:solidFill>
              <a:srgbClr val="000000"/>
            </a:solidFill>
            <a:miter lim="800000"/>
            <a:headEnd/>
            <a:tailEnd/>
          </a:ln>
        </p:spPr>
      </p:sp>
      <p:sp>
        <p:nvSpPr>
          <p:cNvPr id="108547" name="Rectangle 3"/>
          <p:cNvSpPr>
            <a:spLocks noGrp="1" noChangeArrowheads="1"/>
          </p:cNvSpPr>
          <p:nvPr>
            <p:ph type="body" idx="1"/>
          </p:nvPr>
        </p:nvSpPr>
        <p:spPr bwMode="auto">
          <a:xfrm>
            <a:off x="947181" y="4427914"/>
            <a:ext cx="5146136" cy="4179102"/>
          </a:xfrm>
        </p:spPr>
        <p:txBody>
          <a:bodyPr wrap="square" lIns="92232" tIns="46116" rIns="92232" bIns="46116" numCol="1" anchor="t" anchorCtr="0" compatLnSpc="1">
            <a:prstTxWarp prst="textNoShape">
              <a:avLst/>
            </a:prstTxWarp>
          </a:bodyPr>
          <a:lstStyle/>
          <a:p>
            <a:pPr eaLnBrk="1" fontAlgn="auto" hangingPunct="1">
              <a:spcBef>
                <a:spcPct val="0"/>
              </a:spcBef>
              <a:spcAft>
                <a:spcPts val="0"/>
              </a:spcAft>
              <a:defRPr/>
            </a:pPr>
            <a:r>
              <a:rPr lang="en-US" sz="1200" dirty="0"/>
              <a:t>May 1, 2013</a:t>
            </a:r>
          </a:p>
          <a:p>
            <a:pPr eaLnBrk="1" fontAlgn="auto" hangingPunct="1">
              <a:spcBef>
                <a:spcPct val="0"/>
              </a:spcBef>
              <a:spcAft>
                <a:spcPts val="0"/>
              </a:spcAft>
              <a:defRPr/>
            </a:pPr>
            <a:endParaRPr lang="en-US" sz="1200" dirty="0"/>
          </a:p>
          <a:p>
            <a:pPr eaLnBrk="1" fontAlgn="auto" hangingPunct="1">
              <a:spcBef>
                <a:spcPct val="0"/>
              </a:spcBef>
              <a:spcAft>
                <a:spcPts val="0"/>
              </a:spcAft>
              <a:defRPr/>
            </a:pPr>
            <a:r>
              <a:rPr lang="en-US" sz="1200" dirty="0"/>
              <a:t>These two indexes are separate files, and this can be confusing. </a:t>
            </a:r>
          </a:p>
          <a:p>
            <a:pPr eaLnBrk="1" fontAlgn="auto" hangingPunct="1">
              <a:spcBef>
                <a:spcPct val="0"/>
              </a:spcBef>
              <a:spcAft>
                <a:spcPts val="0"/>
              </a:spcAft>
              <a:defRPr/>
            </a:pPr>
            <a:endParaRPr lang="en-US" sz="1200" dirty="0"/>
          </a:p>
          <a:p>
            <a:pPr eaLnBrk="1" fontAlgn="auto" hangingPunct="1">
              <a:spcBef>
                <a:spcPct val="0"/>
              </a:spcBef>
              <a:spcAft>
                <a:spcPts val="0"/>
              </a:spcAft>
              <a:defRPr/>
            </a:pPr>
            <a:r>
              <a:rPr lang="en-US" sz="1200" dirty="0"/>
              <a:t>Generally, most entities are not ambiguous and are simple to categorize -- it is not a problem to determine in which file they should reside. But some are less clear, and you must make that determination before you can create an authority record. These lists have changed over time, so what was once a name authority may now be a subject authority record, and vice versa.</a:t>
            </a:r>
          </a:p>
          <a:p>
            <a:pPr marL="217828" indent="-217828" eaLnBrk="1" fontAlgn="auto" hangingPunct="1">
              <a:spcBef>
                <a:spcPct val="0"/>
              </a:spcBef>
              <a:spcAft>
                <a:spcPts val="0"/>
              </a:spcAft>
              <a:buFontTx/>
              <a:buAutoNum type="arabicParenR"/>
              <a:defRPr/>
            </a:pPr>
            <a:r>
              <a:rPr lang="en-US" sz="1200" dirty="0"/>
              <a:t>Guidelines for the problematic entities were developed at LC in the early 1980s and revised in 1995 with respect to: the file in which the authority records will reside; the conventions to be used in formulating the access points; the tags to be used for content designation; and the responsibility for establishing access points. </a:t>
            </a:r>
          </a:p>
          <a:p>
            <a:pPr marL="217828" indent="-217828" eaLnBrk="1" fontAlgn="auto" hangingPunct="1">
              <a:spcBef>
                <a:spcPct val="0"/>
              </a:spcBef>
              <a:spcAft>
                <a:spcPts val="0"/>
              </a:spcAft>
              <a:buFontTx/>
              <a:buAutoNum type="arabicParenR"/>
              <a:defRPr/>
            </a:pPr>
            <a:r>
              <a:rPr lang="en-US" sz="1200" dirty="0"/>
              <a:t>These guidelines have been named the “Division of the World”  although another way to think of them is the “Division of the Work.” </a:t>
            </a:r>
          </a:p>
          <a:p>
            <a:pPr marL="217828" indent="-217828" eaLnBrk="1" fontAlgn="auto" hangingPunct="1">
              <a:spcBef>
                <a:spcPct val="0"/>
              </a:spcBef>
              <a:spcAft>
                <a:spcPts val="0"/>
              </a:spcAft>
              <a:buFontTx/>
              <a:buAutoNum type="arabicParenR"/>
              <a:defRPr/>
            </a:pPr>
            <a:r>
              <a:rPr lang="en-US" sz="1200" dirty="0"/>
              <a:t>In some cases the decision of whether it's a name or a subject is arbitrary; a decision was needed simply to avoid duplication.  Also, these decisions can change over time, in which cases the files are revised.</a:t>
            </a: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C77A8427-310D-4B0A-B2F5-C2835FDE14E7}" type="datetime1">
              <a:rPr lang="en-US" smtClean="0"/>
              <a:t>10/22/2024</a:t>
            </a:fld>
            <a:endParaRPr lang="en-US"/>
          </a:p>
        </p:txBody>
      </p:sp>
    </p:spTree>
    <p:extLst>
      <p:ext uri="{BB962C8B-B14F-4D97-AF65-F5344CB8AC3E}">
        <p14:creationId xmlns:p14="http://schemas.microsoft.com/office/powerpoint/2010/main" val="429109869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p:cNvSpPr>
            <a:spLocks noGrp="1" noRot="1" noChangeAspect="1" noChangeArrowheads="1" noTextEdit="1"/>
          </p:cNvSpPr>
          <p:nvPr>
            <p:ph type="sldImg"/>
          </p:nvPr>
        </p:nvSpPr>
        <p:spPr bwMode="auto">
          <a:xfrm>
            <a:off x="1068388" y="609600"/>
            <a:ext cx="4646612" cy="3484563"/>
          </a:xfrm>
          <a:noFill/>
          <a:ln>
            <a:solidFill>
              <a:srgbClr val="000000"/>
            </a:solidFill>
            <a:miter lim="800000"/>
            <a:headEnd/>
            <a:tailEnd/>
          </a:ln>
        </p:spPr>
      </p:sp>
      <p:sp>
        <p:nvSpPr>
          <p:cNvPr id="97282" name="Rectangle 3"/>
          <p:cNvSpPr>
            <a:spLocks noGrp="1" noChangeArrowheads="1"/>
          </p:cNvSpPr>
          <p:nvPr>
            <p:ph type="body" idx="1"/>
          </p:nvPr>
        </p:nvSpPr>
        <p:spPr bwMode="auto">
          <a:xfrm>
            <a:off x="947181" y="4427914"/>
            <a:ext cx="5146136" cy="4179102"/>
          </a:xfrm>
        </p:spPr>
        <p:txBody>
          <a:bodyPr wrap="square" lIns="92232" tIns="46116" rIns="92232" bIns="4611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200" baseline="0" dirty="0"/>
              <a:t>October 14, 2024: changed reference to Cataloger’s Desktop in notes to </a:t>
            </a:r>
            <a:r>
              <a:rPr lang="en-US" sz="1200" baseline="0" dirty="0" err="1"/>
              <a:t>ClassWeb</a:t>
            </a:r>
            <a:r>
              <a:rPr lang="en-US" sz="1200" baseline="0" dirty="0"/>
              <a:t> Plus</a:t>
            </a:r>
          </a:p>
          <a:p>
            <a:pPr marL="0" marR="0" lvl="0" indent="0" algn="l" defTabSz="914400" rtl="0" eaLnBrk="1" fontAlgn="base" latinLnBrk="0" hangingPunct="1">
              <a:lnSpc>
                <a:spcPct val="100000"/>
              </a:lnSpc>
              <a:spcBef>
                <a:spcPct val="0"/>
              </a:spcBef>
              <a:spcAft>
                <a:spcPct val="0"/>
              </a:spcAft>
              <a:buClrTx/>
              <a:buSzTx/>
              <a:buFontTx/>
              <a:buNone/>
              <a:tabLst/>
              <a:defRPr/>
            </a:pPr>
            <a:r>
              <a:rPr lang="en-US" sz="1200" baseline="0" dirty="0"/>
              <a:t>May 15, 2024: changed image</a:t>
            </a:r>
          </a:p>
          <a:p>
            <a:pPr eaLnBrk="1" hangingPunct="1">
              <a:spcBef>
                <a:spcPct val="0"/>
              </a:spcBef>
              <a:defRPr/>
            </a:pPr>
            <a:r>
              <a:rPr lang="en-US" sz="1200" baseline="0" dirty="0"/>
              <a:t>March 4, 2020: updated notes</a:t>
            </a:r>
          </a:p>
          <a:p>
            <a:pPr eaLnBrk="1" hangingPunct="1">
              <a:spcBef>
                <a:spcPct val="0"/>
              </a:spcBef>
              <a:defRPr/>
            </a:pPr>
            <a:endParaRPr lang="en-US" sz="1200" baseline="0" dirty="0"/>
          </a:p>
          <a:p>
            <a:pPr eaLnBrk="1" hangingPunct="1">
              <a:spcBef>
                <a:spcPct val="0"/>
              </a:spcBef>
              <a:defRPr/>
            </a:pPr>
            <a:r>
              <a:rPr lang="en-US" sz="1200" dirty="0"/>
              <a:t>Subject Headings Manual instruction sheet H 405 – Establishing Certain Entities in the Name or Subject Authority File.  Provides guidance on some kinds of named entities that have been problematic as to whether they should go into the name authority file or the subject authority file and what MARC tag to use.</a:t>
            </a:r>
          </a:p>
          <a:p>
            <a:pPr eaLnBrk="1" hangingPunct="1">
              <a:spcBef>
                <a:spcPct val="0"/>
              </a:spcBef>
              <a:defRPr/>
            </a:pPr>
            <a:endParaRPr lang="en-US" sz="1200" dirty="0"/>
          </a:p>
          <a:p>
            <a:pPr eaLnBrk="1" hangingPunct="1">
              <a:spcBef>
                <a:spcPct val="0"/>
              </a:spcBef>
              <a:defRPr/>
            </a:pPr>
            <a:r>
              <a:rPr lang="en-US" sz="1200" dirty="0"/>
              <a:t>The SHM is available as free, print-ready PDF files (https://www.loc.gov/aba/publications/FreeSHM/freeshm.html) and is also in </a:t>
            </a:r>
            <a:r>
              <a:rPr lang="en-US" sz="1200" dirty="0" err="1"/>
              <a:t>ClassWeb</a:t>
            </a:r>
            <a:r>
              <a:rPr lang="en-US" sz="1200" dirty="0"/>
              <a:t> Plus.  Direct link to the PDF of SHM H 405: https://www.loc.gov/aba/publications/FreeSHM/H0405.pdf  </a:t>
            </a:r>
          </a:p>
          <a:p>
            <a:pPr eaLnBrk="1" hangingPunct="1">
              <a:spcBef>
                <a:spcPct val="0"/>
              </a:spcBef>
              <a:defRPr/>
            </a:pPr>
            <a:endParaRPr lang="en-US" sz="1200" dirty="0"/>
          </a:p>
          <a:p>
            <a:pPr eaLnBrk="1" hangingPunct="1">
              <a:spcBef>
                <a:spcPct val="0"/>
              </a:spcBef>
              <a:defRPr/>
            </a:pPr>
            <a:r>
              <a:rPr lang="en-US" sz="1200" dirty="0"/>
              <a:t>The next two slides illustrate the two groups of headings and some of the entities in each.  </a:t>
            </a:r>
          </a:p>
          <a:p>
            <a:pPr eaLnBrk="1" hangingPunct="1">
              <a:spcBef>
                <a:spcPct val="0"/>
              </a:spcBef>
              <a:defRPr/>
            </a:pPr>
            <a:endParaRPr lang="en-US" sz="1200" dirty="0"/>
          </a:p>
          <a:p>
            <a:pPr eaLnBrk="1" hangingPunct="1">
              <a:spcBef>
                <a:spcPct val="0"/>
              </a:spcBef>
              <a:defRPr/>
            </a:pPr>
            <a:r>
              <a:rPr lang="en-US" sz="1200" b="1" i="1" dirty="0"/>
              <a:t>Note:</a:t>
            </a:r>
            <a:r>
              <a:rPr lang="en-US" sz="1200" dirty="0"/>
              <a:t> </a:t>
            </a:r>
            <a:r>
              <a:rPr lang="en-US" sz="1200" b="1" dirty="0"/>
              <a:t>If possible, show participants SHM H 405 to see how it is divided up and what kinds of entities are established as names vs. subjects.</a:t>
            </a: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B49751B2-CABB-4901-9AB8-8957A8F16D41}" type="datetime1">
              <a:rPr lang="en-US" smtClean="0"/>
              <a:t>10/22/2024</a:t>
            </a:fld>
            <a:endParaRPr lang="en-US"/>
          </a:p>
        </p:txBody>
      </p:sp>
    </p:spTree>
    <p:extLst>
      <p:ext uri="{BB962C8B-B14F-4D97-AF65-F5344CB8AC3E}">
        <p14:creationId xmlns:p14="http://schemas.microsoft.com/office/powerpoint/2010/main" val="299503587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March 4, 2020: new slide</a:t>
            </a:r>
          </a:p>
          <a:p>
            <a:endParaRPr lang="en-US" dirty="0"/>
          </a:p>
          <a:p>
            <a:r>
              <a:rPr lang="en-US" dirty="0"/>
              <a:t>Group one headings are entities that are always established according to RDA with authority records that reside in the NAF.</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i="1" dirty="0"/>
              <a:t>Note:</a:t>
            </a:r>
            <a:r>
              <a:rPr lang="en-US" sz="1200" dirty="0"/>
              <a:t> </a:t>
            </a:r>
            <a:r>
              <a:rPr lang="en-US" sz="1200" b="1" dirty="0"/>
              <a:t>If possible, show participants SHM H 405 to see how it is divided up and what kinds of entities are established as names vs. subjects.</a:t>
            </a:r>
          </a:p>
          <a:p>
            <a:endParaRPr lang="en-US" dirty="0"/>
          </a:p>
        </p:txBody>
      </p:sp>
      <p:sp>
        <p:nvSpPr>
          <p:cNvPr id="4" name="Date Placeholder 3"/>
          <p:cNvSpPr>
            <a:spLocks noGrp="1"/>
          </p:cNvSpPr>
          <p:nvPr>
            <p:ph type="dt" idx="1"/>
          </p:nvPr>
        </p:nvSpPr>
        <p:spPr>
          <a:xfrm>
            <a:off x="3970874" y="4"/>
            <a:ext cx="3037945" cy="465929"/>
          </a:xfrm>
          <a:prstGeom prst="rect">
            <a:avLst/>
          </a:prstGeom>
        </p:spPr>
        <p:txBody>
          <a:bodyPr/>
          <a:lstStyle/>
          <a:p>
            <a:pPr>
              <a:defRPr/>
            </a:pPr>
            <a:fld id="{937FB7F1-4FCC-47A4-ADF1-4FAFAE11B49A}" type="datetime1">
              <a:rPr lang="en-US" smtClean="0"/>
              <a:t>10/22/2024</a:t>
            </a:fld>
            <a:endParaRPr lang="en-US"/>
          </a:p>
        </p:txBody>
      </p:sp>
      <p:sp>
        <p:nvSpPr>
          <p:cNvPr id="5" name="Slide Number Placeholder 4"/>
          <p:cNvSpPr>
            <a:spLocks noGrp="1"/>
          </p:cNvSpPr>
          <p:nvPr>
            <p:ph type="sldNum" sz="quarter" idx="5"/>
          </p:nvPr>
        </p:nvSpPr>
        <p:spPr>
          <a:xfrm>
            <a:off x="3970874" y="8828889"/>
            <a:ext cx="3037945" cy="465929"/>
          </a:xfrm>
          <a:prstGeom prst="rect">
            <a:avLst/>
          </a:prstGeom>
        </p:spPr>
        <p:txBody>
          <a:bodyPr/>
          <a:lstStyle/>
          <a:p>
            <a:pPr>
              <a:defRPr/>
            </a:pPr>
            <a:fld id="{586CEC8C-7457-4450-A838-18391C8E8FD6}" type="slidenum">
              <a:rPr lang="en-US" smtClean="0"/>
              <a:pPr>
                <a:defRPr/>
              </a:pPr>
              <a:t>42</a:t>
            </a:fld>
            <a:endParaRPr lang="en-US"/>
          </a:p>
        </p:txBody>
      </p:sp>
    </p:spTree>
    <p:extLst>
      <p:ext uri="{BB962C8B-B14F-4D97-AF65-F5344CB8AC3E}">
        <p14:creationId xmlns:p14="http://schemas.microsoft.com/office/powerpoint/2010/main" val="29790905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March 4, 2020: new slide</a:t>
            </a:r>
          </a:p>
          <a:p>
            <a:endParaRPr lang="en-US" dirty="0"/>
          </a:p>
          <a:p>
            <a:r>
              <a:rPr lang="en-US" dirty="0"/>
              <a:t>Group two headings are always established according to subject cataloging conventions as found in the SHM with authority records that reside in either the NAF or the LCSH subject authority file.  The choice between residing in the NAF or subject authority file is explained in detail in the instruction sheet, and depends on whether the heading is needed as a subject or as a descriptive access point.</a:t>
            </a:r>
          </a:p>
        </p:txBody>
      </p:sp>
      <p:sp>
        <p:nvSpPr>
          <p:cNvPr id="4" name="Date Placeholder 3"/>
          <p:cNvSpPr>
            <a:spLocks noGrp="1"/>
          </p:cNvSpPr>
          <p:nvPr>
            <p:ph type="dt" idx="1"/>
          </p:nvPr>
        </p:nvSpPr>
        <p:spPr>
          <a:xfrm>
            <a:off x="3970874" y="4"/>
            <a:ext cx="3037945" cy="465929"/>
          </a:xfrm>
          <a:prstGeom prst="rect">
            <a:avLst/>
          </a:prstGeom>
        </p:spPr>
        <p:txBody>
          <a:bodyPr/>
          <a:lstStyle/>
          <a:p>
            <a:pPr>
              <a:defRPr/>
            </a:pPr>
            <a:fld id="{937FB7F1-4FCC-47A4-ADF1-4FAFAE11B49A}" type="datetime1">
              <a:rPr lang="en-US" smtClean="0"/>
              <a:t>10/22/2024</a:t>
            </a:fld>
            <a:endParaRPr lang="en-US"/>
          </a:p>
        </p:txBody>
      </p:sp>
      <p:sp>
        <p:nvSpPr>
          <p:cNvPr id="5" name="Slide Number Placeholder 4"/>
          <p:cNvSpPr>
            <a:spLocks noGrp="1"/>
          </p:cNvSpPr>
          <p:nvPr>
            <p:ph type="sldNum" sz="quarter" idx="5"/>
          </p:nvPr>
        </p:nvSpPr>
        <p:spPr>
          <a:xfrm>
            <a:off x="3970874" y="8828889"/>
            <a:ext cx="3037945" cy="465929"/>
          </a:xfrm>
          <a:prstGeom prst="rect">
            <a:avLst/>
          </a:prstGeom>
        </p:spPr>
        <p:txBody>
          <a:bodyPr/>
          <a:lstStyle/>
          <a:p>
            <a:pPr>
              <a:defRPr/>
            </a:pPr>
            <a:fld id="{586CEC8C-7457-4450-A838-18391C8E8FD6}" type="slidenum">
              <a:rPr lang="en-US" smtClean="0"/>
              <a:pPr>
                <a:defRPr/>
              </a:pPr>
              <a:t>43</a:t>
            </a:fld>
            <a:endParaRPr lang="en-US"/>
          </a:p>
        </p:txBody>
      </p:sp>
    </p:spTree>
    <p:extLst>
      <p:ext uri="{BB962C8B-B14F-4D97-AF65-F5344CB8AC3E}">
        <p14:creationId xmlns:p14="http://schemas.microsoft.com/office/powerpoint/2010/main" val="302069743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Grp="1" noRot="1" noChangeAspect="1" noChangeArrowheads="1" noTextEdit="1"/>
          </p:cNvSpPr>
          <p:nvPr>
            <p:ph type="sldImg"/>
          </p:nvPr>
        </p:nvSpPr>
        <p:spPr bwMode="auto">
          <a:xfrm>
            <a:off x="1068388" y="609600"/>
            <a:ext cx="4646612" cy="3484563"/>
          </a:xfrm>
          <a:noFill/>
          <a:ln>
            <a:solidFill>
              <a:srgbClr val="000000"/>
            </a:solidFill>
            <a:miter lim="800000"/>
            <a:headEnd/>
            <a:tailEnd/>
          </a:ln>
        </p:spPr>
      </p:sp>
      <p:sp>
        <p:nvSpPr>
          <p:cNvPr id="110595" name="Rectangle 3"/>
          <p:cNvSpPr>
            <a:spLocks noGrp="1" noChangeArrowheads="1"/>
          </p:cNvSpPr>
          <p:nvPr>
            <p:ph type="body" idx="1"/>
          </p:nvPr>
        </p:nvSpPr>
        <p:spPr bwMode="auto">
          <a:xfrm>
            <a:off x="947181" y="4427914"/>
            <a:ext cx="5146136" cy="4179102"/>
          </a:xfrm>
        </p:spPr>
        <p:txBody>
          <a:bodyPr wrap="square" lIns="92232" tIns="46116" rIns="92232" bIns="46116" numCol="1" anchor="t" anchorCtr="0" compatLnSpc="1">
            <a:prstTxWarp prst="textNoShape">
              <a:avLst/>
            </a:prstTxWarp>
          </a:bodyPr>
          <a:lstStyle/>
          <a:p>
            <a:pPr eaLnBrk="1" fontAlgn="auto" hangingPunct="1">
              <a:spcBef>
                <a:spcPct val="0"/>
              </a:spcBef>
              <a:spcAft>
                <a:spcPts val="0"/>
              </a:spcAft>
              <a:defRPr/>
            </a:pPr>
            <a:r>
              <a:rPr lang="en-US" sz="1200" dirty="0"/>
              <a:t>October 14, 2024: updated image</a:t>
            </a:r>
          </a:p>
          <a:p>
            <a:pPr eaLnBrk="1" fontAlgn="auto" hangingPunct="1">
              <a:spcBef>
                <a:spcPct val="0"/>
              </a:spcBef>
              <a:spcAft>
                <a:spcPts val="0"/>
              </a:spcAft>
              <a:defRPr/>
            </a:pPr>
            <a:r>
              <a:rPr lang="en-US" sz="1200" dirty="0"/>
              <a:t>February 26, 2019: updated image</a:t>
            </a:r>
          </a:p>
          <a:p>
            <a:pPr eaLnBrk="1" fontAlgn="auto" hangingPunct="1">
              <a:spcBef>
                <a:spcPct val="0"/>
              </a:spcBef>
              <a:spcAft>
                <a:spcPts val="0"/>
              </a:spcAft>
              <a:defRPr/>
            </a:pPr>
            <a:endParaRPr lang="en-US" sz="1200" dirty="0"/>
          </a:p>
          <a:p>
            <a:pPr marL="0" indent="0" eaLnBrk="1" fontAlgn="auto" hangingPunct="1">
              <a:spcBef>
                <a:spcPct val="0"/>
              </a:spcBef>
              <a:spcAft>
                <a:spcPts val="0"/>
              </a:spcAft>
              <a:buFontTx/>
              <a:buNone/>
              <a:defRPr/>
            </a:pPr>
            <a:r>
              <a:rPr lang="en-US" sz="1200" dirty="0"/>
              <a:t>1)  ALA-LC Romanization Tables are available at http://www.loc.gov/catdir/cpso/roman.html.  There is a link from the NACO Documentation &amp; Updates page.</a:t>
            </a:r>
          </a:p>
          <a:p>
            <a:pPr eaLnBrk="1" fontAlgn="auto" hangingPunct="1">
              <a:spcBef>
                <a:spcPct val="0"/>
              </a:spcBef>
              <a:spcAft>
                <a:spcPts val="0"/>
              </a:spcAft>
              <a:defRPr/>
            </a:pPr>
            <a:endParaRPr lang="en-US" sz="1200" dirty="0"/>
          </a:p>
          <a:p>
            <a:pPr eaLnBrk="1" fontAlgn="auto" hangingPunct="1">
              <a:spcBef>
                <a:spcPct val="0"/>
              </a:spcBef>
              <a:spcAft>
                <a:spcPts val="0"/>
              </a:spcAft>
              <a:defRPr/>
            </a:pPr>
            <a:r>
              <a:rPr lang="en-US" sz="1200" dirty="0"/>
              <a:t>2)  The 1997 edition of the tables is available for purchase in book form from the Cataloging Distribution Service (while supplies last).</a:t>
            </a:r>
          </a:p>
          <a:p>
            <a:pPr eaLnBrk="1" fontAlgn="auto" hangingPunct="1">
              <a:spcBef>
                <a:spcPct val="0"/>
              </a:spcBef>
              <a:spcAft>
                <a:spcPts val="0"/>
              </a:spcAft>
              <a:defRPr/>
            </a:pPr>
            <a:endParaRPr lang="en-US" sz="1200" dirty="0"/>
          </a:p>
          <a:p>
            <a:pPr eaLnBrk="1" fontAlgn="auto" hangingPunct="1">
              <a:spcBef>
                <a:spcPct val="0"/>
              </a:spcBef>
              <a:spcAft>
                <a:spcPts val="0"/>
              </a:spcAft>
              <a:defRPr/>
            </a:pPr>
            <a:r>
              <a:rPr lang="en-US" sz="1200" dirty="0"/>
              <a:t>Not all alphabets have </a:t>
            </a:r>
            <a:r>
              <a:rPr lang="en-US" sz="1200" dirty="0" err="1"/>
              <a:t>romanization</a:t>
            </a:r>
            <a:r>
              <a:rPr lang="en-US" sz="1200" dirty="0"/>
              <a:t> tables and new tables are being developed all the time. If a new participant has a particular expertise in a particular writing system not already represented, he/she is encouraged to volunteer to work on a table in cooperation with ALA/LC.</a:t>
            </a: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EB19F88B-2D38-4FB2-AF6C-0A084716ED21}" type="datetime1">
              <a:rPr lang="en-US" smtClean="0"/>
              <a:t>10/22/2024</a:t>
            </a:fld>
            <a:endParaRPr lang="en-US"/>
          </a:p>
        </p:txBody>
      </p:sp>
    </p:spTree>
    <p:extLst>
      <p:ext uri="{BB962C8B-B14F-4D97-AF65-F5344CB8AC3E}">
        <p14:creationId xmlns:p14="http://schemas.microsoft.com/office/powerpoint/2010/main" val="190879984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Slide Image Placeholder 1"/>
          <p:cNvSpPr>
            <a:spLocks noGrp="1" noRot="1" noChangeAspect="1" noTextEdit="1"/>
          </p:cNvSpPr>
          <p:nvPr>
            <p:ph type="sldImg"/>
          </p:nvPr>
        </p:nvSpPr>
        <p:spPr bwMode="auto">
          <a:noFill/>
          <a:ln>
            <a:solidFill>
              <a:srgbClr val="000000"/>
            </a:solidFill>
            <a:miter lim="800000"/>
            <a:headEnd/>
            <a:tailEnd/>
          </a:ln>
        </p:spPr>
      </p:sp>
      <p:sp>
        <p:nvSpPr>
          <p:cNvPr id="10137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z="1200" dirty="0"/>
              <a:t>October 14, 2024: updated image</a:t>
            </a:r>
          </a:p>
          <a:p>
            <a:pPr eaLnBrk="1" hangingPunct="1">
              <a:spcBef>
                <a:spcPct val="0"/>
              </a:spcBef>
            </a:pPr>
            <a:r>
              <a:rPr lang="en-US" sz="1200" dirty="0"/>
              <a:t>February 26, 2019: updated</a:t>
            </a:r>
            <a:r>
              <a:rPr lang="en-US" sz="1200" baseline="0" dirty="0"/>
              <a:t> image</a:t>
            </a:r>
            <a:endParaRPr lang="en-US" sz="1200" dirty="0"/>
          </a:p>
          <a:p>
            <a:pPr eaLnBrk="1" hangingPunct="1">
              <a:spcBef>
                <a:spcPct val="0"/>
              </a:spcBef>
            </a:pPr>
            <a:endParaRPr lang="en-US" sz="1200" dirty="0"/>
          </a:p>
          <a:p>
            <a:pPr eaLnBrk="1" hangingPunct="1">
              <a:spcBef>
                <a:spcPct val="0"/>
              </a:spcBef>
            </a:pPr>
            <a:r>
              <a:rPr lang="en-US" sz="1200" dirty="0"/>
              <a:t>The PCC home page is an important source of information for NACO participants.  It includes information about all PCC programs; decisions, policies, and tasks; and information about the PCC’s implementation of RDA.</a:t>
            </a: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2E9CB6A0-6DD5-4A33-9FE0-7519F8264434}" type="datetime1">
              <a:rPr lang="en-US" smtClean="0"/>
              <a:t>10/22/2024</a:t>
            </a:fld>
            <a:endParaRPr lang="en-US"/>
          </a:p>
        </p:txBody>
      </p:sp>
    </p:spTree>
    <p:extLst>
      <p:ext uri="{BB962C8B-B14F-4D97-AF65-F5344CB8AC3E}">
        <p14:creationId xmlns:p14="http://schemas.microsoft.com/office/powerpoint/2010/main" val="173316659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Slide Image Placeholder 1"/>
          <p:cNvSpPr>
            <a:spLocks noGrp="1" noRot="1" noChangeAspect="1" noTextEdit="1"/>
          </p:cNvSpPr>
          <p:nvPr>
            <p:ph type="sldImg"/>
          </p:nvPr>
        </p:nvSpPr>
        <p:spPr bwMode="auto">
          <a:noFill/>
          <a:ln>
            <a:solidFill>
              <a:srgbClr val="000000"/>
            </a:solidFill>
            <a:miter lim="800000"/>
            <a:headEnd/>
            <a:tailEnd/>
          </a:ln>
        </p:spPr>
      </p:sp>
      <p:sp>
        <p:nvSpPr>
          <p:cNvPr id="10342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aseline="0" dirty="0"/>
              <a:t>October 14, 2024: updated image</a:t>
            </a:r>
          </a:p>
          <a:p>
            <a:pPr eaLnBrk="1" hangingPunct="1">
              <a:spcBef>
                <a:spcPct val="0"/>
              </a:spcBef>
            </a:pPr>
            <a:r>
              <a:rPr lang="en-US" baseline="0" dirty="0"/>
              <a:t>February 26, 2019: updated image</a:t>
            </a:r>
          </a:p>
          <a:p>
            <a:pPr eaLnBrk="1" hangingPunct="1">
              <a:spcBef>
                <a:spcPct val="0"/>
              </a:spcBef>
            </a:pPr>
            <a:endParaRPr lang="en-US" dirty="0"/>
          </a:p>
          <a:p>
            <a:pPr eaLnBrk="1" hangingPunct="1">
              <a:spcBef>
                <a:spcPct val="0"/>
              </a:spcBef>
            </a:pPr>
            <a:r>
              <a:rPr lang="en-US" dirty="0"/>
              <a:t>The NACO home page includes information about the NACO program as well as extensive documentation and resources specific to NACO.</a:t>
            </a:r>
          </a:p>
          <a:p>
            <a:pPr eaLnBrk="1" hangingPunct="1">
              <a:spcBef>
                <a:spcPct val="0"/>
              </a:spcBef>
            </a:pPr>
            <a:endParaRPr lang="en-US" dirty="0"/>
          </a:p>
          <a:p>
            <a:pPr eaLnBrk="1" hangingPunct="1">
              <a:spcBef>
                <a:spcPct val="0"/>
              </a:spcBef>
            </a:pPr>
            <a:r>
              <a:rPr lang="en-US" dirty="0"/>
              <a:t>Some relevant material may be linked from the PCC home page and not necessarily the NACO page.  One example: </a:t>
            </a:r>
            <a:r>
              <a:rPr lang="en-US" i="1" dirty="0"/>
              <a:t>Changes to the LC/NACO Authority File</a:t>
            </a:r>
            <a:r>
              <a:rPr lang="en-US" dirty="0"/>
              <a:t>.</a:t>
            </a: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0BDFAFC7-E5D4-4B8D-95B4-03777267EA03}" type="datetime1">
              <a:rPr lang="en-US" smtClean="0"/>
              <a:t>10/22/2024</a:t>
            </a:fld>
            <a:endParaRPr lang="en-US"/>
          </a:p>
        </p:txBody>
      </p:sp>
    </p:spTree>
    <p:extLst>
      <p:ext uri="{BB962C8B-B14F-4D97-AF65-F5344CB8AC3E}">
        <p14:creationId xmlns:p14="http://schemas.microsoft.com/office/powerpoint/2010/main" val="199501309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2"/>
          <p:cNvSpPr>
            <a:spLocks noGrp="1" noRot="1" noChangeAspect="1" noChangeArrowheads="1" noTextEdit="1"/>
          </p:cNvSpPr>
          <p:nvPr>
            <p:ph type="sldImg"/>
          </p:nvPr>
        </p:nvSpPr>
        <p:spPr bwMode="auto">
          <a:xfrm>
            <a:off x="1068388" y="609600"/>
            <a:ext cx="4646612" cy="3484563"/>
          </a:xfrm>
          <a:noFill/>
          <a:ln>
            <a:solidFill>
              <a:srgbClr val="000000"/>
            </a:solidFill>
            <a:miter lim="800000"/>
            <a:headEnd/>
            <a:tailEnd/>
          </a:ln>
        </p:spPr>
      </p:sp>
      <p:sp>
        <p:nvSpPr>
          <p:cNvPr id="105474" name="Rectangle 3"/>
          <p:cNvSpPr>
            <a:spLocks noGrp="1" noChangeArrowheads="1"/>
          </p:cNvSpPr>
          <p:nvPr>
            <p:ph type="body" idx="1"/>
          </p:nvPr>
        </p:nvSpPr>
        <p:spPr bwMode="auto">
          <a:xfrm>
            <a:off x="947181" y="4427914"/>
            <a:ext cx="5146136" cy="4179102"/>
          </a:xfrm>
          <a:noFill/>
        </p:spPr>
        <p:txBody>
          <a:bodyPr wrap="square" lIns="92232" tIns="46116" rIns="92232" bIns="46116" numCol="1" anchor="t" anchorCtr="0" compatLnSpc="1">
            <a:prstTxWarp prst="textNoShape">
              <a:avLst/>
            </a:prstTxWarp>
          </a:bodyPr>
          <a:lstStyle/>
          <a:p>
            <a:pPr eaLnBrk="1" hangingPunct="1">
              <a:spcBef>
                <a:spcPct val="0"/>
              </a:spcBef>
            </a:pPr>
            <a:r>
              <a:rPr lang="en-US" sz="900" dirty="0"/>
              <a:t>October 14, 2024: updated first bullet and added to speaker notes</a:t>
            </a:r>
          </a:p>
          <a:p>
            <a:pPr eaLnBrk="1" hangingPunct="1">
              <a:spcBef>
                <a:spcPct val="0"/>
              </a:spcBef>
            </a:pPr>
            <a:r>
              <a:rPr lang="en-US" sz="900" dirty="0"/>
              <a:t>August 7,</a:t>
            </a:r>
            <a:r>
              <a:rPr lang="en-US" sz="900" baseline="0" dirty="0"/>
              <a:t> 2019: updated image</a:t>
            </a:r>
          </a:p>
          <a:p>
            <a:pPr eaLnBrk="1" hangingPunct="1">
              <a:spcBef>
                <a:spcPct val="0"/>
              </a:spcBef>
            </a:pPr>
            <a:endParaRPr lang="en-US" sz="900" baseline="0" dirty="0"/>
          </a:p>
          <a:p>
            <a:pPr marL="171450" indent="-171450" eaLnBrk="1" hangingPunct="1">
              <a:spcBef>
                <a:spcPct val="0"/>
              </a:spcBef>
              <a:buFont typeface="Arial" panose="020B0604020202020204" pitchFamily="34" charset="0"/>
              <a:buChar char="•"/>
            </a:pPr>
            <a:r>
              <a:rPr lang="en-US" sz="900" baseline="0" dirty="0"/>
              <a:t>PCC Discussion List: </a:t>
            </a:r>
            <a:r>
              <a:rPr lang="en-US" sz="1100" dirty="0"/>
              <a:t>NACO funnel coordinators and NACO institutional liaisons must be subscribed. Other PCC participants are welcome to subscribe.</a:t>
            </a:r>
            <a:r>
              <a:rPr lang="en-US" sz="900" baseline="0" dirty="0"/>
              <a:t>  To subscribe:</a:t>
            </a:r>
          </a:p>
          <a:p>
            <a:pPr marL="171450" indent="-171450" eaLnBrk="1" hangingPunct="1">
              <a:spcBef>
                <a:spcPct val="0"/>
              </a:spcBef>
              <a:buFont typeface="Arial" panose="020B0604020202020204" pitchFamily="34" charset="0"/>
              <a:buChar char="•"/>
            </a:pPr>
            <a:endParaRPr lang="en-US" sz="900" baseline="0" dirty="0"/>
          </a:p>
          <a:p>
            <a:pPr marL="628650" lvl="1" indent="-171450" eaLnBrk="1" hangingPunct="1">
              <a:spcBef>
                <a:spcPct val="0"/>
              </a:spcBef>
              <a:buFont typeface="Arial" panose="020B0604020202020204" pitchFamily="34" charset="0"/>
              <a:buChar char="•"/>
            </a:pPr>
            <a:r>
              <a:rPr lang="en-US" sz="1100" dirty="0"/>
              <a:t>Send a message to </a:t>
            </a:r>
            <a:r>
              <a:rPr lang="en-US" sz="1100" dirty="0">
                <a:hlinkClick r:id="rId3"/>
              </a:rPr>
              <a:t>coop@loc.gov</a:t>
            </a:r>
            <a:r>
              <a:rPr lang="en-US" sz="1100" dirty="0"/>
              <a:t> with the subject line: "Subscribe PCCLIST". </a:t>
            </a:r>
          </a:p>
          <a:p>
            <a:pPr marL="628650" lvl="1" indent="-171450" eaLnBrk="1" hangingPunct="1">
              <a:spcBef>
                <a:spcPct val="0"/>
              </a:spcBef>
              <a:buFont typeface="Arial" panose="020B0604020202020204" pitchFamily="34" charset="0"/>
              <a:buChar char="•"/>
            </a:pPr>
            <a:r>
              <a:rPr lang="en-US" sz="1100" dirty="0"/>
              <a:t>Include your email address and name in the body of the message in a single line. Institutional email addresses are strongly preferred.  </a:t>
            </a:r>
          </a:p>
          <a:p>
            <a:pPr marL="628650" lvl="1" indent="-171450" eaLnBrk="1" hangingPunct="1">
              <a:spcBef>
                <a:spcPct val="0"/>
              </a:spcBef>
              <a:buFont typeface="Arial" panose="020B0604020202020204" pitchFamily="34" charset="0"/>
              <a:buChar char="•"/>
            </a:pPr>
            <a:r>
              <a:rPr lang="en-US" sz="1100" dirty="0"/>
              <a:t>Example: </a:t>
            </a:r>
          </a:p>
          <a:p>
            <a:pPr>
              <a:buFont typeface="Arial" panose="020B0604020202020204" pitchFamily="34" charset="0"/>
              <a:buNone/>
            </a:pPr>
            <a:r>
              <a:rPr lang="en-US" sz="1100" dirty="0"/>
              <a:t>                 To: coop@loc.gov</a:t>
            </a:r>
            <a:br>
              <a:rPr lang="en-US" sz="1100" dirty="0"/>
            </a:br>
            <a:r>
              <a:rPr lang="en-US" sz="1100" dirty="0"/>
              <a:t>                 From: email@institution.edu</a:t>
            </a:r>
            <a:br>
              <a:rPr lang="en-US" sz="1100" dirty="0"/>
            </a:br>
            <a:r>
              <a:rPr lang="en-US" sz="1100" dirty="0"/>
              <a:t>                 Subject: Subscribe PCCLIST</a:t>
            </a:r>
            <a:br>
              <a:rPr lang="en-US" sz="1100" i="1" dirty="0"/>
            </a:br>
            <a:endParaRPr lang="en-US" sz="1100" dirty="0"/>
          </a:p>
          <a:p>
            <a:pPr>
              <a:buFont typeface="Arial" panose="020B0604020202020204" pitchFamily="34" charset="0"/>
              <a:buNone/>
            </a:pPr>
            <a:r>
              <a:rPr lang="en-US" sz="1100" dirty="0"/>
              <a:t>                 email@institution.edu Forename Surname</a:t>
            </a:r>
          </a:p>
          <a:p>
            <a:pPr eaLnBrk="1" hangingPunct="1">
              <a:spcBef>
                <a:spcPct val="0"/>
              </a:spcBef>
            </a:pPr>
            <a:endParaRPr lang="en-US" sz="900" baseline="0" dirty="0"/>
          </a:p>
          <a:p>
            <a:pPr marL="171450" indent="-171450" eaLnBrk="1" hangingPunct="1">
              <a:spcBef>
                <a:spcPct val="0"/>
              </a:spcBef>
              <a:buFont typeface="Arial" panose="020B0604020202020204" pitchFamily="34" charset="0"/>
              <a:buChar char="•"/>
            </a:pPr>
            <a:r>
              <a:rPr lang="en-US" sz="900" dirty="0"/>
              <a:t>LC’s Cataloging and Acquisitions home page has announcements and proposals and should be checked regularly.</a:t>
            </a:r>
          </a:p>
          <a:p>
            <a:pPr eaLnBrk="1" hangingPunct="1">
              <a:spcBef>
                <a:spcPct val="0"/>
              </a:spcBef>
            </a:pPr>
            <a:endParaRPr lang="en-US" sz="900" dirty="0"/>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98418A04-8F89-4128-98D2-91E369386C1C}" type="datetime1">
              <a:rPr lang="en-US" smtClean="0"/>
              <a:t>10/22/2024</a:t>
            </a:fld>
            <a:endParaRPr lang="en-US"/>
          </a:p>
        </p:txBody>
      </p:sp>
    </p:spTree>
    <p:extLst>
      <p:ext uri="{BB962C8B-B14F-4D97-AF65-F5344CB8AC3E}">
        <p14:creationId xmlns:p14="http://schemas.microsoft.com/office/powerpoint/2010/main" val="60643066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p:cNvSpPr>
            <a:spLocks noGrp="1" noRot="1" noChangeAspect="1" noChangeArrowheads="1" noTextEdit="1"/>
          </p:cNvSpPr>
          <p:nvPr>
            <p:ph type="sldImg"/>
          </p:nvPr>
        </p:nvSpPr>
        <p:spPr bwMode="auto">
          <a:xfrm>
            <a:off x="1068388" y="609600"/>
            <a:ext cx="4646612" cy="3484563"/>
          </a:xfrm>
          <a:noFill/>
          <a:ln>
            <a:solidFill>
              <a:srgbClr val="000000"/>
            </a:solidFill>
            <a:miter lim="800000"/>
            <a:headEnd/>
            <a:tailEnd/>
          </a:ln>
        </p:spPr>
      </p:sp>
      <p:sp>
        <p:nvSpPr>
          <p:cNvPr id="114691" name="Rectangle 3"/>
          <p:cNvSpPr>
            <a:spLocks noGrp="1" noChangeArrowheads="1"/>
          </p:cNvSpPr>
          <p:nvPr>
            <p:ph type="body" idx="1"/>
          </p:nvPr>
        </p:nvSpPr>
        <p:spPr bwMode="auto">
          <a:xfrm>
            <a:off x="947181" y="4427914"/>
            <a:ext cx="5146136" cy="4179102"/>
          </a:xfrm>
        </p:spPr>
        <p:txBody>
          <a:bodyPr wrap="square" lIns="92232" tIns="46116" rIns="92232" bIns="46116" numCol="1" anchor="t" anchorCtr="0" compatLnSpc="1">
            <a:prstTxWarp prst="textNoShape">
              <a:avLst/>
            </a:prstTxWarp>
          </a:bodyPr>
          <a:lstStyle/>
          <a:p>
            <a:pPr eaLnBrk="1" fontAlgn="auto" hangingPunct="1">
              <a:spcBef>
                <a:spcPct val="0"/>
              </a:spcBef>
              <a:spcAft>
                <a:spcPts val="0"/>
              </a:spcAft>
              <a:defRPr/>
            </a:pPr>
            <a:r>
              <a:rPr lang="en-US" sz="1200" dirty="0"/>
              <a:t>May 1, 2013</a:t>
            </a:r>
          </a:p>
          <a:p>
            <a:pPr eaLnBrk="1" fontAlgn="auto" hangingPunct="1">
              <a:spcBef>
                <a:spcPct val="0"/>
              </a:spcBef>
              <a:spcAft>
                <a:spcPts val="0"/>
              </a:spcAft>
              <a:defRPr/>
            </a:pPr>
            <a:endParaRPr lang="en-US" sz="1200" dirty="0"/>
          </a:p>
          <a:p>
            <a:pPr marL="217828" indent="-217828" eaLnBrk="1" fontAlgn="auto" hangingPunct="1">
              <a:spcBef>
                <a:spcPct val="0"/>
              </a:spcBef>
              <a:spcAft>
                <a:spcPts val="0"/>
              </a:spcAft>
              <a:buFontTx/>
              <a:buAutoNum type="arabicParenR"/>
              <a:defRPr/>
            </a:pPr>
            <a:r>
              <a:rPr lang="en-US" sz="1200" dirty="0"/>
              <a:t>NACO libraries ARE NOT obligated to contribute all authorities generated by their cataloging or any one individual heading</a:t>
            </a:r>
          </a:p>
          <a:p>
            <a:pPr marL="217828" indent="-217828" eaLnBrk="1" fontAlgn="auto" hangingPunct="1">
              <a:spcBef>
                <a:spcPct val="0"/>
              </a:spcBef>
              <a:spcAft>
                <a:spcPts val="0"/>
              </a:spcAft>
              <a:buFontTx/>
              <a:buAutoNum type="arabicParenR"/>
              <a:defRPr/>
            </a:pPr>
            <a:r>
              <a:rPr lang="en-US" sz="1200" dirty="0"/>
              <a:t>NACO libraries may contribute series authority records and music work or expression records only after completing additional training. Information on series training and on joining the NACO-Music funnel project is available from the Cooperative Programs Section.</a:t>
            </a:r>
          </a:p>
          <a:p>
            <a:pPr marL="217828" indent="-217828" eaLnBrk="1" fontAlgn="auto" hangingPunct="1">
              <a:spcBef>
                <a:spcPct val="0"/>
              </a:spcBef>
              <a:spcAft>
                <a:spcPts val="0"/>
              </a:spcAft>
              <a:buFontTx/>
              <a:buAutoNum type="arabicParenR"/>
              <a:defRPr/>
            </a:pPr>
            <a:r>
              <a:rPr lang="en-US" sz="1200" dirty="0"/>
              <a:t>When creating certain types of NARs, other related NARs MUST be created, if not already established, and contributed to the NAF.  The next slides illustrate situations in which related NARs must be established.</a:t>
            </a:r>
          </a:p>
          <a:p>
            <a:pPr eaLnBrk="1" fontAlgn="auto" hangingPunct="1">
              <a:spcBef>
                <a:spcPct val="0"/>
              </a:spcBef>
              <a:spcAft>
                <a:spcPts val="0"/>
              </a:spcAft>
              <a:defRPr/>
            </a:pPr>
            <a:endParaRPr lang="en-US" sz="1200" dirty="0"/>
          </a:p>
          <a:p>
            <a:pPr marL="0" indent="0" eaLnBrk="1" fontAlgn="auto" hangingPunct="1">
              <a:spcBef>
                <a:spcPct val="0"/>
              </a:spcBef>
              <a:spcAft>
                <a:spcPts val="0"/>
              </a:spcAft>
              <a:buFontTx/>
              <a:buNone/>
              <a:defRPr/>
            </a:pPr>
            <a:endParaRPr lang="en-US" sz="900" dirty="0"/>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43BB2A99-1CC2-4584-B587-E18B383B7574}" type="datetime1">
              <a:rPr lang="en-US" smtClean="0"/>
              <a:t>10/22/2024</a:t>
            </a:fld>
            <a:endParaRPr lang="en-US"/>
          </a:p>
        </p:txBody>
      </p:sp>
    </p:spTree>
    <p:extLst>
      <p:ext uri="{BB962C8B-B14F-4D97-AF65-F5344CB8AC3E}">
        <p14:creationId xmlns:p14="http://schemas.microsoft.com/office/powerpoint/2010/main" val="31839584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Rot="1" noChangeAspect="1" noChangeArrowheads="1" noTextEdit="1"/>
          </p:cNvSpPr>
          <p:nvPr>
            <p:ph type="sldImg"/>
          </p:nvPr>
        </p:nvSpPr>
        <p:spPr bwMode="auto">
          <a:xfrm>
            <a:off x="1144588" y="685800"/>
            <a:ext cx="4646612" cy="3484563"/>
          </a:xfrm>
          <a:noFill/>
          <a:ln>
            <a:solidFill>
              <a:srgbClr val="000000"/>
            </a:solidFill>
            <a:miter lim="800000"/>
            <a:headEnd/>
            <a:tailEnd/>
          </a:ln>
        </p:spPr>
      </p:sp>
      <p:sp>
        <p:nvSpPr>
          <p:cNvPr id="109570" name="Rectangle 3"/>
          <p:cNvSpPr>
            <a:spLocks noGrp="1" noChangeArrowheads="1"/>
          </p:cNvSpPr>
          <p:nvPr>
            <p:ph type="body" idx="1"/>
          </p:nvPr>
        </p:nvSpPr>
        <p:spPr bwMode="auto">
          <a:xfrm>
            <a:off x="947181" y="4427914"/>
            <a:ext cx="5146136" cy="4179102"/>
          </a:xfrm>
          <a:noFill/>
        </p:spPr>
        <p:txBody>
          <a:bodyPr wrap="square" lIns="92232" tIns="46116" rIns="92232" bIns="46116" numCol="1" anchor="t" anchorCtr="0" compatLnSpc="1">
            <a:prstTxWarp prst="textNoShape">
              <a:avLst/>
            </a:prstTxWarp>
          </a:bodyPr>
          <a:lstStyle/>
          <a:p>
            <a:pPr marL="216183" indent="-216183" eaLnBrk="1" hangingPunct="1">
              <a:spcBef>
                <a:spcPct val="0"/>
              </a:spcBef>
            </a:pPr>
            <a:r>
              <a:rPr lang="en-US" sz="1200" dirty="0"/>
              <a:t>May 1, 2013</a:t>
            </a:r>
          </a:p>
          <a:p>
            <a:pPr marL="216183" indent="-216183" eaLnBrk="1" hangingPunct="1">
              <a:spcBef>
                <a:spcPct val="0"/>
              </a:spcBef>
            </a:pPr>
            <a:endParaRPr lang="en-US" sz="1200" dirty="0"/>
          </a:p>
          <a:p>
            <a:pPr marL="228600" indent="-228600" eaLnBrk="1" hangingPunct="1">
              <a:spcBef>
                <a:spcPct val="0"/>
              </a:spcBef>
              <a:buAutoNum type="arabicPeriod"/>
            </a:pPr>
            <a:r>
              <a:rPr lang="en-US" sz="1200" b="1" dirty="0"/>
              <a:t>Body entered subordinate to parent body:</a:t>
            </a:r>
          </a:p>
          <a:p>
            <a:pPr marL="228600" indent="-228600" eaLnBrk="1" hangingPunct="1">
              <a:spcBef>
                <a:spcPct val="0"/>
              </a:spcBef>
              <a:buAutoNum type="arabicPeriod"/>
            </a:pPr>
            <a:endParaRPr lang="en-US" sz="1200" b="1" dirty="0"/>
          </a:p>
          <a:p>
            <a:pPr marL="0" indent="0" eaLnBrk="1" hangingPunct="1">
              <a:spcBef>
                <a:spcPct val="0"/>
              </a:spcBef>
              <a:buNone/>
            </a:pPr>
            <a:r>
              <a:rPr lang="en-US" sz="1200" dirty="0"/>
              <a:t>All bodies that are part of an established hierarchy; e.g., when establishing a body that is entered subordinately to its parent body, if an NAR for the parent body is not present in the NAF, it must be established and contributed as well.</a:t>
            </a: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66249C2B-A2BE-48E7-9AF0-2D37D4DA4E85}" type="datetime1">
              <a:rPr lang="en-US" smtClean="0"/>
              <a:t>10/22/2024</a:t>
            </a:fld>
            <a:endParaRPr lang="en-US"/>
          </a:p>
        </p:txBody>
      </p:sp>
    </p:spTree>
    <p:extLst>
      <p:ext uri="{BB962C8B-B14F-4D97-AF65-F5344CB8AC3E}">
        <p14:creationId xmlns:p14="http://schemas.microsoft.com/office/powerpoint/2010/main" val="357575401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2"/>
          <p:cNvSpPr>
            <a:spLocks noGrp="1" noRot="1" noChangeAspect="1" noChangeArrowheads="1" noTextEdit="1"/>
          </p:cNvSpPr>
          <p:nvPr>
            <p:ph type="sldImg"/>
          </p:nvPr>
        </p:nvSpPr>
        <p:spPr bwMode="auto">
          <a:xfrm>
            <a:off x="1144588" y="685800"/>
            <a:ext cx="4646612" cy="3484563"/>
          </a:xfrm>
          <a:noFill/>
          <a:ln>
            <a:solidFill>
              <a:srgbClr val="000000"/>
            </a:solidFill>
            <a:miter lim="800000"/>
            <a:headEnd/>
            <a:tailEnd/>
          </a:ln>
        </p:spPr>
      </p:sp>
      <p:sp>
        <p:nvSpPr>
          <p:cNvPr id="111618" name="Rectangle 3"/>
          <p:cNvSpPr>
            <a:spLocks noGrp="1" noChangeArrowheads="1"/>
          </p:cNvSpPr>
          <p:nvPr>
            <p:ph type="body" idx="1"/>
          </p:nvPr>
        </p:nvSpPr>
        <p:spPr bwMode="auto">
          <a:xfrm>
            <a:off x="947181" y="4427914"/>
            <a:ext cx="5146136" cy="4179102"/>
          </a:xfrm>
          <a:noFill/>
        </p:spPr>
        <p:txBody>
          <a:bodyPr wrap="square" lIns="92232" tIns="46116" rIns="92232" bIns="46116" numCol="1" anchor="t" anchorCtr="0" compatLnSpc="1">
            <a:prstTxWarp prst="textNoShape">
              <a:avLst/>
            </a:prstTxWarp>
          </a:bodyPr>
          <a:lstStyle/>
          <a:p>
            <a:pPr marL="216183" indent="-216183" eaLnBrk="1" hangingPunct="1">
              <a:spcBef>
                <a:spcPct val="0"/>
              </a:spcBef>
            </a:pPr>
            <a:r>
              <a:rPr lang="en-US" sz="1200" dirty="0"/>
              <a:t>May 1, 2013</a:t>
            </a:r>
          </a:p>
          <a:p>
            <a:pPr marL="216183" indent="-216183" eaLnBrk="1" hangingPunct="1">
              <a:spcBef>
                <a:spcPct val="0"/>
              </a:spcBef>
            </a:pPr>
            <a:endParaRPr lang="en-US" sz="1200" dirty="0"/>
          </a:p>
          <a:p>
            <a:pPr marL="216183" indent="-216183" eaLnBrk="1" hangingPunct="1">
              <a:spcBef>
                <a:spcPct val="0"/>
              </a:spcBef>
            </a:pPr>
            <a:r>
              <a:rPr lang="en-US" sz="1200" b="1" dirty="0"/>
              <a:t>Example:</a:t>
            </a:r>
            <a:r>
              <a:rPr lang="en-US" sz="1200" dirty="0"/>
              <a:t> Body entered subordinate to parent body</a:t>
            </a:r>
          </a:p>
          <a:p>
            <a:pPr marL="216183" indent="-216183" eaLnBrk="1" hangingPunct="1">
              <a:spcBef>
                <a:spcPct val="0"/>
              </a:spcBef>
            </a:pPr>
            <a:endParaRPr lang="en-US" sz="1200" dirty="0"/>
          </a:p>
          <a:p>
            <a:pPr marL="216183" indent="-216183" eaLnBrk="1" hangingPunct="1">
              <a:spcBef>
                <a:spcPct val="0"/>
              </a:spcBef>
              <a:buFontTx/>
              <a:buAutoNum type="arabicParenR"/>
            </a:pPr>
            <a:r>
              <a:rPr lang="en-US" sz="1200" dirty="0"/>
              <a:t>Subordinate body: </a:t>
            </a:r>
            <a:r>
              <a:rPr lang="en-US" sz="1200" dirty="0" err="1"/>
              <a:t>Biblioteca</a:t>
            </a:r>
            <a:r>
              <a:rPr lang="en-US" sz="1200" dirty="0"/>
              <a:t> (entered subordinately under parent body) </a:t>
            </a:r>
          </a:p>
          <a:p>
            <a:pPr marL="216183" indent="-216183" eaLnBrk="1" hangingPunct="1">
              <a:spcBef>
                <a:spcPct val="0"/>
              </a:spcBef>
              <a:buFontTx/>
              <a:buAutoNum type="arabicParenR"/>
            </a:pPr>
            <a:r>
              <a:rPr lang="en-US" sz="1200" dirty="0"/>
              <a:t>Must create another NAR for parent body, if not established, and submit to NAF (e.g.: parent body: Universidad </a:t>
            </a:r>
            <a:r>
              <a:rPr lang="en-US" sz="1200" dirty="0" err="1"/>
              <a:t>Complutense</a:t>
            </a:r>
            <a:r>
              <a:rPr lang="en-US" sz="1200" dirty="0"/>
              <a:t> de Madrid</a:t>
            </a:r>
          </a:p>
          <a:p>
            <a:pPr marL="216183" indent="-216183" eaLnBrk="1" hangingPunct="1">
              <a:spcBef>
                <a:spcPct val="0"/>
              </a:spcBef>
            </a:pPr>
            <a:endParaRPr lang="en-US" sz="1200" dirty="0"/>
          </a:p>
          <a:p>
            <a:pPr marL="216183" indent="-216183" eaLnBrk="1" hangingPunct="1">
              <a:spcBef>
                <a:spcPct val="0"/>
              </a:spcBef>
            </a:pPr>
            <a:r>
              <a:rPr lang="en-US" sz="1200" b="1" dirty="0"/>
              <a:t>Trainer note</a:t>
            </a:r>
            <a:r>
              <a:rPr lang="en-US" sz="1200" dirty="0"/>
              <a:t>: Remind participants that we are not showing subfield </a:t>
            </a:r>
            <a:r>
              <a:rPr lang="en-US" sz="1200" b="1" dirty="0"/>
              <a:t>$a</a:t>
            </a:r>
            <a:r>
              <a:rPr lang="en-US" sz="1200" dirty="0"/>
              <a:t> in examples.</a:t>
            </a: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0BA6CF75-EE86-4520-B597-297D7C58D2AE}" type="datetime1">
              <a:rPr lang="en-US" smtClean="0"/>
              <a:t>10/22/2024</a:t>
            </a:fld>
            <a:endParaRPr lang="en-US"/>
          </a:p>
        </p:txBody>
      </p:sp>
    </p:spTree>
    <p:extLst>
      <p:ext uri="{BB962C8B-B14F-4D97-AF65-F5344CB8AC3E}">
        <p14:creationId xmlns:p14="http://schemas.microsoft.com/office/powerpoint/2010/main" val="6124262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1366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marL="216183" indent="-216183" eaLnBrk="1" hangingPunct="1">
              <a:spcBef>
                <a:spcPct val="0"/>
              </a:spcBef>
            </a:pPr>
            <a:r>
              <a:rPr lang="en-US" sz="1200" dirty="0"/>
              <a:t>May 1, 2013</a:t>
            </a:r>
          </a:p>
          <a:p>
            <a:pPr marL="216183" indent="-216183" eaLnBrk="1" hangingPunct="1">
              <a:spcBef>
                <a:spcPct val="0"/>
              </a:spcBef>
            </a:pPr>
            <a:endParaRPr lang="en-US" sz="1200" dirty="0"/>
          </a:p>
          <a:p>
            <a:pPr marL="216183" indent="-216183" eaLnBrk="1" hangingPunct="1">
              <a:spcBef>
                <a:spcPct val="0"/>
              </a:spcBef>
            </a:pPr>
            <a:r>
              <a:rPr lang="en-US" sz="1200" b="1" dirty="0"/>
              <a:t>1XX Parent body. $b Subordinate body. $b Subordinate body</a:t>
            </a:r>
          </a:p>
          <a:p>
            <a:pPr marL="216183" indent="-216183" eaLnBrk="1" hangingPunct="1">
              <a:spcBef>
                <a:spcPct val="0"/>
              </a:spcBef>
            </a:pPr>
            <a:endParaRPr lang="en-US" sz="1200" b="1" dirty="0"/>
          </a:p>
          <a:p>
            <a:pPr marL="216183" indent="-216183" eaLnBrk="1" hangingPunct="1">
              <a:spcBef>
                <a:spcPct val="0"/>
              </a:spcBef>
              <a:buFontTx/>
              <a:buAutoNum type="arabicParenR"/>
            </a:pPr>
            <a:r>
              <a:rPr lang="en-US" sz="1200" dirty="0"/>
              <a:t>If the parent body is not established: a NAR is needed</a:t>
            </a:r>
          </a:p>
          <a:p>
            <a:pPr marL="216183" indent="-216183" eaLnBrk="1" hangingPunct="1">
              <a:spcBef>
                <a:spcPct val="0"/>
              </a:spcBef>
              <a:buFontTx/>
              <a:buAutoNum type="arabicParenR"/>
            </a:pPr>
            <a:r>
              <a:rPr lang="en-US" sz="1200" dirty="0"/>
              <a:t>If the immediate subordinate body is not established: a NAR is needed</a:t>
            </a: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2C815392-BF8B-4EB2-A542-A684FF649FDE}" type="datetime1">
              <a:rPr lang="en-US" smtClean="0"/>
              <a:t>10/22/2024</a:t>
            </a:fld>
            <a:endParaRPr lang="en-US"/>
          </a:p>
        </p:txBody>
      </p:sp>
    </p:spTree>
    <p:extLst>
      <p:ext uri="{BB962C8B-B14F-4D97-AF65-F5344CB8AC3E}">
        <p14:creationId xmlns:p14="http://schemas.microsoft.com/office/powerpoint/2010/main" val="271088183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1571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z="1200" dirty="0"/>
              <a:t>May 1, 2013</a:t>
            </a:r>
          </a:p>
          <a:p>
            <a:pPr eaLnBrk="1" hangingPunct="1">
              <a:spcBef>
                <a:spcPct val="0"/>
              </a:spcBef>
            </a:pPr>
            <a:endParaRPr lang="en-US" sz="1200" dirty="0"/>
          </a:p>
          <a:p>
            <a:pPr eaLnBrk="1" hangingPunct="1">
              <a:spcBef>
                <a:spcPct val="0"/>
              </a:spcBef>
            </a:pPr>
            <a:r>
              <a:rPr lang="en-US" sz="1200" dirty="0"/>
              <a:t>Example: Parent body. $b Subordinate body. $b Subordinate body </a:t>
            </a: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AA4D8402-D101-46EB-98DA-9D75B27C513C}" type="datetime1">
              <a:rPr lang="en-US" smtClean="0"/>
              <a:t>10/22/2024</a:t>
            </a:fld>
            <a:endParaRPr lang="en-US"/>
          </a:p>
        </p:txBody>
      </p:sp>
    </p:spTree>
    <p:extLst>
      <p:ext uri="{BB962C8B-B14F-4D97-AF65-F5344CB8AC3E}">
        <p14:creationId xmlns:p14="http://schemas.microsoft.com/office/powerpoint/2010/main" val="237918610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1571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z="1200" dirty="0"/>
              <a:t>October </a:t>
            </a:r>
            <a:r>
              <a:rPr lang="en-US" sz="1200" baseline="0" dirty="0"/>
              <a:t>29, 2018: new slide</a:t>
            </a:r>
          </a:p>
          <a:p>
            <a:pPr eaLnBrk="1" hangingPunct="1">
              <a:spcBef>
                <a:spcPct val="0"/>
              </a:spcBef>
            </a:pPr>
            <a:endParaRPr lang="en-US" sz="1200" baseline="0" dirty="0"/>
          </a:p>
          <a:p>
            <a:pPr marL="216183" indent="-216183" eaLnBrk="1" hangingPunct="1">
              <a:spcBef>
                <a:spcPct val="0"/>
              </a:spcBef>
            </a:pPr>
            <a:r>
              <a:rPr lang="en-US" sz="1200" dirty="0"/>
              <a:t>Applies also to variant access points!</a:t>
            </a:r>
          </a:p>
          <a:p>
            <a:pPr marL="216183" indent="-216183" eaLnBrk="1" hangingPunct="1">
              <a:spcBef>
                <a:spcPct val="0"/>
              </a:spcBef>
            </a:pPr>
            <a:endParaRPr lang="en-US" sz="1200" dirty="0"/>
          </a:p>
          <a:p>
            <a:pPr marL="216183" indent="-216183" eaLnBrk="1" hangingPunct="1">
              <a:spcBef>
                <a:spcPct val="0"/>
              </a:spcBef>
            </a:pPr>
            <a:r>
              <a:rPr lang="en-US" sz="1200" dirty="0"/>
              <a:t>If a variant access point has a body entered subordinate to its parent body, must create another NAR for parent body, if not established, and submit to NAF.</a:t>
            </a:r>
          </a:p>
          <a:p>
            <a:pPr eaLnBrk="1" hangingPunct="1">
              <a:spcBef>
                <a:spcPct val="0"/>
              </a:spcBef>
            </a:pPr>
            <a:endParaRPr lang="en-US" sz="900" baseline="0" dirty="0"/>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AA4D8402-D101-46EB-98DA-9D75B27C513C}" type="datetime1">
              <a:rPr lang="en-US" smtClean="0"/>
              <a:t>10/22/2024</a:t>
            </a:fld>
            <a:endParaRPr lang="en-US"/>
          </a:p>
        </p:txBody>
      </p:sp>
    </p:spTree>
    <p:extLst>
      <p:ext uri="{BB962C8B-B14F-4D97-AF65-F5344CB8AC3E}">
        <p14:creationId xmlns:p14="http://schemas.microsoft.com/office/powerpoint/2010/main" val="292248348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2"/>
          <p:cNvSpPr>
            <a:spLocks noGrp="1" noRot="1" noChangeAspect="1" noChangeArrowheads="1" noTextEdit="1"/>
          </p:cNvSpPr>
          <p:nvPr>
            <p:ph type="sldImg"/>
          </p:nvPr>
        </p:nvSpPr>
        <p:spPr bwMode="auto">
          <a:xfrm>
            <a:off x="1144588" y="685800"/>
            <a:ext cx="4646612" cy="3484563"/>
          </a:xfrm>
          <a:noFill/>
          <a:ln>
            <a:solidFill>
              <a:srgbClr val="000000"/>
            </a:solidFill>
            <a:miter lim="800000"/>
            <a:headEnd/>
            <a:tailEnd/>
          </a:ln>
        </p:spPr>
      </p:sp>
      <p:sp>
        <p:nvSpPr>
          <p:cNvPr id="111618" name="Rectangle 3"/>
          <p:cNvSpPr>
            <a:spLocks noGrp="1" noChangeArrowheads="1"/>
          </p:cNvSpPr>
          <p:nvPr>
            <p:ph type="body" idx="1"/>
          </p:nvPr>
        </p:nvSpPr>
        <p:spPr bwMode="auto">
          <a:xfrm>
            <a:off x="947181" y="4427914"/>
            <a:ext cx="5146136" cy="4179102"/>
          </a:xfrm>
          <a:noFill/>
        </p:spPr>
        <p:txBody>
          <a:bodyPr wrap="square" lIns="92232" tIns="46116" rIns="92232" bIns="46116" numCol="1" anchor="t" anchorCtr="0" compatLnSpc="1">
            <a:prstTxWarp prst="textNoShape">
              <a:avLst/>
            </a:prstTxWarp>
          </a:bodyPr>
          <a:lstStyle/>
          <a:p>
            <a:pPr marL="216183" marR="0" lvl="0" indent="-216183" algn="l" defTabSz="914400" rtl="0" eaLnBrk="1" fontAlgn="base" latinLnBrk="0" hangingPunct="1">
              <a:lnSpc>
                <a:spcPct val="100000"/>
              </a:lnSpc>
              <a:spcBef>
                <a:spcPct val="0"/>
              </a:spcBef>
              <a:spcAft>
                <a:spcPct val="0"/>
              </a:spcAft>
              <a:buClrTx/>
              <a:buSzTx/>
              <a:buFontTx/>
              <a:buNone/>
              <a:tabLst/>
              <a:defRPr/>
            </a:pPr>
            <a:r>
              <a:rPr lang="en-US" sz="1200" dirty="0"/>
              <a:t>October</a:t>
            </a:r>
            <a:r>
              <a:rPr lang="en-US" sz="1200" baseline="0" dirty="0"/>
              <a:t> 29, 2018: new slide</a:t>
            </a:r>
          </a:p>
          <a:p>
            <a:pPr marL="216183" marR="0" lvl="0" indent="-216183" algn="l" defTabSz="914400" rtl="0" eaLnBrk="1" fontAlgn="base" latinLnBrk="0" hangingPunct="1">
              <a:lnSpc>
                <a:spcPct val="100000"/>
              </a:lnSpc>
              <a:spcBef>
                <a:spcPct val="0"/>
              </a:spcBef>
              <a:spcAft>
                <a:spcPct val="0"/>
              </a:spcAft>
              <a:buClrTx/>
              <a:buSzTx/>
              <a:buFontTx/>
              <a:buNone/>
              <a:tabLst/>
              <a:defRPr/>
            </a:pPr>
            <a:endParaRPr lang="en-US" sz="1200" baseline="0" dirty="0"/>
          </a:p>
          <a:p>
            <a:pPr marL="216183" indent="-216183" eaLnBrk="1" hangingPunct="1">
              <a:spcBef>
                <a:spcPct val="0"/>
              </a:spcBef>
            </a:pPr>
            <a:r>
              <a:rPr lang="en-US" sz="1200" b="1" dirty="0"/>
              <a:t>Example:</a:t>
            </a:r>
            <a:r>
              <a:rPr lang="en-US" sz="1200" dirty="0"/>
              <a:t> Variant access point has body entered subordinate to parent body:</a:t>
            </a:r>
            <a:r>
              <a:rPr lang="en-US" sz="1200" baseline="0" dirty="0"/>
              <a:t> 4XX Parent body. $b Subordinate body</a:t>
            </a:r>
            <a:endParaRPr lang="en-US" sz="1200" dirty="0"/>
          </a:p>
          <a:p>
            <a:pPr marL="216183" indent="-216183" eaLnBrk="1" hangingPunct="1">
              <a:spcBef>
                <a:spcPct val="0"/>
              </a:spcBef>
            </a:pPr>
            <a:endParaRPr lang="en-US" sz="1200" dirty="0"/>
          </a:p>
          <a:p>
            <a:pPr marL="216183" marR="0" lvl="0" indent="-216183" algn="l" defTabSz="914400" rtl="0" eaLnBrk="1" fontAlgn="base" latinLnBrk="0" hangingPunct="1">
              <a:lnSpc>
                <a:spcPct val="100000"/>
              </a:lnSpc>
              <a:spcBef>
                <a:spcPct val="0"/>
              </a:spcBef>
              <a:spcAft>
                <a:spcPct val="0"/>
              </a:spcAft>
              <a:buClrTx/>
              <a:buSzTx/>
              <a:buFontTx/>
              <a:buAutoNum type="arabicParenR"/>
              <a:tabLst/>
              <a:defRPr/>
            </a:pPr>
            <a:r>
              <a:rPr lang="en-US" sz="1200" dirty="0"/>
              <a:t>Must create another NAR for parent body, if not established, and submit to NAF (e.g.: parent body: Apple</a:t>
            </a:r>
            <a:r>
              <a:rPr lang="en-US" sz="1200" baseline="0" dirty="0"/>
              <a:t> Computer, Inc.)</a:t>
            </a:r>
            <a:endParaRPr lang="en-US" sz="1200" dirty="0"/>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0BA6CF75-EE86-4520-B597-297D7C58D2AE}" type="datetime1">
              <a:rPr lang="en-US" smtClean="0"/>
              <a:t>10/22/2024</a:t>
            </a:fld>
            <a:endParaRPr lang="en-US"/>
          </a:p>
        </p:txBody>
      </p:sp>
    </p:spTree>
    <p:extLst>
      <p:ext uri="{BB962C8B-B14F-4D97-AF65-F5344CB8AC3E}">
        <p14:creationId xmlns:p14="http://schemas.microsoft.com/office/powerpoint/2010/main" val="29627420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2"/>
          <p:cNvSpPr>
            <a:spLocks noGrp="1" noRot="1" noChangeAspect="1" noChangeArrowheads="1" noTextEdit="1"/>
          </p:cNvSpPr>
          <p:nvPr>
            <p:ph type="sldImg"/>
          </p:nvPr>
        </p:nvSpPr>
        <p:spPr bwMode="auto">
          <a:xfrm>
            <a:off x="1068388" y="609600"/>
            <a:ext cx="4646612" cy="3484563"/>
          </a:xfrm>
          <a:noFill/>
          <a:ln>
            <a:solidFill>
              <a:srgbClr val="000000"/>
            </a:solidFill>
            <a:miter lim="800000"/>
            <a:headEnd/>
            <a:tailEnd/>
          </a:ln>
        </p:spPr>
      </p:sp>
      <p:sp>
        <p:nvSpPr>
          <p:cNvPr id="117762" name="Rectangle 3"/>
          <p:cNvSpPr>
            <a:spLocks noGrp="1" noChangeArrowheads="1"/>
          </p:cNvSpPr>
          <p:nvPr>
            <p:ph type="body" idx="1"/>
          </p:nvPr>
        </p:nvSpPr>
        <p:spPr bwMode="auto">
          <a:xfrm>
            <a:off x="947181" y="4427914"/>
            <a:ext cx="5146136" cy="4179102"/>
          </a:xfrm>
          <a:noFill/>
        </p:spPr>
        <p:txBody>
          <a:bodyPr wrap="square" lIns="92232" tIns="46116" rIns="92232" bIns="46116" numCol="1" anchor="t" anchorCtr="0" compatLnSpc="1">
            <a:prstTxWarp prst="textNoShape">
              <a:avLst/>
            </a:prstTxWarp>
          </a:bodyPr>
          <a:lstStyle/>
          <a:p>
            <a:pPr eaLnBrk="1" hangingPunct="1">
              <a:spcBef>
                <a:spcPct val="0"/>
              </a:spcBef>
            </a:pPr>
            <a:r>
              <a:rPr lang="en-US" sz="1200" dirty="0"/>
              <a:t>February 26, 2019: removed qualifier from 1XX to clarify difference between this slide and slide 73</a:t>
            </a:r>
          </a:p>
          <a:p>
            <a:pPr eaLnBrk="1" hangingPunct="1">
              <a:spcBef>
                <a:spcPct val="0"/>
              </a:spcBef>
            </a:pPr>
            <a:endParaRPr lang="en-US" sz="1200" dirty="0"/>
          </a:p>
          <a:p>
            <a:pPr eaLnBrk="1" hangingPunct="1">
              <a:spcBef>
                <a:spcPct val="0"/>
              </a:spcBef>
            </a:pPr>
            <a:r>
              <a:rPr lang="en-US" sz="1200" dirty="0"/>
              <a:t>All bodies referred through in variant access points:</a:t>
            </a:r>
          </a:p>
          <a:p>
            <a:pPr lvl="1" eaLnBrk="1" hangingPunct="1">
              <a:spcBef>
                <a:spcPct val="0"/>
              </a:spcBef>
              <a:buFontTx/>
              <a:buChar char="•"/>
            </a:pPr>
            <a:r>
              <a:rPr lang="en-US" sz="1200" dirty="0"/>
              <a:t> When an authorized access point is entered independently but a variant access point is given through a higher body</a:t>
            </a:r>
          </a:p>
          <a:p>
            <a:pPr lvl="1" eaLnBrk="1" hangingPunct="1">
              <a:spcBef>
                <a:spcPct val="0"/>
              </a:spcBef>
              <a:buFontTx/>
              <a:buChar char="•"/>
            </a:pPr>
            <a:r>
              <a:rPr lang="en-US" sz="1200" dirty="0"/>
              <a:t> The higher body needs to be represented in the authority file. If the higher body is not represented in the authority file the library needs to create an additional name authority record.</a:t>
            </a:r>
          </a:p>
          <a:p>
            <a:pPr lvl="1" eaLnBrk="1" hangingPunct="1">
              <a:spcBef>
                <a:spcPct val="0"/>
              </a:spcBef>
              <a:buFontTx/>
              <a:buChar char="•"/>
            </a:pPr>
            <a:endParaRPr lang="en-US" sz="900" dirty="0"/>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A39C2A54-DD28-44E0-869F-5057CE213606}" type="datetime1">
              <a:rPr lang="en-US" smtClean="0"/>
              <a:t>10/22/2024</a:t>
            </a:fld>
            <a:endParaRPr lang="en-US" dirty="0"/>
          </a:p>
        </p:txBody>
      </p:sp>
    </p:spTree>
    <p:extLst>
      <p:ext uri="{BB962C8B-B14F-4D97-AF65-F5344CB8AC3E}">
        <p14:creationId xmlns:p14="http://schemas.microsoft.com/office/powerpoint/2010/main" val="83671086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2"/>
          <p:cNvSpPr>
            <a:spLocks noGrp="1" noRot="1" noChangeAspect="1" noChangeArrowheads="1" noTextEdit="1"/>
          </p:cNvSpPr>
          <p:nvPr>
            <p:ph type="sldImg"/>
          </p:nvPr>
        </p:nvSpPr>
        <p:spPr bwMode="auto">
          <a:xfrm>
            <a:off x="1068388" y="609600"/>
            <a:ext cx="4646612" cy="3484563"/>
          </a:xfrm>
          <a:noFill/>
          <a:ln>
            <a:solidFill>
              <a:srgbClr val="000000"/>
            </a:solidFill>
            <a:miter lim="800000"/>
            <a:headEnd/>
            <a:tailEnd/>
          </a:ln>
        </p:spPr>
      </p:sp>
      <p:sp>
        <p:nvSpPr>
          <p:cNvPr id="119810" name="Rectangle 3"/>
          <p:cNvSpPr>
            <a:spLocks noGrp="1" noChangeArrowheads="1"/>
          </p:cNvSpPr>
          <p:nvPr>
            <p:ph type="body" idx="1"/>
          </p:nvPr>
        </p:nvSpPr>
        <p:spPr bwMode="auto">
          <a:xfrm>
            <a:off x="947181" y="4427914"/>
            <a:ext cx="5146136" cy="4179102"/>
          </a:xfrm>
          <a:noFill/>
        </p:spPr>
        <p:txBody>
          <a:bodyPr wrap="square" lIns="92232" tIns="46116" rIns="92232" bIns="46116" numCol="1" anchor="t" anchorCtr="0" compatLnSpc="1">
            <a:prstTxWarp prst="textNoShape">
              <a:avLst/>
            </a:prstTxWarp>
          </a:bodyPr>
          <a:lstStyle/>
          <a:p>
            <a:pPr eaLnBrk="1" hangingPunct="1">
              <a:spcBef>
                <a:spcPct val="0"/>
              </a:spcBef>
            </a:pPr>
            <a:r>
              <a:rPr lang="en-US" sz="1200" baseline="0" dirty="0"/>
              <a:t>February 26, 2019: changed example to clarify difference between this example and slide 73</a:t>
            </a:r>
            <a:endParaRPr lang="en-US" sz="1200" dirty="0"/>
          </a:p>
          <a:p>
            <a:pPr eaLnBrk="1" hangingPunct="1">
              <a:spcBef>
                <a:spcPct val="0"/>
              </a:spcBef>
            </a:pPr>
            <a:endParaRPr lang="en-US" sz="1200" dirty="0"/>
          </a:p>
          <a:p>
            <a:pPr eaLnBrk="1" hangingPunct="1">
              <a:spcBef>
                <a:spcPct val="0"/>
              </a:spcBef>
            </a:pPr>
            <a:r>
              <a:rPr lang="en-US" sz="1200" dirty="0"/>
              <a:t>So, for the jurisdictional cross-reference to be given, the place name must exist already, or it must be contributed to the NAR at the same time.</a:t>
            </a:r>
          </a:p>
          <a:p>
            <a:pPr eaLnBrk="1" hangingPunct="1">
              <a:spcBef>
                <a:spcPct val="0"/>
              </a:spcBef>
            </a:pPr>
            <a:endParaRPr lang="en-US" sz="1200" dirty="0"/>
          </a:p>
          <a:p>
            <a:pPr eaLnBrk="1" hangingPunct="1">
              <a:spcBef>
                <a:spcPct val="0"/>
              </a:spcBef>
            </a:pPr>
            <a:r>
              <a:rPr lang="en-US" sz="1200" b="1" dirty="0"/>
              <a:t>NOTE:</a:t>
            </a:r>
            <a:r>
              <a:rPr lang="en-US" sz="1200" dirty="0"/>
              <a:t> The 151 to 410 MARC change is reflective of the use of a place as a jurisdiction. This will be covered in more detail later in the Describing Corporate Bodies and Describing Places presentations. Don’t worry about it here.</a:t>
            </a: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44B02A40-600D-40F0-AE66-DE371E34C3E6}" type="datetime1">
              <a:rPr lang="en-US" smtClean="0"/>
              <a:t>10/22/2024</a:t>
            </a:fld>
            <a:endParaRPr lang="en-US" dirty="0"/>
          </a:p>
        </p:txBody>
      </p:sp>
    </p:spTree>
    <p:extLst>
      <p:ext uri="{BB962C8B-B14F-4D97-AF65-F5344CB8AC3E}">
        <p14:creationId xmlns:p14="http://schemas.microsoft.com/office/powerpoint/2010/main" val="291664799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2185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z="1200" dirty="0"/>
              <a:t>May 1, 2013</a:t>
            </a:r>
          </a:p>
          <a:p>
            <a:pPr eaLnBrk="1" hangingPunct="1">
              <a:spcBef>
                <a:spcPct val="0"/>
              </a:spcBef>
            </a:pPr>
            <a:endParaRPr lang="en-US" sz="1200" dirty="0"/>
          </a:p>
          <a:p>
            <a:pPr eaLnBrk="1" hangingPunct="1">
              <a:spcBef>
                <a:spcPct val="0"/>
              </a:spcBef>
            </a:pPr>
            <a:r>
              <a:rPr lang="en-US" sz="1200" dirty="0"/>
              <a:t>Example: Variant access point on NAR for body entered subordinately (applying RDA 11.2.2.20: direct or indirect subdivision)</a:t>
            </a:r>
          </a:p>
          <a:p>
            <a:pPr eaLnBrk="1" hangingPunct="1">
              <a:spcBef>
                <a:spcPct val="0"/>
              </a:spcBef>
            </a:pPr>
            <a:r>
              <a:rPr lang="en-US" sz="1200" dirty="0"/>
              <a:t>	</a:t>
            </a: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1A8D1D19-4891-47D3-8BAF-FC5338033D8F}" type="datetime1">
              <a:rPr lang="en-US" smtClean="0"/>
              <a:t>10/22/2024</a:t>
            </a:fld>
            <a:endParaRPr lang="en-US" dirty="0"/>
          </a:p>
        </p:txBody>
      </p:sp>
    </p:spTree>
    <p:extLst>
      <p:ext uri="{BB962C8B-B14F-4D97-AF65-F5344CB8AC3E}">
        <p14:creationId xmlns:p14="http://schemas.microsoft.com/office/powerpoint/2010/main" val="15445874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2"/>
          <p:cNvSpPr>
            <a:spLocks noGrp="1" noRot="1" noChangeAspect="1" noChangeArrowheads="1" noTextEdit="1"/>
          </p:cNvSpPr>
          <p:nvPr>
            <p:ph type="sldImg"/>
          </p:nvPr>
        </p:nvSpPr>
        <p:spPr bwMode="auto">
          <a:xfrm>
            <a:off x="1068388" y="609600"/>
            <a:ext cx="4646612" cy="3484563"/>
          </a:xfrm>
          <a:noFill/>
          <a:ln>
            <a:solidFill>
              <a:srgbClr val="000000"/>
            </a:solidFill>
            <a:miter lim="800000"/>
            <a:headEnd/>
            <a:tailEnd/>
          </a:ln>
        </p:spPr>
      </p:sp>
      <p:sp>
        <p:nvSpPr>
          <p:cNvPr id="119810" name="Rectangle 3"/>
          <p:cNvSpPr>
            <a:spLocks noGrp="1" noChangeArrowheads="1"/>
          </p:cNvSpPr>
          <p:nvPr>
            <p:ph type="body" idx="1"/>
          </p:nvPr>
        </p:nvSpPr>
        <p:spPr bwMode="auto">
          <a:xfrm>
            <a:off x="947181" y="4427914"/>
            <a:ext cx="5146136" cy="4179102"/>
          </a:xfrm>
          <a:noFill/>
        </p:spPr>
        <p:txBody>
          <a:bodyPr wrap="square" lIns="92232" tIns="46116" rIns="92232" bIns="46116" numCol="1" anchor="t" anchorCtr="0" compatLnSpc="1">
            <a:prstTxWarp prst="textNoShape">
              <a:avLst/>
            </a:prstTxWarp>
          </a:bodyPr>
          <a:lstStyle/>
          <a:p>
            <a:pPr eaLnBrk="1" hangingPunct="1">
              <a:spcBef>
                <a:spcPct val="0"/>
              </a:spcBef>
            </a:pPr>
            <a:r>
              <a:rPr lang="en-US" sz="1200" dirty="0"/>
              <a:t>August 7,</a:t>
            </a:r>
            <a:r>
              <a:rPr lang="en-US" sz="1200" baseline="0" dirty="0"/>
              <a:t> 2019</a:t>
            </a:r>
          </a:p>
          <a:p>
            <a:pPr eaLnBrk="1" hangingPunct="1">
              <a:spcBef>
                <a:spcPct val="0"/>
              </a:spcBef>
            </a:pPr>
            <a:endParaRPr lang="en-US" sz="1200" baseline="0" dirty="0"/>
          </a:p>
          <a:p>
            <a:pPr eaLnBrk="1" hangingPunct="1">
              <a:spcBef>
                <a:spcPct val="0"/>
              </a:spcBef>
            </a:pPr>
            <a:r>
              <a:rPr lang="en-US" sz="1200" baseline="0" dirty="0"/>
              <a:t>For places within a city, etc., the authorized access point is formed by combining the preferred name for the place within the city with a qualifier containing the name of the city and the larger place the city is located in.  A variant access point may be formed by recording the name of the place within the city as a subordinate body of the authorized access point for the city (RDA 16.2.3.8 and </a:t>
            </a:r>
            <a:r>
              <a:rPr lang="en-US" sz="1200" dirty="0"/>
              <a:t>LC-PCC PS for 16.2.2.14)</a:t>
            </a:r>
            <a:r>
              <a:rPr lang="en-US" sz="1200" baseline="0" dirty="0"/>
              <a:t>.  If the city is not already established, an authority record for it must also be created.</a:t>
            </a:r>
            <a:endParaRPr lang="en-US" sz="1200" dirty="0"/>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44B02A40-600D-40F0-AE66-DE371E34C3E6}" type="datetime1">
              <a:rPr lang="en-US" smtClean="0"/>
              <a:t>10/22/2024</a:t>
            </a:fld>
            <a:endParaRPr lang="en-US" dirty="0"/>
          </a:p>
        </p:txBody>
      </p:sp>
    </p:spTree>
    <p:extLst>
      <p:ext uri="{BB962C8B-B14F-4D97-AF65-F5344CB8AC3E}">
        <p14:creationId xmlns:p14="http://schemas.microsoft.com/office/powerpoint/2010/main" val="158639726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2"/>
          <p:cNvSpPr>
            <a:spLocks noGrp="1" noRot="1" noChangeAspect="1" noChangeArrowheads="1" noTextEdit="1"/>
          </p:cNvSpPr>
          <p:nvPr>
            <p:ph type="sldImg"/>
          </p:nvPr>
        </p:nvSpPr>
        <p:spPr bwMode="auto">
          <a:xfrm>
            <a:off x="1068388" y="609600"/>
            <a:ext cx="4646612" cy="3484563"/>
          </a:xfrm>
          <a:noFill/>
          <a:ln>
            <a:solidFill>
              <a:srgbClr val="000000"/>
            </a:solidFill>
            <a:miter lim="800000"/>
            <a:headEnd/>
            <a:tailEnd/>
          </a:ln>
        </p:spPr>
      </p:sp>
      <p:sp>
        <p:nvSpPr>
          <p:cNvPr id="119810" name="Rectangle 3"/>
          <p:cNvSpPr>
            <a:spLocks noGrp="1" noChangeArrowheads="1"/>
          </p:cNvSpPr>
          <p:nvPr>
            <p:ph type="body" idx="1"/>
          </p:nvPr>
        </p:nvSpPr>
        <p:spPr bwMode="auto">
          <a:xfrm>
            <a:off x="947181" y="4427914"/>
            <a:ext cx="5146136" cy="4179102"/>
          </a:xfrm>
          <a:noFill/>
        </p:spPr>
        <p:txBody>
          <a:bodyPr wrap="square" lIns="92232" tIns="46116" rIns="92232" bIns="46116" numCol="1" anchor="t" anchorCtr="0" compatLnSpc="1">
            <a:prstTxWarp prst="textNoShape">
              <a:avLst/>
            </a:prstTxWarp>
          </a:bodyPr>
          <a:lstStyle/>
          <a:p>
            <a:pPr eaLnBrk="1" hangingPunct="1">
              <a:spcBef>
                <a:spcPct val="0"/>
              </a:spcBef>
            </a:pPr>
            <a:r>
              <a:rPr lang="en-US" sz="1200" dirty="0"/>
              <a:t>August 7,</a:t>
            </a:r>
            <a:r>
              <a:rPr lang="en-US" sz="1200" baseline="0" dirty="0"/>
              <a:t> 2019</a:t>
            </a:r>
            <a:endParaRPr lang="en-US" sz="1200" dirty="0"/>
          </a:p>
          <a:p>
            <a:pPr eaLnBrk="1" hangingPunct="1">
              <a:spcBef>
                <a:spcPct val="0"/>
              </a:spcBef>
            </a:pPr>
            <a:endParaRPr lang="en-US" sz="1200" dirty="0"/>
          </a:p>
          <a:p>
            <a:pPr eaLnBrk="1" hangingPunct="1">
              <a:spcBef>
                <a:spcPct val="0"/>
              </a:spcBef>
            </a:pPr>
            <a:r>
              <a:rPr lang="en-US" sz="1200" dirty="0"/>
              <a:t>For a variant access point constructed for a place within a city as a subordinate</a:t>
            </a:r>
            <a:r>
              <a:rPr lang="en-US" sz="1200" baseline="0" dirty="0"/>
              <a:t> body of that city, there must already be an authority record for the city, or it must</a:t>
            </a:r>
            <a:r>
              <a:rPr lang="en-US" sz="1200" dirty="0"/>
              <a:t> be created at the same time as the authority</a:t>
            </a:r>
            <a:r>
              <a:rPr lang="en-US" sz="1200" baseline="0" dirty="0"/>
              <a:t> record for the place within the city.</a:t>
            </a:r>
            <a:endParaRPr lang="en-US" sz="1200" dirty="0"/>
          </a:p>
          <a:p>
            <a:pPr eaLnBrk="1" hangingPunct="1">
              <a:spcBef>
                <a:spcPct val="0"/>
              </a:spcBef>
            </a:pPr>
            <a:endParaRPr lang="en-US" sz="1200" dirty="0"/>
          </a:p>
          <a:p>
            <a:pPr eaLnBrk="1" hangingPunct="1">
              <a:spcBef>
                <a:spcPct val="0"/>
              </a:spcBef>
            </a:pPr>
            <a:r>
              <a:rPr lang="en-US" sz="1200" b="1" dirty="0"/>
              <a:t>NOTE:</a:t>
            </a:r>
            <a:r>
              <a:rPr lang="en-US" sz="1200" dirty="0"/>
              <a:t> The 151 to 410 MARC change is reflective of the use of a place as a jurisdiction. This will be covered in more detail later in the Describing Corporate Bodies and Describing Places presentations. Don’t worry about it here.</a:t>
            </a: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44B02A40-600D-40F0-AE66-DE371E34C3E6}" type="datetime1">
              <a:rPr lang="en-US" smtClean="0"/>
              <a:t>10/22/2024</a:t>
            </a:fld>
            <a:endParaRPr lang="en-US" dirty="0"/>
          </a:p>
        </p:txBody>
      </p:sp>
    </p:spTree>
    <p:extLst>
      <p:ext uri="{BB962C8B-B14F-4D97-AF65-F5344CB8AC3E}">
        <p14:creationId xmlns:p14="http://schemas.microsoft.com/office/powerpoint/2010/main" val="306654149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Slide Image Placeholder 1"/>
          <p:cNvSpPr>
            <a:spLocks noGrp="1" noRot="1" noChangeAspect="1"/>
          </p:cNvSpPr>
          <p:nvPr>
            <p:ph type="sldImg"/>
          </p:nvPr>
        </p:nvSpPr>
        <p:spPr bwMode="auto">
          <a:noFill/>
          <a:ln>
            <a:solidFill>
              <a:srgbClr val="000000"/>
            </a:solidFill>
            <a:miter lim="800000"/>
            <a:headEnd/>
            <a:tailEnd/>
          </a:ln>
        </p:spPr>
      </p:sp>
      <p:sp>
        <p:nvSpPr>
          <p:cNvPr id="12390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aseline="0" dirty="0"/>
              <a:t>October 14, 2024: updated second sub-bullet of third bullet to add places; added most recent revision of the guidelines and updated speaker notes to add places</a:t>
            </a:r>
          </a:p>
          <a:p>
            <a:pPr eaLnBrk="1" hangingPunct="1">
              <a:spcBef>
                <a:spcPct val="0"/>
              </a:spcBef>
            </a:pPr>
            <a:r>
              <a:rPr lang="en-US" baseline="0" dirty="0"/>
              <a:t>March 6, 2019: revised to reflect PCC Guidelines for Relationship Designators in Authority Records, 2018 version</a:t>
            </a:r>
          </a:p>
          <a:p>
            <a:pPr eaLnBrk="1" hangingPunct="1">
              <a:spcBef>
                <a:spcPct val="0"/>
              </a:spcBef>
            </a:pPr>
            <a:endParaRPr lang="en-US" baseline="0" dirty="0"/>
          </a:p>
          <a:p>
            <a:pPr marL="0" marR="0" lvl="0" indent="0" algn="l" defTabSz="914400" rtl="0" eaLnBrk="1" fontAlgn="base" latinLnBrk="0" hangingPunct="1">
              <a:lnSpc>
                <a:spcPct val="100000"/>
              </a:lnSpc>
              <a:spcBef>
                <a:spcPct val="0"/>
              </a:spcBef>
              <a:spcAft>
                <a:spcPct val="0"/>
              </a:spcAft>
              <a:buClrTx/>
              <a:buSzTx/>
              <a:buFontTx/>
              <a:buNone/>
              <a:tabLst/>
              <a:defRPr/>
            </a:pPr>
            <a:r>
              <a:rPr lang="en-US" baseline="0" dirty="0"/>
              <a:t>The </a:t>
            </a:r>
            <a:r>
              <a:rPr lang="en-US" sz="1200" b="0" kern="1200" dirty="0">
                <a:solidFill>
                  <a:schemeClr val="tx1"/>
                </a:solidFill>
                <a:effectLst/>
                <a:latin typeface="+mn-lt"/>
                <a:ea typeface="+mn-ea"/>
                <a:cs typeface="+mn-cs"/>
              </a:rPr>
              <a:t>PCC Guidelines for the Application of Relationship Designators in NACO Authority Records (November 2018, rev. May 2024 - at https://www.loc.gov/aba/pcc/rda/guidelines/authority-relationships.pdf) require reciprocal access points to be explicitl</a:t>
            </a:r>
            <a:r>
              <a:rPr lang="en-US" sz="1200" b="0" kern="1200" baseline="0" dirty="0">
                <a:solidFill>
                  <a:schemeClr val="tx1"/>
                </a:solidFill>
                <a:effectLst/>
                <a:latin typeface="+mn-lt"/>
                <a:ea typeface="+mn-ea"/>
                <a:cs typeface="+mn-cs"/>
              </a:rPr>
              <a:t>y made in corresponding authority records:</a:t>
            </a:r>
          </a:p>
          <a:p>
            <a:pPr marL="0" marR="0" lvl="0" indent="0" algn="l" defTabSz="914400" rtl="0" eaLnBrk="1" fontAlgn="base" latinLnBrk="0" hangingPunct="1">
              <a:lnSpc>
                <a:spcPct val="100000"/>
              </a:lnSpc>
              <a:spcBef>
                <a:spcPct val="0"/>
              </a:spcBef>
              <a:spcAft>
                <a:spcPct val="0"/>
              </a:spcAft>
              <a:buClrTx/>
              <a:buSzTx/>
              <a:buFontTx/>
              <a:buNone/>
              <a:tabLst/>
              <a:defRPr/>
            </a:pPr>
            <a:endParaRPr lang="en-US" sz="1200" b="0" kern="1200" baseline="0" dirty="0">
              <a:solidFill>
                <a:schemeClr val="tx1"/>
              </a:solidFill>
              <a:effectLst/>
              <a:latin typeface="+mn-lt"/>
              <a:ea typeface="+mn-ea"/>
              <a:cs typeface="+mn-cs"/>
            </a:endParaRPr>
          </a:p>
          <a:p>
            <a:pPr marL="228600" marR="0" lvl="0" indent="-228600" algn="l" defTabSz="914400" rtl="0" eaLnBrk="1" fontAlgn="base" latinLnBrk="0" hangingPunct="1">
              <a:lnSpc>
                <a:spcPct val="100000"/>
              </a:lnSpc>
              <a:spcBef>
                <a:spcPct val="0"/>
              </a:spcBef>
              <a:spcAft>
                <a:spcPct val="0"/>
              </a:spcAft>
              <a:buClrTx/>
              <a:buSzTx/>
              <a:buFontTx/>
              <a:buAutoNum type="arabicPeriod"/>
              <a:tabLst/>
              <a:defRPr/>
            </a:pPr>
            <a:r>
              <a:rPr lang="en-US" sz="1200" b="0" kern="1200" baseline="0" dirty="0">
                <a:solidFill>
                  <a:schemeClr val="tx1"/>
                </a:solidFill>
                <a:effectLst/>
                <a:latin typeface="+mn-lt"/>
                <a:ea typeface="+mn-ea"/>
                <a:cs typeface="+mn-cs"/>
              </a:rPr>
              <a:t>Between real and alternate identities (Guideline 10)</a:t>
            </a:r>
          </a:p>
          <a:p>
            <a:pPr marL="228600" marR="0" lvl="0" indent="-228600" algn="l" defTabSz="914400" rtl="0" eaLnBrk="1" fontAlgn="base" latinLnBrk="0" hangingPunct="1">
              <a:lnSpc>
                <a:spcPct val="100000"/>
              </a:lnSpc>
              <a:spcBef>
                <a:spcPct val="0"/>
              </a:spcBef>
              <a:spcAft>
                <a:spcPct val="0"/>
              </a:spcAft>
              <a:buClrTx/>
              <a:buSzTx/>
              <a:buFontTx/>
              <a:buAutoNum type="arabicPeriod"/>
              <a:tabLst/>
              <a:defRPr/>
            </a:pPr>
            <a:r>
              <a:rPr lang="en-US" sz="1200" b="0" kern="1200" baseline="0" dirty="0">
                <a:solidFill>
                  <a:schemeClr val="tx1"/>
                </a:solidFill>
                <a:effectLst/>
                <a:latin typeface="+mn-lt"/>
                <a:ea typeface="+mn-ea"/>
                <a:cs typeface="+mn-cs"/>
              </a:rPr>
              <a:t>Between sequential forms of Corporate Bodies that have changed name (including mergers) (Guideline 11), sequential forms of Places that have changed name (Guideline 13a), and sequential forms of Families that have changed name (Guideline 14)</a:t>
            </a:r>
          </a:p>
          <a:p>
            <a:pPr marL="228600" marR="0" lvl="0" indent="-228600" algn="l" defTabSz="914400" rtl="0" eaLnBrk="1" fontAlgn="base" latinLnBrk="0" hangingPunct="1">
              <a:lnSpc>
                <a:spcPct val="100000"/>
              </a:lnSpc>
              <a:spcBef>
                <a:spcPct val="0"/>
              </a:spcBef>
              <a:spcAft>
                <a:spcPct val="0"/>
              </a:spcAft>
              <a:buClrTx/>
              <a:buSzTx/>
              <a:buFontTx/>
              <a:buAutoNum type="arabicPeriod"/>
              <a:tabLst/>
              <a:defRPr/>
            </a:pPr>
            <a:r>
              <a:rPr lang="en-US" sz="1200" b="0" kern="1200" baseline="0" dirty="0">
                <a:solidFill>
                  <a:schemeClr val="tx1"/>
                </a:solidFill>
                <a:effectLst/>
                <a:latin typeface="+mn-lt"/>
                <a:ea typeface="+mn-ea"/>
                <a:cs typeface="+mn-cs"/>
              </a:rPr>
              <a:t>Between earlier and later titles of series and serials that have changed title (Guideline 15b, see also LC-PCC PS 25.1, 25.1.1.3 and 26.1)</a:t>
            </a:r>
          </a:p>
          <a:p>
            <a:pPr marL="228600" marR="0" lvl="0" indent="-228600" algn="l" defTabSz="914400" rtl="0" eaLnBrk="1" fontAlgn="base" latinLnBrk="0" hangingPunct="1">
              <a:lnSpc>
                <a:spcPct val="100000"/>
              </a:lnSpc>
              <a:spcBef>
                <a:spcPct val="0"/>
              </a:spcBef>
              <a:spcAft>
                <a:spcPct val="0"/>
              </a:spcAft>
              <a:buClrTx/>
              <a:buSzTx/>
              <a:buFontTx/>
              <a:buAutoNum type="arabicPeriod"/>
              <a:tabLst/>
              <a:defRPr/>
            </a:pPr>
            <a:r>
              <a:rPr lang="en-US" sz="1200" b="0" kern="1200" baseline="0" dirty="0">
                <a:solidFill>
                  <a:schemeClr val="tx1"/>
                </a:solidFill>
                <a:effectLst/>
                <a:latin typeface="+mn-lt"/>
                <a:ea typeface="+mn-ea"/>
                <a:cs typeface="+mn-cs"/>
              </a:rPr>
              <a:t>Between the corporate body form of a government or religious official and the personal form of the name (Guideline 11)</a:t>
            </a:r>
            <a:endParaRPr lang="en-US" dirty="0"/>
          </a:p>
        </p:txBody>
      </p:sp>
      <p:sp>
        <p:nvSpPr>
          <p:cNvPr id="123907"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76742B67-3068-4EA1-ADC8-576E02F332D0}" type="slidenum">
              <a:rPr lang="en-US">
                <a:cs typeface="Arial" charset="0"/>
              </a:rPr>
              <a:pPr fontAlgn="base">
                <a:spcBef>
                  <a:spcPct val="0"/>
                </a:spcBef>
                <a:spcAft>
                  <a:spcPct val="0"/>
                </a:spcAft>
                <a:defRPr/>
              </a:pPr>
              <a:t>60</a:t>
            </a:fld>
            <a:endParaRPr lang="en-US" dirty="0">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BE05CDBE-4438-435E-B254-3F48AB5C67C0}" type="datetime1">
              <a:rPr lang="en-US" smtClean="0"/>
              <a:t>10/22/2024</a:t>
            </a:fld>
            <a:endParaRPr lang="en-US" dirty="0"/>
          </a:p>
        </p:txBody>
      </p:sp>
    </p:spTree>
    <p:extLst>
      <p:ext uri="{BB962C8B-B14F-4D97-AF65-F5344CB8AC3E}">
        <p14:creationId xmlns:p14="http://schemas.microsoft.com/office/powerpoint/2010/main" val="149318530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Rectangle 2"/>
          <p:cNvSpPr>
            <a:spLocks noGrp="1" noRot="1" noChangeAspect="1" noChangeArrowheads="1" noTextEdit="1"/>
          </p:cNvSpPr>
          <p:nvPr>
            <p:ph type="sldImg"/>
          </p:nvPr>
        </p:nvSpPr>
        <p:spPr bwMode="auto">
          <a:xfrm>
            <a:off x="1068388" y="609600"/>
            <a:ext cx="4646612" cy="3484563"/>
          </a:xfrm>
          <a:noFill/>
          <a:ln>
            <a:solidFill>
              <a:srgbClr val="000000"/>
            </a:solidFill>
            <a:miter lim="800000"/>
            <a:headEnd/>
            <a:tailEnd/>
          </a:ln>
        </p:spPr>
      </p:sp>
      <p:sp>
        <p:nvSpPr>
          <p:cNvPr id="125954" name="Rectangle 3"/>
          <p:cNvSpPr>
            <a:spLocks noGrp="1" noChangeArrowheads="1"/>
          </p:cNvSpPr>
          <p:nvPr>
            <p:ph type="body" idx="1"/>
          </p:nvPr>
        </p:nvSpPr>
        <p:spPr bwMode="auto">
          <a:xfrm>
            <a:off x="947181" y="4427914"/>
            <a:ext cx="5146136" cy="4179102"/>
          </a:xfrm>
          <a:noFill/>
        </p:spPr>
        <p:txBody>
          <a:bodyPr wrap="square" lIns="92232" tIns="46116" rIns="92232" bIns="46116" numCol="1" anchor="t" anchorCtr="0" compatLnSpc="1">
            <a:prstTxWarp prst="textNoShape">
              <a:avLst/>
            </a:prstTxWarp>
          </a:bodyPr>
          <a:lstStyle/>
          <a:p>
            <a:pPr eaLnBrk="1" hangingPunct="1">
              <a:spcBef>
                <a:spcPct val="0"/>
              </a:spcBef>
            </a:pPr>
            <a:r>
              <a:rPr lang="en-US" sz="1200" dirty="0"/>
              <a:t>September 17, 2018</a:t>
            </a:r>
            <a:r>
              <a:rPr lang="en-US" sz="1200" baseline="0" dirty="0"/>
              <a:t>: moved $w to beginning of 5XX fields</a:t>
            </a:r>
            <a:endParaRPr lang="en-US" sz="1200" dirty="0"/>
          </a:p>
          <a:p>
            <a:pPr eaLnBrk="1" hangingPunct="1">
              <a:spcBef>
                <a:spcPct val="0"/>
              </a:spcBef>
            </a:pPr>
            <a:r>
              <a:rPr lang="en-US" sz="1200" dirty="0"/>
              <a:t>ANIMATED SLIDE: arrows come in on click</a:t>
            </a:r>
          </a:p>
          <a:p>
            <a:pPr eaLnBrk="1" hangingPunct="1">
              <a:spcBef>
                <a:spcPct val="0"/>
              </a:spcBef>
            </a:pPr>
            <a:endParaRPr lang="en-US" sz="1200" dirty="0"/>
          </a:p>
          <a:p>
            <a:pPr eaLnBrk="1" hangingPunct="1">
              <a:spcBef>
                <a:spcPct val="0"/>
              </a:spcBef>
            </a:pPr>
            <a:r>
              <a:rPr lang="en-US" sz="1200" dirty="0"/>
              <a:t>This is an example of a situation in which reciprocal access points are required; in this case, the entity would be a corporate body.  In order to avoid blind references – an access point that does not point to an actual record – the participant needs to make sure that the corresponding authorized access point is also established.</a:t>
            </a:r>
          </a:p>
          <a:p>
            <a:pPr eaLnBrk="1" hangingPunct="1">
              <a:spcBef>
                <a:spcPct val="0"/>
              </a:spcBef>
            </a:pPr>
            <a:endParaRPr lang="en-US" sz="1200" dirty="0"/>
          </a:p>
          <a:p>
            <a:pPr eaLnBrk="1" hangingPunct="1">
              <a:spcBef>
                <a:spcPct val="0"/>
              </a:spcBef>
            </a:pPr>
            <a:r>
              <a:rPr lang="en-US" sz="1200" b="1" dirty="0"/>
              <a:t>From DCM Z1</a:t>
            </a:r>
            <a:r>
              <a:rPr lang="en-US" sz="1200" dirty="0"/>
              <a:t>: LC/NACO catalogers should use subfield $</a:t>
            </a:r>
            <a:r>
              <a:rPr lang="en-US" sz="1200" dirty="0" err="1"/>
              <a:t>i</a:t>
            </a:r>
            <a:r>
              <a:rPr lang="en-US" sz="1200" dirty="0"/>
              <a:t> with subfield $w coded “r” when providing relationship links between corporate entities and the names of other persons, families or corporate bodies, if appropriate.  In subfield $i use a capital letter for the first letter of the term and follow the term with a colon.  NARs that contain the $w “a” (earlier) or “b” (later) values should be converted when otherwise being modified.</a:t>
            </a: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F07D6F55-7E40-4578-B620-4F49FEDB99F4}" type="datetime1">
              <a:rPr lang="en-US" smtClean="0"/>
              <a:t>10/22/2024</a:t>
            </a:fld>
            <a:endParaRPr lang="en-US"/>
          </a:p>
        </p:txBody>
      </p:sp>
    </p:spTree>
    <p:extLst>
      <p:ext uri="{BB962C8B-B14F-4D97-AF65-F5344CB8AC3E}">
        <p14:creationId xmlns:p14="http://schemas.microsoft.com/office/powerpoint/2010/main" val="91576906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Rectangle 2"/>
          <p:cNvSpPr>
            <a:spLocks noGrp="1" noRot="1" noChangeAspect="1" noChangeArrowheads="1" noTextEdit="1"/>
          </p:cNvSpPr>
          <p:nvPr>
            <p:ph type="sldImg"/>
          </p:nvPr>
        </p:nvSpPr>
        <p:spPr bwMode="auto">
          <a:xfrm>
            <a:off x="1068388" y="609600"/>
            <a:ext cx="4646612" cy="3484563"/>
          </a:xfrm>
          <a:noFill/>
          <a:ln>
            <a:solidFill>
              <a:srgbClr val="000000"/>
            </a:solidFill>
            <a:miter lim="800000"/>
            <a:headEnd/>
            <a:tailEnd/>
          </a:ln>
        </p:spPr>
      </p:sp>
      <p:sp>
        <p:nvSpPr>
          <p:cNvPr id="128002" name="Rectangle 3"/>
          <p:cNvSpPr>
            <a:spLocks noGrp="1" noChangeArrowheads="1"/>
          </p:cNvSpPr>
          <p:nvPr>
            <p:ph type="body" idx="1"/>
          </p:nvPr>
        </p:nvSpPr>
        <p:spPr bwMode="auto">
          <a:xfrm>
            <a:off x="947181" y="4427914"/>
            <a:ext cx="5146136" cy="4179102"/>
          </a:xfrm>
          <a:noFill/>
        </p:spPr>
        <p:txBody>
          <a:bodyPr wrap="square" lIns="92232" tIns="46116" rIns="92232" bIns="46116" numCol="1" anchor="t" anchorCtr="0" compatLnSpc="1">
            <a:prstTxWarp prst="textNoShape">
              <a:avLst/>
            </a:prstTxWarp>
          </a:bodyPr>
          <a:lstStyle/>
          <a:p>
            <a:pPr eaLnBrk="1" hangingPunct="1">
              <a:spcBef>
                <a:spcPct val="0"/>
              </a:spcBef>
            </a:pPr>
            <a:r>
              <a:rPr lang="en-US" sz="1200" dirty="0"/>
              <a:t>September 17, 2018</a:t>
            </a:r>
            <a:r>
              <a:rPr lang="en-US" sz="1200" baseline="0" dirty="0"/>
              <a:t>: moved $w to beginning of 510 fields</a:t>
            </a:r>
            <a:endParaRPr lang="en-US" sz="1200" dirty="0"/>
          </a:p>
          <a:p>
            <a:pPr defTabSz="921128" eaLnBrk="1" hangingPunct="1">
              <a:spcBef>
                <a:spcPct val="0"/>
              </a:spcBef>
            </a:pPr>
            <a:r>
              <a:rPr lang="en-US" dirty="0"/>
              <a:t>ANIMATED SLIDE: arrows come in on click</a:t>
            </a:r>
          </a:p>
          <a:p>
            <a:pPr defTabSz="921128" eaLnBrk="1" hangingPunct="1">
              <a:spcBef>
                <a:spcPct val="0"/>
              </a:spcBef>
            </a:pPr>
            <a:endParaRPr lang="en-US" dirty="0"/>
          </a:p>
          <a:p>
            <a:pPr defTabSz="921128" eaLnBrk="1" hangingPunct="1">
              <a:spcBef>
                <a:spcPct val="0"/>
              </a:spcBef>
            </a:pPr>
            <a:r>
              <a:rPr lang="en-US" dirty="0"/>
              <a:t>Here’s the same example but with the name(s) of an actual corporate body. </a:t>
            </a:r>
          </a:p>
          <a:p>
            <a:pPr defTabSz="921128" eaLnBrk="1" hangingPunct="1">
              <a:spcBef>
                <a:spcPct val="0"/>
              </a:spcBef>
            </a:pPr>
            <a:endParaRPr lang="en-US" dirty="0"/>
          </a:p>
          <a:p>
            <a:pPr defTabSz="921128" eaLnBrk="1" hangingPunct="1">
              <a:spcBef>
                <a:spcPct val="0"/>
              </a:spcBef>
            </a:pPr>
            <a:r>
              <a:rPr lang="en-US" dirty="0"/>
              <a:t>All corporate bodies used in access points for related entities (5XXs) must be established and have their own NAR.</a:t>
            </a:r>
          </a:p>
          <a:p>
            <a:pPr defTabSz="921128" eaLnBrk="1" hangingPunct="1">
              <a:spcBef>
                <a:spcPct val="0"/>
              </a:spcBef>
            </a:pPr>
            <a:endParaRPr lang="en-US" dirty="0"/>
          </a:p>
          <a:p>
            <a:pPr defTabSz="921128" eaLnBrk="1" hangingPunct="1">
              <a:spcBef>
                <a:spcPct val="0"/>
              </a:spcBef>
            </a:pPr>
            <a:endParaRPr lang="en-US" dirty="0"/>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8E961267-0B4B-4C3C-9A41-DBA15D5E1FCA}" type="datetime1">
              <a:rPr lang="en-US" smtClean="0"/>
              <a:t>10/22/2024</a:t>
            </a:fld>
            <a:endParaRPr lang="en-US"/>
          </a:p>
        </p:txBody>
      </p:sp>
    </p:spTree>
    <p:extLst>
      <p:ext uri="{BB962C8B-B14F-4D97-AF65-F5344CB8AC3E}">
        <p14:creationId xmlns:p14="http://schemas.microsoft.com/office/powerpoint/2010/main" val="187179928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2"/>
          <p:cNvSpPr>
            <a:spLocks noGrp="1" noRot="1" noChangeAspect="1" noChangeArrowheads="1" noTextEdit="1"/>
          </p:cNvSpPr>
          <p:nvPr>
            <p:ph type="sldImg"/>
          </p:nvPr>
        </p:nvSpPr>
        <p:spPr bwMode="auto">
          <a:xfrm>
            <a:off x="1068388" y="609600"/>
            <a:ext cx="4646612" cy="3484563"/>
          </a:xfrm>
          <a:noFill/>
          <a:ln>
            <a:solidFill>
              <a:srgbClr val="000000"/>
            </a:solidFill>
            <a:miter lim="800000"/>
            <a:headEnd/>
            <a:tailEnd/>
          </a:ln>
        </p:spPr>
      </p:sp>
      <p:sp>
        <p:nvSpPr>
          <p:cNvPr id="130050" name="Rectangle 3"/>
          <p:cNvSpPr>
            <a:spLocks noGrp="1" noChangeArrowheads="1"/>
          </p:cNvSpPr>
          <p:nvPr>
            <p:ph type="body" idx="1"/>
          </p:nvPr>
        </p:nvSpPr>
        <p:spPr bwMode="auto">
          <a:xfrm>
            <a:off x="947181" y="4427914"/>
            <a:ext cx="5146136" cy="4179102"/>
          </a:xfrm>
          <a:noFill/>
        </p:spPr>
        <p:txBody>
          <a:bodyPr wrap="square" lIns="92232" tIns="46116" rIns="92232" bIns="4611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200" baseline="0" dirty="0"/>
              <a:t>October 14, 2024: updated speaker notes to differentiate current practice with places and families; family practice was incorrectly stated in earlier notes; OCLC never validated the use of $w a/b in family NARs</a:t>
            </a:r>
          </a:p>
          <a:p>
            <a:pPr marL="0" marR="0" lvl="0" indent="0" algn="l" defTabSz="914400" rtl="0" eaLnBrk="1" fontAlgn="base" latinLnBrk="0" hangingPunct="1">
              <a:lnSpc>
                <a:spcPct val="100000"/>
              </a:lnSpc>
              <a:spcBef>
                <a:spcPct val="0"/>
              </a:spcBef>
              <a:spcAft>
                <a:spcPct val="0"/>
              </a:spcAft>
              <a:buClrTx/>
              <a:buSzTx/>
              <a:buFontTx/>
              <a:buNone/>
              <a:tabLst/>
              <a:defRPr/>
            </a:pPr>
            <a:r>
              <a:rPr lang="en-US" sz="1200" baseline="0" dirty="0"/>
              <a:t>November 12, 2019: updated speaker notes</a:t>
            </a:r>
          </a:p>
          <a:p>
            <a:pPr eaLnBrk="1" hangingPunct="1">
              <a:spcBef>
                <a:spcPct val="0"/>
              </a:spcBef>
            </a:pPr>
            <a:r>
              <a:rPr lang="en-US" sz="1200" dirty="0"/>
              <a:t>February 26, 2019: added clarification to speaker note that this practice still applies</a:t>
            </a:r>
            <a:r>
              <a:rPr lang="en-US" sz="1200" baseline="0" dirty="0"/>
              <a:t> to jurisdictional bodies (place names) and families</a:t>
            </a:r>
          </a:p>
          <a:p>
            <a:pPr eaLnBrk="1" hangingPunct="1">
              <a:spcBef>
                <a:spcPct val="0"/>
              </a:spcBef>
            </a:pPr>
            <a:endParaRPr lang="en-US" sz="1200" dirty="0"/>
          </a:p>
          <a:p>
            <a:pPr defTabSz="921128" eaLnBrk="1" hangingPunct="1">
              <a:spcBef>
                <a:spcPct val="0"/>
              </a:spcBef>
            </a:pPr>
            <a:r>
              <a:rPr lang="en-US" dirty="0"/>
              <a:t>There are different ways to show the relationship through coding.  </a:t>
            </a:r>
          </a:p>
          <a:p>
            <a:pPr defTabSz="921128" eaLnBrk="1" hangingPunct="1">
              <a:spcBef>
                <a:spcPct val="0"/>
              </a:spcBef>
            </a:pPr>
            <a:endParaRPr lang="en-US" dirty="0"/>
          </a:p>
          <a:p>
            <a:pPr defTabSz="921128" eaLnBrk="1" hangingPunct="1">
              <a:spcBef>
                <a:spcPct val="0"/>
              </a:spcBef>
            </a:pPr>
            <a:r>
              <a:rPr lang="en-US" dirty="0"/>
              <a:t>The practice shown here was used for many years, in AACR2 records and many RDA records. Subfield $w here is coded “a” for earlier name and “b” for later name.  However, these codes cover a variety of sequential relationships that have their own more specific designators in RDA (e.g., $w “a” would have been used for a predecessor as well as for a predecessor of split and also for a component of merger).</a:t>
            </a:r>
          </a:p>
          <a:p>
            <a:pPr defTabSz="921128" eaLnBrk="1" hangingPunct="1">
              <a:spcBef>
                <a:spcPct val="0"/>
              </a:spcBef>
            </a:pPr>
            <a:endParaRPr lang="en-US" dirty="0"/>
          </a:p>
          <a:p>
            <a:pPr defTabSz="921128" eaLnBrk="1" hangingPunct="1">
              <a:spcBef>
                <a:spcPct val="0"/>
              </a:spcBef>
            </a:pPr>
            <a:r>
              <a:rPr lang="en-US" dirty="0"/>
              <a:t>Until early 2013, LC catalogers were instructed to use this coding when providing relationship links between corporate entities and the names of other persons, families or corporate bodies, so you will see this practice in many authority records. The same coding was also used until recently to related sequential names of places.  DCM Z1 now says that records containing this coding should be converted when otherwise being modified.</a:t>
            </a:r>
          </a:p>
          <a:p>
            <a:pPr defTabSz="921128" eaLnBrk="1" hangingPunct="1">
              <a:spcBef>
                <a:spcPct val="0"/>
              </a:spcBef>
            </a:pPr>
            <a:endParaRPr lang="en-US" dirty="0"/>
          </a:p>
          <a:p>
            <a:pPr defTabSz="921128" eaLnBrk="1" hangingPunct="1">
              <a:spcBef>
                <a:spcPct val="0"/>
              </a:spcBef>
            </a:pPr>
            <a:r>
              <a:rPr lang="en-US" b="1" dirty="0"/>
              <a:t>Note 1: This practice (using $w a and $w b) is no longer used for sequential place name relationships. Catalogers may now use appropriate relationship designators from Appendix K for corporate bodies (e.g., “predecessor”, “successor”, “product of merger”) in authority records for places (see May 2024 revision of PCC Guidelines for the Application of Relationship Designators in NACO Authority Records Guideline 13a).</a:t>
            </a:r>
          </a:p>
          <a:p>
            <a:pPr defTabSz="921128" eaLnBrk="1" hangingPunct="1">
              <a:spcBef>
                <a:spcPct val="0"/>
              </a:spcBef>
            </a:pPr>
            <a:endParaRPr lang="en-US" b="1" dirty="0"/>
          </a:p>
          <a:p>
            <a:pPr defTabSz="921128" eaLnBrk="1" hangingPunct="1">
              <a:spcBef>
                <a:spcPct val="0"/>
              </a:spcBef>
            </a:pPr>
            <a:r>
              <a:rPr lang="en-US" b="1" dirty="0"/>
              <a:t>Note 2:</a:t>
            </a:r>
            <a:r>
              <a:rPr lang="en-US" b="1" baseline="0" dirty="0"/>
              <a:t> $w a and $w b cannot be used for sequential family names. OCLC will not validate these codes in family name authorities. In addition, because appropriate relationship designators for sequential family relationship are not available in original RDA, catalogers cannot use $w r and $i.  For now, use simple see also relationships between families for sequential relationships (earlier/later family names). (Note, however, that in Official RDA, which has yet to be implemented by PCC, there are relationship elements for </a:t>
            </a:r>
            <a:r>
              <a:rPr lang="en-US" b="1" dirty="0">
                <a:hlinkClick r:id="rId3"/>
              </a:rPr>
              <a:t>predecessor of family</a:t>
            </a:r>
            <a:r>
              <a:rPr lang="en-US" b="1" dirty="0"/>
              <a:t> and for </a:t>
            </a:r>
            <a:r>
              <a:rPr lang="en-US" b="1" dirty="0">
                <a:hlinkClick r:id="rId4"/>
              </a:rPr>
              <a:t>successor of family</a:t>
            </a:r>
            <a:r>
              <a:rPr lang="en-US" b="1" dirty="0"/>
              <a:t>.  The Metadata Guidance Documentation for relationship labels says to use “predecessor” and “successor” when recording these relationship elements in $i, but we cannot use them until PCC implements Official RDA.)</a:t>
            </a:r>
          </a:p>
          <a:p>
            <a:pPr defTabSz="921128" eaLnBrk="1" hangingPunct="1">
              <a:spcBef>
                <a:spcPct val="0"/>
              </a:spcBef>
            </a:pPr>
            <a:endParaRPr lang="en-US" sz="900" dirty="0"/>
          </a:p>
          <a:p>
            <a:pPr defTabSz="921128" eaLnBrk="1" hangingPunct="1">
              <a:spcBef>
                <a:spcPct val="0"/>
              </a:spcBef>
            </a:pPr>
            <a:endParaRPr lang="en-US" sz="900" dirty="0"/>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486DEAA1-5DB1-46B2-A103-63887489175F}" type="datetime1">
              <a:rPr lang="en-US" smtClean="0"/>
              <a:t>10/22/2024</a:t>
            </a:fld>
            <a:endParaRPr lang="en-US"/>
          </a:p>
        </p:txBody>
      </p:sp>
    </p:spTree>
    <p:extLst>
      <p:ext uri="{BB962C8B-B14F-4D97-AF65-F5344CB8AC3E}">
        <p14:creationId xmlns:p14="http://schemas.microsoft.com/office/powerpoint/2010/main" val="407469386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Slide Image Placeholder 1"/>
          <p:cNvSpPr>
            <a:spLocks noGrp="1" noRot="1" noChangeAspect="1"/>
          </p:cNvSpPr>
          <p:nvPr>
            <p:ph type="sldImg"/>
          </p:nvPr>
        </p:nvSpPr>
        <p:spPr bwMode="auto">
          <a:noFill/>
          <a:ln>
            <a:solidFill>
              <a:srgbClr val="000000"/>
            </a:solidFill>
            <a:miter lim="800000"/>
            <a:headEnd/>
            <a:tailEnd/>
          </a:ln>
        </p:spPr>
      </p:sp>
      <p:sp>
        <p:nvSpPr>
          <p:cNvPr id="13209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z="1200" dirty="0"/>
              <a:t>September 17, 2018</a:t>
            </a:r>
            <a:r>
              <a:rPr lang="en-US" sz="1200" baseline="0" dirty="0"/>
              <a:t>: moved $w to beginning of 510 field</a:t>
            </a:r>
            <a:endParaRPr lang="en-US" sz="1200" dirty="0"/>
          </a:p>
          <a:p>
            <a:pPr eaLnBrk="1" hangingPunct="1">
              <a:spcBef>
                <a:spcPct val="0"/>
              </a:spcBef>
            </a:pPr>
            <a:endParaRPr lang="en-US" dirty="0"/>
          </a:p>
          <a:p>
            <a:pPr eaLnBrk="1" hangingPunct="1">
              <a:spcBef>
                <a:spcPct val="0"/>
              </a:spcBef>
            </a:pPr>
            <a:r>
              <a:rPr lang="en-US" dirty="0"/>
              <a:t>There are cases in which it is </a:t>
            </a:r>
            <a:r>
              <a:rPr lang="en-US" b="1" dirty="0"/>
              <a:t>not</a:t>
            </a:r>
            <a:r>
              <a:rPr lang="en-US" dirty="0"/>
              <a:t> useful to make reciprocal access points for related entities.  For example, we would not want to have every employee of an organization listed on the authority record for that organization.</a:t>
            </a:r>
          </a:p>
          <a:p>
            <a:pPr eaLnBrk="1" hangingPunct="1">
              <a:spcBef>
                <a:spcPct val="0"/>
              </a:spcBef>
            </a:pPr>
            <a:endParaRPr lang="en-US" dirty="0"/>
          </a:p>
          <a:p>
            <a:pPr eaLnBrk="1" hangingPunct="1">
              <a:spcBef>
                <a:spcPct val="0"/>
              </a:spcBef>
            </a:pPr>
            <a:r>
              <a:rPr lang="en-US" dirty="0"/>
              <a:t>Use judgment!  If recording the reciprocal relationships in the other authority record could cause an unwieldy number of 5XXs in that authority record (perhaps more than 5-10), it may be best not to make the reciprocal access points.</a:t>
            </a:r>
          </a:p>
          <a:p>
            <a:pPr eaLnBrk="1" hangingPunct="1">
              <a:spcBef>
                <a:spcPct val="0"/>
              </a:spcBef>
            </a:pPr>
            <a:endParaRPr lang="en-US" dirty="0"/>
          </a:p>
          <a:p>
            <a:pPr eaLnBrk="1" hangingPunct="1">
              <a:spcBef>
                <a:spcPct val="0"/>
              </a:spcBef>
            </a:pPr>
            <a:r>
              <a:rPr lang="en-US" dirty="0"/>
              <a:t>Keep in mind that in most cases, systems can automatically generate reciprocals.</a:t>
            </a:r>
          </a:p>
        </p:txBody>
      </p:sp>
      <p:sp>
        <p:nvSpPr>
          <p:cNvPr id="132099"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0DACAD3B-1C4B-4631-B3F6-314E46D139E2}" type="slidenum">
              <a:rPr lang="en-US">
                <a:cs typeface="Arial" charset="0"/>
              </a:rPr>
              <a:pPr fontAlgn="base">
                <a:spcBef>
                  <a:spcPct val="0"/>
                </a:spcBef>
                <a:spcAft>
                  <a:spcPct val="0"/>
                </a:spcAft>
                <a:defRPr/>
              </a:pPr>
              <a:t>64</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9B04A18F-01EA-4C4D-AED7-68D12A20D286}" type="datetime1">
              <a:rPr lang="en-US" smtClean="0"/>
              <a:t>10/22/2024</a:t>
            </a:fld>
            <a:endParaRPr lang="en-US"/>
          </a:p>
        </p:txBody>
      </p:sp>
    </p:spTree>
    <p:extLst>
      <p:ext uri="{BB962C8B-B14F-4D97-AF65-F5344CB8AC3E}">
        <p14:creationId xmlns:p14="http://schemas.microsoft.com/office/powerpoint/2010/main" val="295291302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Slide Image Placeholder 1"/>
          <p:cNvSpPr>
            <a:spLocks noGrp="1" noRot="1" noChangeAspect="1"/>
          </p:cNvSpPr>
          <p:nvPr>
            <p:ph type="sldImg"/>
          </p:nvPr>
        </p:nvSpPr>
        <p:spPr bwMode="auto">
          <a:noFill/>
          <a:ln>
            <a:solidFill>
              <a:srgbClr val="000000"/>
            </a:solidFill>
            <a:miter lim="800000"/>
            <a:headEnd/>
            <a:tailEnd/>
          </a:ln>
        </p:spPr>
      </p:sp>
      <p:sp>
        <p:nvSpPr>
          <p:cNvPr id="13414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z="1200" dirty="0"/>
              <a:t>September 17, 2018</a:t>
            </a:r>
            <a:r>
              <a:rPr lang="en-US" sz="1200" baseline="0" dirty="0"/>
              <a:t>: moved $w to beginning of 510 field</a:t>
            </a:r>
          </a:p>
          <a:p>
            <a:pPr eaLnBrk="1" hangingPunct="1">
              <a:spcBef>
                <a:spcPct val="0"/>
              </a:spcBef>
            </a:pPr>
            <a:endParaRPr lang="en-US" sz="1200" dirty="0"/>
          </a:p>
          <a:p>
            <a:pPr eaLnBrk="1" hangingPunct="1">
              <a:spcBef>
                <a:spcPct val="0"/>
              </a:spcBef>
            </a:pPr>
            <a:r>
              <a:rPr lang="en-US" dirty="0"/>
              <a:t>The authority record for John Lennon indicates that he was a member of the Beatles.</a:t>
            </a:r>
          </a:p>
        </p:txBody>
      </p:sp>
      <p:sp>
        <p:nvSpPr>
          <p:cNvPr id="134147"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0251FA1B-FF02-4006-A400-9241907BEDC0}" type="slidenum">
              <a:rPr lang="en-US">
                <a:cs typeface="Arial" charset="0"/>
              </a:rPr>
              <a:pPr fontAlgn="base">
                <a:spcBef>
                  <a:spcPct val="0"/>
                </a:spcBef>
                <a:spcAft>
                  <a:spcPct val="0"/>
                </a:spcAft>
                <a:defRPr/>
              </a:pPr>
              <a:t>65</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25785F4B-0040-4901-93E0-51AF079684CF}" type="datetime1">
              <a:rPr lang="en-US" smtClean="0"/>
              <a:t>10/22/2024</a:t>
            </a:fld>
            <a:endParaRPr lang="en-US"/>
          </a:p>
        </p:txBody>
      </p:sp>
    </p:spTree>
    <p:extLst>
      <p:ext uri="{BB962C8B-B14F-4D97-AF65-F5344CB8AC3E}">
        <p14:creationId xmlns:p14="http://schemas.microsoft.com/office/powerpoint/2010/main" val="186007217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Slide Image Placeholder 1"/>
          <p:cNvSpPr>
            <a:spLocks noGrp="1" noRot="1" noChangeAspect="1"/>
          </p:cNvSpPr>
          <p:nvPr>
            <p:ph type="sldImg"/>
          </p:nvPr>
        </p:nvSpPr>
        <p:spPr bwMode="auto">
          <a:noFill/>
          <a:ln>
            <a:solidFill>
              <a:srgbClr val="000000"/>
            </a:solidFill>
            <a:miter lim="800000"/>
            <a:headEnd/>
            <a:tailEnd/>
          </a:ln>
        </p:spPr>
      </p:sp>
      <p:sp>
        <p:nvSpPr>
          <p:cNvPr id="13619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z="1200" dirty="0"/>
              <a:t>March 4, 2020: added the other two members that are found on this NAR</a:t>
            </a:r>
            <a:endParaRPr lang="en-US" sz="1200" baseline="0" dirty="0"/>
          </a:p>
          <a:p>
            <a:pPr eaLnBrk="1" hangingPunct="1">
              <a:spcBef>
                <a:spcPct val="0"/>
              </a:spcBef>
            </a:pPr>
            <a:endParaRPr lang="en-US" sz="1200" dirty="0"/>
          </a:p>
          <a:p>
            <a:pPr eaLnBrk="1" hangingPunct="1">
              <a:spcBef>
                <a:spcPct val="0"/>
              </a:spcBef>
            </a:pPr>
            <a:r>
              <a:rPr lang="en-US" dirty="0"/>
              <a:t>On the previous slide we saw the relationship of John Lennon to the Beatles expressed in a 510 field.  Should we also add a 500 for each group member to the record for the Beatles, as is shown in the slide?  What are the pros and cons of making reciprocal references such as these, between a musical group and members of that group?</a:t>
            </a:r>
          </a:p>
          <a:p>
            <a:pPr eaLnBrk="1" hangingPunct="1">
              <a:spcBef>
                <a:spcPct val="0"/>
              </a:spcBef>
            </a:pPr>
            <a:endParaRPr lang="en-US" dirty="0"/>
          </a:p>
        </p:txBody>
      </p:sp>
      <p:sp>
        <p:nvSpPr>
          <p:cNvPr id="136195"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4656B7F9-CE38-4B86-B69E-1B818319C9BF}" type="slidenum">
              <a:rPr lang="en-US">
                <a:cs typeface="Arial" charset="0"/>
              </a:rPr>
              <a:pPr fontAlgn="base">
                <a:spcBef>
                  <a:spcPct val="0"/>
                </a:spcBef>
                <a:spcAft>
                  <a:spcPct val="0"/>
                </a:spcAft>
                <a:defRPr/>
              </a:pPr>
              <a:t>66</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D142A083-AF13-4938-B48D-CE1E3E05135C}" type="datetime1">
              <a:rPr lang="en-US" smtClean="0"/>
              <a:t>10/22/2024</a:t>
            </a:fld>
            <a:endParaRPr lang="en-US"/>
          </a:p>
        </p:txBody>
      </p:sp>
    </p:spTree>
    <p:extLst>
      <p:ext uri="{BB962C8B-B14F-4D97-AF65-F5344CB8AC3E}">
        <p14:creationId xmlns:p14="http://schemas.microsoft.com/office/powerpoint/2010/main" val="86243937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2"/>
          <p:cNvSpPr>
            <a:spLocks noGrp="1" noRot="1" noChangeAspect="1" noChangeArrowheads="1" noTextEdit="1"/>
          </p:cNvSpPr>
          <p:nvPr>
            <p:ph type="sldImg"/>
          </p:nvPr>
        </p:nvSpPr>
        <p:spPr bwMode="auto">
          <a:xfrm>
            <a:off x="1068388" y="609600"/>
            <a:ext cx="4646612" cy="3484563"/>
          </a:xfrm>
          <a:noFill/>
          <a:ln>
            <a:solidFill>
              <a:srgbClr val="000000"/>
            </a:solidFill>
            <a:miter lim="800000"/>
            <a:headEnd/>
            <a:tailEnd/>
          </a:ln>
        </p:spPr>
      </p:sp>
      <p:sp>
        <p:nvSpPr>
          <p:cNvPr id="138242" name="Rectangle 3"/>
          <p:cNvSpPr>
            <a:spLocks noGrp="1" noChangeArrowheads="1"/>
          </p:cNvSpPr>
          <p:nvPr>
            <p:ph type="body" idx="1"/>
          </p:nvPr>
        </p:nvSpPr>
        <p:spPr bwMode="auto">
          <a:xfrm>
            <a:off x="947181" y="4427914"/>
            <a:ext cx="5146136" cy="4179102"/>
          </a:xfrm>
          <a:noFill/>
        </p:spPr>
        <p:txBody>
          <a:bodyPr wrap="square" lIns="92232" tIns="46116" rIns="92232" bIns="46116" numCol="1" anchor="t" anchorCtr="0" compatLnSpc="1">
            <a:prstTxWarp prst="textNoShape">
              <a:avLst/>
            </a:prstTxWarp>
          </a:bodyPr>
          <a:lstStyle/>
          <a:p>
            <a:pPr eaLnBrk="1" hangingPunct="1">
              <a:spcBef>
                <a:spcPct val="0"/>
              </a:spcBef>
            </a:pPr>
            <a:r>
              <a:rPr lang="en-US" sz="1200" dirty="0"/>
              <a:t>September 17, 2018</a:t>
            </a:r>
            <a:r>
              <a:rPr lang="en-US" sz="1200" baseline="0" dirty="0"/>
              <a:t>: moved $w to beginning of 510 fields</a:t>
            </a:r>
          </a:p>
          <a:p>
            <a:pPr eaLnBrk="1" hangingPunct="1">
              <a:spcBef>
                <a:spcPct val="0"/>
              </a:spcBef>
            </a:pPr>
            <a:endParaRPr lang="en-US" sz="1200" dirty="0"/>
          </a:p>
          <a:p>
            <a:pPr eaLnBrk="1" hangingPunct="1">
              <a:spcBef>
                <a:spcPct val="0"/>
              </a:spcBef>
            </a:pPr>
            <a:r>
              <a:rPr lang="en-US" dirty="0"/>
              <a:t>Remember that every entity in a 5XX must be established. </a:t>
            </a:r>
          </a:p>
          <a:p>
            <a:pPr eaLnBrk="1" hangingPunct="1">
              <a:spcBef>
                <a:spcPct val="0"/>
              </a:spcBef>
            </a:pPr>
            <a:endParaRPr lang="en-US" dirty="0"/>
          </a:p>
          <a:p>
            <a:pPr eaLnBrk="1" hangingPunct="1">
              <a:spcBef>
                <a:spcPct val="0"/>
              </a:spcBef>
            </a:pPr>
            <a:r>
              <a:rPr lang="en-US" dirty="0"/>
              <a:t>If you create a reciprocal relationship in both records, the 5XX must match its corresponding 1XX exactly.</a:t>
            </a:r>
            <a:endParaRPr lang="en-US" b="1" dirty="0"/>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E23FBE64-E401-4EAE-A007-44D314099B4C}" type="datetime1">
              <a:rPr lang="en-US" smtClean="0"/>
              <a:t>10/22/2024</a:t>
            </a:fld>
            <a:endParaRPr lang="en-US"/>
          </a:p>
        </p:txBody>
      </p:sp>
    </p:spTree>
    <p:extLst>
      <p:ext uri="{BB962C8B-B14F-4D97-AF65-F5344CB8AC3E}">
        <p14:creationId xmlns:p14="http://schemas.microsoft.com/office/powerpoint/2010/main" val="44136485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2"/>
          <p:cNvSpPr>
            <a:spLocks noGrp="1" noRot="1" noChangeAspect="1" noChangeArrowheads="1" noTextEdit="1"/>
          </p:cNvSpPr>
          <p:nvPr>
            <p:ph type="sldImg"/>
          </p:nvPr>
        </p:nvSpPr>
        <p:spPr bwMode="auto">
          <a:xfrm>
            <a:off x="1068388" y="609600"/>
            <a:ext cx="4646612" cy="3484563"/>
          </a:xfrm>
          <a:noFill/>
          <a:ln>
            <a:solidFill>
              <a:srgbClr val="000000"/>
            </a:solidFill>
            <a:miter lim="800000"/>
            <a:headEnd/>
            <a:tailEnd/>
          </a:ln>
        </p:spPr>
      </p:sp>
      <p:sp>
        <p:nvSpPr>
          <p:cNvPr id="140290" name="Rectangle 3"/>
          <p:cNvSpPr>
            <a:spLocks noGrp="1" noChangeArrowheads="1"/>
          </p:cNvSpPr>
          <p:nvPr>
            <p:ph type="body" idx="1"/>
          </p:nvPr>
        </p:nvSpPr>
        <p:spPr bwMode="auto">
          <a:xfrm>
            <a:off x="947181" y="4427914"/>
            <a:ext cx="5146136" cy="4179102"/>
          </a:xfrm>
          <a:noFill/>
        </p:spPr>
        <p:txBody>
          <a:bodyPr wrap="square" lIns="92232" tIns="46116" rIns="92232" bIns="46116" numCol="1" anchor="t" anchorCtr="0" compatLnSpc="1">
            <a:prstTxWarp prst="textNoShape">
              <a:avLst/>
            </a:prstTxWarp>
          </a:bodyPr>
          <a:lstStyle/>
          <a:p>
            <a:pPr eaLnBrk="1" hangingPunct="1">
              <a:spcBef>
                <a:spcPct val="0"/>
              </a:spcBef>
            </a:pPr>
            <a:r>
              <a:rPr lang="en-US" dirty="0"/>
              <a:t>May 1, 2013</a:t>
            </a:r>
          </a:p>
          <a:p>
            <a:pPr eaLnBrk="1" hangingPunct="1">
              <a:spcBef>
                <a:spcPct val="0"/>
              </a:spcBef>
            </a:pPr>
            <a:endParaRPr lang="en-US" dirty="0"/>
          </a:p>
          <a:p>
            <a:pPr eaLnBrk="1" hangingPunct="1">
              <a:spcBef>
                <a:spcPct val="0"/>
              </a:spcBef>
            </a:pPr>
            <a:r>
              <a:rPr lang="en-US" dirty="0"/>
              <a:t>For creator/work access points, there must also be a name authority record for the creator.  </a:t>
            </a:r>
          </a:p>
          <a:p>
            <a:pPr eaLnBrk="1" hangingPunct="1">
              <a:spcBef>
                <a:spcPct val="0"/>
              </a:spcBef>
            </a:pPr>
            <a:endParaRPr lang="en-US" sz="900" dirty="0"/>
          </a:p>
          <a:p>
            <a:pPr eaLnBrk="1" hangingPunct="1">
              <a:spcBef>
                <a:spcPct val="0"/>
              </a:spcBef>
            </a:pPr>
            <a:endParaRPr lang="en-US" sz="900" dirty="0"/>
          </a:p>
          <a:p>
            <a:pPr eaLnBrk="1" hangingPunct="1">
              <a:spcBef>
                <a:spcPct val="0"/>
              </a:spcBef>
            </a:pPr>
            <a:endParaRPr lang="en-US" sz="900" dirty="0"/>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19A89918-548D-4C9C-8CF5-E0CCDA1277E1}" type="datetime1">
              <a:rPr lang="en-US" smtClean="0"/>
              <a:t>10/22/2024</a:t>
            </a:fld>
            <a:endParaRPr lang="en-US"/>
          </a:p>
        </p:txBody>
      </p:sp>
    </p:spTree>
    <p:extLst>
      <p:ext uri="{BB962C8B-B14F-4D97-AF65-F5344CB8AC3E}">
        <p14:creationId xmlns:p14="http://schemas.microsoft.com/office/powerpoint/2010/main" val="107197813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2"/>
          <p:cNvSpPr>
            <a:spLocks noGrp="1" noRot="1" noChangeAspect="1" noChangeArrowheads="1" noTextEdit="1"/>
          </p:cNvSpPr>
          <p:nvPr>
            <p:ph type="sldImg"/>
          </p:nvPr>
        </p:nvSpPr>
        <p:spPr bwMode="auto">
          <a:xfrm>
            <a:off x="1068388" y="609600"/>
            <a:ext cx="4646612" cy="3484563"/>
          </a:xfrm>
          <a:noFill/>
          <a:ln>
            <a:solidFill>
              <a:srgbClr val="000000"/>
            </a:solidFill>
            <a:miter lim="800000"/>
            <a:headEnd/>
            <a:tailEnd/>
          </a:ln>
        </p:spPr>
      </p:sp>
      <p:sp>
        <p:nvSpPr>
          <p:cNvPr id="142338" name="Rectangle 3"/>
          <p:cNvSpPr>
            <a:spLocks noGrp="1" noChangeArrowheads="1"/>
          </p:cNvSpPr>
          <p:nvPr>
            <p:ph type="body" idx="1"/>
          </p:nvPr>
        </p:nvSpPr>
        <p:spPr bwMode="auto">
          <a:xfrm>
            <a:off x="947181" y="4427914"/>
            <a:ext cx="5146136" cy="4179102"/>
          </a:xfrm>
          <a:noFill/>
        </p:spPr>
        <p:txBody>
          <a:bodyPr wrap="square" lIns="92232" tIns="46116" rIns="92232" bIns="46116" numCol="1" anchor="t" anchorCtr="0" compatLnSpc="1">
            <a:prstTxWarp prst="textNoShape">
              <a:avLst/>
            </a:prstTxWarp>
          </a:bodyPr>
          <a:lstStyle/>
          <a:p>
            <a:pPr eaLnBrk="1" fontAlgn="auto" hangingPunct="1">
              <a:spcBef>
                <a:spcPts val="0"/>
              </a:spcBef>
              <a:spcAft>
                <a:spcPts val="0"/>
              </a:spcAft>
              <a:defRPr/>
            </a:pPr>
            <a:r>
              <a:rPr lang="en-US" dirty="0"/>
              <a:t>November 12, 2019: revised speaker</a:t>
            </a:r>
            <a:r>
              <a:rPr lang="en-US" baseline="0" dirty="0"/>
              <a:t> notes</a:t>
            </a:r>
            <a:endParaRPr lang="en-US" dirty="0"/>
          </a:p>
          <a:p>
            <a:pPr eaLnBrk="1" fontAlgn="auto" hangingPunct="1">
              <a:spcBef>
                <a:spcPts val="0"/>
              </a:spcBef>
              <a:spcAft>
                <a:spcPts val="0"/>
              </a:spcAft>
              <a:defRPr/>
            </a:pPr>
            <a:endParaRPr lang="en-US" dirty="0"/>
          </a:p>
          <a:p>
            <a:pPr eaLnBrk="1" hangingPunct="1">
              <a:spcBef>
                <a:spcPct val="0"/>
              </a:spcBef>
            </a:pPr>
            <a:r>
              <a:rPr lang="en-US" dirty="0"/>
              <a:t>If you are creating a NAR for a language expression (i.e., a translation), a NAR for the creator must also be created, if it is not already established.</a:t>
            </a:r>
          </a:p>
          <a:p>
            <a:pPr eaLnBrk="1" hangingPunct="1">
              <a:spcBef>
                <a:spcPct val="0"/>
              </a:spcBef>
            </a:pPr>
            <a:endParaRPr lang="en-US" dirty="0"/>
          </a:p>
          <a:p>
            <a:pPr eaLnBrk="1" hangingPunct="1">
              <a:spcBef>
                <a:spcPct val="0"/>
              </a:spcBef>
            </a:pPr>
            <a:r>
              <a:rPr lang="en-US" dirty="0"/>
              <a:t>Optionally, libraries may also create a NAR for the work (1XX Creator. $t Work), but this is not a NACO requirement. </a:t>
            </a:r>
          </a:p>
          <a:p>
            <a:pPr eaLnBrk="1" hangingPunct="1">
              <a:spcBef>
                <a:spcPct val="0"/>
              </a:spcBef>
            </a:pPr>
            <a:endParaRPr lang="en-US" dirty="0"/>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E1F42DEF-1C13-46EF-B2E5-47B3BCB2AD18}" type="datetime1">
              <a:rPr lang="en-US" smtClean="0"/>
              <a:t>10/22/2024</a:t>
            </a:fld>
            <a:endParaRPr lang="en-US"/>
          </a:p>
        </p:txBody>
      </p:sp>
    </p:spTree>
    <p:extLst>
      <p:ext uri="{BB962C8B-B14F-4D97-AF65-F5344CB8AC3E}">
        <p14:creationId xmlns:p14="http://schemas.microsoft.com/office/powerpoint/2010/main" val="101943248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2"/>
          <p:cNvSpPr>
            <a:spLocks noGrp="1" noRot="1" noChangeAspect="1" noChangeArrowheads="1" noTextEdit="1"/>
          </p:cNvSpPr>
          <p:nvPr>
            <p:ph type="sldImg"/>
          </p:nvPr>
        </p:nvSpPr>
        <p:spPr bwMode="auto">
          <a:xfrm>
            <a:off x="1068388" y="609600"/>
            <a:ext cx="4646612" cy="3484563"/>
          </a:xfrm>
          <a:noFill/>
          <a:ln>
            <a:solidFill>
              <a:srgbClr val="000000"/>
            </a:solidFill>
            <a:miter lim="800000"/>
            <a:headEnd/>
            <a:tailEnd/>
          </a:ln>
        </p:spPr>
      </p:sp>
      <p:sp>
        <p:nvSpPr>
          <p:cNvPr id="144386" name="Rectangle 3"/>
          <p:cNvSpPr>
            <a:spLocks noGrp="1" noChangeArrowheads="1"/>
          </p:cNvSpPr>
          <p:nvPr>
            <p:ph type="body" idx="1"/>
          </p:nvPr>
        </p:nvSpPr>
        <p:spPr bwMode="auto">
          <a:xfrm>
            <a:off x="947181" y="4427914"/>
            <a:ext cx="5146136" cy="4179102"/>
          </a:xfrm>
          <a:noFill/>
        </p:spPr>
        <p:txBody>
          <a:bodyPr wrap="square" lIns="92232" tIns="46116" rIns="92232" bIns="4611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dirty="0"/>
              <a:t>November 12, 2019: added to speaker notes</a:t>
            </a:r>
          </a:p>
          <a:p>
            <a:pPr eaLnBrk="1" hangingPunct="1">
              <a:spcBef>
                <a:spcPct val="0"/>
              </a:spcBef>
            </a:pPr>
            <a:r>
              <a:rPr lang="en-US" dirty="0"/>
              <a:t>February 26, 2019: added death date</a:t>
            </a:r>
          </a:p>
          <a:p>
            <a:pPr eaLnBrk="1" hangingPunct="1">
              <a:spcBef>
                <a:spcPct val="0"/>
              </a:spcBef>
            </a:pPr>
            <a:endParaRPr lang="en-US" dirty="0"/>
          </a:p>
          <a:p>
            <a:pPr eaLnBrk="1" hangingPunct="1">
              <a:spcBef>
                <a:spcPct val="0"/>
              </a:spcBef>
            </a:pPr>
            <a:r>
              <a:rPr lang="en-US" dirty="0"/>
              <a:t>So, in order to establish the authorized access point for the Chinese translation of Ursula Le </a:t>
            </a:r>
            <a:r>
              <a:rPr lang="en-US" dirty="0" err="1"/>
              <a:t>Guin’s</a:t>
            </a:r>
            <a:r>
              <a:rPr lang="en-US" dirty="0"/>
              <a:t> </a:t>
            </a:r>
            <a:r>
              <a:rPr lang="en-US" dirty="0" err="1"/>
              <a:t>Earthsea</a:t>
            </a:r>
            <a:r>
              <a:rPr lang="en-US" dirty="0"/>
              <a:t>, Le </a:t>
            </a:r>
            <a:r>
              <a:rPr lang="en-US" dirty="0" err="1"/>
              <a:t>Guin’s</a:t>
            </a:r>
            <a:r>
              <a:rPr lang="en-US" dirty="0"/>
              <a:t> name must be established. </a:t>
            </a:r>
          </a:p>
          <a:p>
            <a:pPr eaLnBrk="1" hangingPunct="1">
              <a:spcBef>
                <a:spcPct val="0"/>
              </a:spcBef>
            </a:pPr>
            <a:endParaRPr lang="en-US" dirty="0"/>
          </a:p>
          <a:p>
            <a:pPr marL="0" marR="0" lvl="0" indent="0" algn="l" defTabSz="914400" rtl="0" eaLnBrk="1" fontAlgn="base" latinLnBrk="0" hangingPunct="1">
              <a:lnSpc>
                <a:spcPct val="100000"/>
              </a:lnSpc>
              <a:spcBef>
                <a:spcPct val="0"/>
              </a:spcBef>
              <a:spcAft>
                <a:spcPct val="0"/>
              </a:spcAft>
              <a:buClrTx/>
              <a:buSzTx/>
              <a:buFontTx/>
              <a:buNone/>
              <a:tabLst/>
              <a:defRPr/>
            </a:pPr>
            <a:r>
              <a:rPr lang="en-US" dirty="0"/>
              <a:t>Optionally, libraries may also create a NAR for the work (100 1_ </a:t>
            </a:r>
            <a:r>
              <a:rPr lang="en-US" sz="1200" dirty="0">
                <a:cs typeface="Tahoma" pitchFamily="34" charset="0"/>
              </a:rPr>
              <a:t>Le </a:t>
            </a:r>
            <a:r>
              <a:rPr lang="en-US" sz="1200" dirty="0" err="1">
                <a:cs typeface="Tahoma" pitchFamily="34" charset="0"/>
              </a:rPr>
              <a:t>Guin</a:t>
            </a:r>
            <a:r>
              <a:rPr lang="en-US" sz="1200" dirty="0">
                <a:cs typeface="Tahoma" pitchFamily="34" charset="0"/>
              </a:rPr>
              <a:t>, Ursula, $d 1929-2018. $t </a:t>
            </a:r>
            <a:r>
              <a:rPr lang="en-US" sz="1200" dirty="0" err="1">
                <a:cs typeface="Tahoma" pitchFamily="34" charset="0"/>
              </a:rPr>
              <a:t>Earthsea</a:t>
            </a:r>
            <a:r>
              <a:rPr lang="en-US" dirty="0"/>
              <a:t>), but this is not a NACO requirement. </a:t>
            </a:r>
          </a:p>
          <a:p>
            <a:pPr eaLnBrk="1" hangingPunct="1">
              <a:spcBef>
                <a:spcPct val="0"/>
              </a:spcBef>
            </a:pPr>
            <a:endParaRPr lang="en-US" dirty="0"/>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F7C2B12E-141C-4166-8385-2EB82478E4DB}" type="datetime1">
              <a:rPr lang="en-US" smtClean="0"/>
              <a:t>10/22/2024</a:t>
            </a:fld>
            <a:endParaRPr lang="en-US"/>
          </a:p>
        </p:txBody>
      </p:sp>
    </p:spTree>
    <p:extLst>
      <p:ext uri="{BB962C8B-B14F-4D97-AF65-F5344CB8AC3E}">
        <p14:creationId xmlns:p14="http://schemas.microsoft.com/office/powerpoint/2010/main" val="410549627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Rot="1" noChangeAspect="1" noChangeArrowheads="1" noTextEdit="1"/>
          </p:cNvSpPr>
          <p:nvPr>
            <p:ph type="sldImg"/>
          </p:nvPr>
        </p:nvSpPr>
        <p:spPr bwMode="auto">
          <a:xfrm>
            <a:off x="1068388" y="609600"/>
            <a:ext cx="4646612" cy="3484563"/>
          </a:xfrm>
          <a:noFill/>
          <a:ln>
            <a:solidFill>
              <a:srgbClr val="000000"/>
            </a:solidFill>
            <a:miter lim="800000"/>
            <a:headEnd/>
            <a:tailEnd/>
          </a:ln>
        </p:spPr>
      </p:sp>
      <p:sp>
        <p:nvSpPr>
          <p:cNvPr id="146434" name="Rectangle 3"/>
          <p:cNvSpPr>
            <a:spLocks noGrp="1" noChangeArrowheads="1"/>
          </p:cNvSpPr>
          <p:nvPr>
            <p:ph type="body" idx="1"/>
          </p:nvPr>
        </p:nvSpPr>
        <p:spPr bwMode="auto">
          <a:xfrm>
            <a:off x="947181" y="4427914"/>
            <a:ext cx="5146136" cy="4179102"/>
          </a:xfrm>
          <a:noFill/>
        </p:spPr>
        <p:txBody>
          <a:bodyPr wrap="square" lIns="92232" tIns="46116" rIns="92232" bIns="46116" numCol="1" anchor="t" anchorCtr="0" compatLnSpc="1">
            <a:prstTxWarp prst="textNoShape">
              <a:avLst/>
            </a:prstTxWarp>
          </a:bodyPr>
          <a:lstStyle/>
          <a:p>
            <a:pPr eaLnBrk="1" fontAlgn="auto" hangingPunct="1">
              <a:spcBef>
                <a:spcPts val="0"/>
              </a:spcBef>
              <a:spcAft>
                <a:spcPts val="0"/>
              </a:spcAft>
              <a:defRPr/>
            </a:pPr>
            <a:r>
              <a:rPr lang="en-US" dirty="0"/>
              <a:t>June 6, 2014</a:t>
            </a:r>
          </a:p>
          <a:p>
            <a:pPr eaLnBrk="1" fontAlgn="auto" hangingPunct="1">
              <a:spcBef>
                <a:spcPts val="0"/>
              </a:spcBef>
              <a:spcAft>
                <a:spcPts val="0"/>
              </a:spcAft>
              <a:defRPr/>
            </a:pPr>
            <a:endParaRPr lang="en-US" dirty="0"/>
          </a:p>
          <a:p>
            <a:pPr eaLnBrk="1" hangingPunct="1">
              <a:spcBef>
                <a:spcPct val="0"/>
              </a:spcBef>
            </a:pPr>
            <a:r>
              <a:rPr lang="en-US" dirty="0"/>
              <a:t>Similarly, if you are creating a NAR for a part of a larger work (e.g., Selections), a NAR for the creator must also be created, if it is not already established.  Optionally, libraries may create a NAR for the Work (1XX Creator. $t Work), but this is not a NACO requirement. </a:t>
            </a:r>
          </a:p>
          <a:p>
            <a:pPr eaLnBrk="1" hangingPunct="1">
              <a:spcBef>
                <a:spcPct val="0"/>
              </a:spcBef>
            </a:pPr>
            <a:endParaRPr lang="en-US" dirty="0"/>
          </a:p>
          <a:p>
            <a:pPr eaLnBrk="1" hangingPunct="1">
              <a:spcBef>
                <a:spcPct val="0"/>
              </a:spcBef>
            </a:pPr>
            <a:endParaRPr lang="en-US" dirty="0"/>
          </a:p>
          <a:p>
            <a:pPr eaLnBrk="1" hangingPunct="1">
              <a:spcBef>
                <a:spcPct val="0"/>
              </a:spcBef>
            </a:pPr>
            <a:endParaRPr lang="en-US" sz="900" dirty="0"/>
          </a:p>
          <a:p>
            <a:pPr eaLnBrk="1" hangingPunct="1">
              <a:spcBef>
                <a:spcPct val="0"/>
              </a:spcBef>
            </a:pPr>
            <a:endParaRPr lang="en-US" sz="900" dirty="0"/>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D8558842-03CC-42F8-AEE7-2D18007DADDF}" type="datetime1">
              <a:rPr lang="en-US" smtClean="0"/>
              <a:t>10/22/2024</a:t>
            </a:fld>
            <a:endParaRPr lang="en-US"/>
          </a:p>
        </p:txBody>
      </p:sp>
    </p:spTree>
    <p:extLst>
      <p:ext uri="{BB962C8B-B14F-4D97-AF65-F5344CB8AC3E}">
        <p14:creationId xmlns:p14="http://schemas.microsoft.com/office/powerpoint/2010/main" val="375624207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2"/>
          <p:cNvSpPr>
            <a:spLocks noGrp="1" noRot="1" noChangeAspect="1" noChangeArrowheads="1" noTextEdit="1"/>
          </p:cNvSpPr>
          <p:nvPr>
            <p:ph type="sldImg"/>
          </p:nvPr>
        </p:nvSpPr>
        <p:spPr bwMode="auto">
          <a:xfrm>
            <a:off x="1068388" y="609600"/>
            <a:ext cx="4646612" cy="3484563"/>
          </a:xfrm>
          <a:noFill/>
          <a:ln>
            <a:solidFill>
              <a:srgbClr val="000000"/>
            </a:solidFill>
            <a:miter lim="800000"/>
            <a:headEnd/>
            <a:tailEnd/>
          </a:ln>
        </p:spPr>
      </p:sp>
      <p:sp>
        <p:nvSpPr>
          <p:cNvPr id="148482" name="Rectangle 3"/>
          <p:cNvSpPr>
            <a:spLocks noGrp="1" noChangeArrowheads="1"/>
          </p:cNvSpPr>
          <p:nvPr>
            <p:ph type="body" idx="1"/>
          </p:nvPr>
        </p:nvSpPr>
        <p:spPr bwMode="auto">
          <a:xfrm>
            <a:off x="947181" y="4427914"/>
            <a:ext cx="5146136" cy="4179102"/>
          </a:xfrm>
          <a:noFill/>
        </p:spPr>
        <p:txBody>
          <a:bodyPr wrap="square" lIns="92232" tIns="46116" rIns="92232" bIns="4611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dirty="0"/>
              <a:t>November 12, 2019: added to speaker notes</a:t>
            </a:r>
          </a:p>
          <a:p>
            <a:pPr eaLnBrk="1" hangingPunct="1">
              <a:spcBef>
                <a:spcPct val="0"/>
              </a:spcBef>
            </a:pPr>
            <a:r>
              <a:rPr lang="en-US" dirty="0"/>
              <a:t>March 20, 2017: corrected spacing in first 1XX</a:t>
            </a:r>
          </a:p>
          <a:p>
            <a:pPr eaLnBrk="1" hangingPunct="1">
              <a:spcBef>
                <a:spcPct val="0"/>
              </a:spcBef>
            </a:pPr>
            <a:endParaRPr lang="en-US" dirty="0"/>
          </a:p>
          <a:p>
            <a:pPr eaLnBrk="1" hangingPunct="1">
              <a:spcBef>
                <a:spcPct val="0"/>
              </a:spcBef>
            </a:pPr>
            <a:r>
              <a:rPr lang="en-US" dirty="0"/>
              <a:t>So, in order to establish the authorized access point for Born to run. Selections, McDougall’s name must already be established.  Optionally, you may also create an NAR for the whole work (100 1_ </a:t>
            </a:r>
            <a:r>
              <a:rPr lang="en-US" sz="1200" dirty="0">
                <a:cs typeface="Tahoma" pitchFamily="34" charset="0"/>
              </a:rPr>
              <a:t>McDougall, Christopher, $d 1962- $t Born to run) if it is not already established.</a:t>
            </a:r>
            <a:endParaRPr lang="en-US" dirty="0"/>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32B846EE-9B23-495B-B329-3C5671BAAC02}" type="datetime1">
              <a:rPr lang="en-US" smtClean="0"/>
              <a:t>10/22/2024</a:t>
            </a:fld>
            <a:endParaRPr lang="en-US"/>
          </a:p>
        </p:txBody>
      </p:sp>
    </p:spTree>
    <p:extLst>
      <p:ext uri="{BB962C8B-B14F-4D97-AF65-F5344CB8AC3E}">
        <p14:creationId xmlns:p14="http://schemas.microsoft.com/office/powerpoint/2010/main" val="242057116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Slide Image Placeholder 1"/>
          <p:cNvSpPr>
            <a:spLocks noGrp="1" noRot="1" noChangeAspect="1"/>
          </p:cNvSpPr>
          <p:nvPr>
            <p:ph type="sldImg"/>
          </p:nvPr>
        </p:nvSpPr>
        <p:spPr bwMode="auto">
          <a:noFill/>
          <a:ln>
            <a:solidFill>
              <a:srgbClr val="000000"/>
            </a:solidFill>
            <a:miter lim="800000"/>
            <a:headEnd/>
            <a:tailEnd/>
          </a:ln>
        </p:spPr>
      </p:sp>
      <p:sp>
        <p:nvSpPr>
          <p:cNvPr id="150530"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dirty="0"/>
              <a:t>August 7, 2019: added third</a:t>
            </a:r>
            <a:r>
              <a:rPr lang="en-US" baseline="0" dirty="0"/>
              <a:t> example showing a place within a city</a:t>
            </a:r>
            <a:endParaRPr lang="en-US" dirty="0"/>
          </a:p>
          <a:p>
            <a:pPr eaLnBrk="1" hangingPunct="1">
              <a:spcBef>
                <a:spcPct val="0"/>
              </a:spcBef>
            </a:pPr>
            <a:r>
              <a:rPr lang="en-US" dirty="0"/>
              <a:t>March 29,</a:t>
            </a:r>
            <a:r>
              <a:rPr lang="en-US" baseline="0" dirty="0"/>
              <a:t> 2017: removed indication that a corporate body must be established to be used as a qualifier. The Introduction to DCM Z1 only indicates places must be established; added second place example.</a:t>
            </a:r>
            <a:endParaRPr lang="en-US" dirty="0"/>
          </a:p>
          <a:p>
            <a:pPr eaLnBrk="1" hangingPunct="1">
              <a:spcBef>
                <a:spcPct val="0"/>
              </a:spcBef>
            </a:pPr>
            <a:endParaRPr lang="en-US" dirty="0"/>
          </a:p>
          <a:p>
            <a:pPr eaLnBrk="1" hangingPunct="1">
              <a:spcBef>
                <a:spcPct val="0"/>
              </a:spcBef>
            </a:pPr>
            <a:r>
              <a:rPr lang="en-US" dirty="0"/>
              <a:t>In the first example, Turin, Italy is used as a qualifier for a corporate body.  If there is not yet an authority record for Turin (Italy), it must be created.</a:t>
            </a:r>
          </a:p>
          <a:p>
            <a:pPr eaLnBrk="1" hangingPunct="1">
              <a:spcBef>
                <a:spcPct val="0"/>
              </a:spcBef>
            </a:pPr>
            <a:endParaRPr lang="en-US" dirty="0"/>
          </a:p>
          <a:p>
            <a:pPr marL="0" marR="0" lvl="0" indent="0" algn="l" defTabSz="914400" rtl="0" eaLnBrk="1" fontAlgn="base" latinLnBrk="0" hangingPunct="1">
              <a:lnSpc>
                <a:spcPct val="100000"/>
              </a:lnSpc>
              <a:spcBef>
                <a:spcPct val="0"/>
              </a:spcBef>
              <a:spcAft>
                <a:spcPct val="0"/>
              </a:spcAft>
              <a:buClrTx/>
              <a:buSzTx/>
              <a:buFontTx/>
              <a:buNone/>
              <a:tabLst/>
              <a:defRPr/>
            </a:pPr>
            <a:r>
              <a:rPr lang="en-US" dirty="0"/>
              <a:t>In the second example, Hyderabad,</a:t>
            </a:r>
            <a:r>
              <a:rPr lang="en-US" baseline="0" dirty="0"/>
              <a:t> India</a:t>
            </a:r>
            <a:r>
              <a:rPr lang="en-US" dirty="0"/>
              <a:t> is used as a qualifier for a work.  If there is not yet an authority record for Hyderabad</a:t>
            </a:r>
            <a:r>
              <a:rPr lang="en-US" baseline="0" dirty="0"/>
              <a:t> (India)</a:t>
            </a:r>
            <a:r>
              <a:rPr lang="en-US" dirty="0"/>
              <a:t>, it must be created.</a:t>
            </a:r>
          </a:p>
          <a:p>
            <a:pPr marL="0" marR="0" lvl="0" indent="0" algn="l" defTabSz="914400" rtl="0" eaLnBrk="1" fontAlgn="base" latinLnBrk="0" hangingPunct="1">
              <a:lnSpc>
                <a:spcPct val="100000"/>
              </a:lnSpc>
              <a:spcBef>
                <a:spcPct val="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0"/>
              </a:spcBef>
              <a:spcAft>
                <a:spcPct val="0"/>
              </a:spcAft>
              <a:buClrTx/>
              <a:buSzTx/>
              <a:buFontTx/>
              <a:buNone/>
              <a:tabLst/>
              <a:defRPr/>
            </a:pPr>
            <a:r>
              <a:rPr lang="en-US" dirty="0"/>
              <a:t>In the third example, Chicago, Ill.</a:t>
            </a:r>
            <a:r>
              <a:rPr lang="en-US" baseline="0" dirty="0"/>
              <a:t> is used as part of the access point for a neighborhood within Chicago.   If there is not yet an authority record for Chicago (Ill.), it must be created.</a:t>
            </a:r>
            <a:endParaRPr lang="en-US" dirty="0"/>
          </a:p>
          <a:p>
            <a:pPr eaLnBrk="1" hangingPunct="1">
              <a:spcBef>
                <a:spcPct val="0"/>
              </a:spcBef>
            </a:pPr>
            <a:endParaRPr lang="en-US" dirty="0"/>
          </a:p>
        </p:txBody>
      </p:sp>
      <p:sp>
        <p:nvSpPr>
          <p:cNvPr id="150531"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268586C7-C2F3-4AA9-ABD8-E1336C837D39}" type="slidenum">
              <a:rPr lang="en-US">
                <a:cs typeface="Arial" charset="0"/>
              </a:rPr>
              <a:pPr fontAlgn="base">
                <a:spcBef>
                  <a:spcPct val="0"/>
                </a:spcBef>
                <a:spcAft>
                  <a:spcPct val="0"/>
                </a:spcAft>
                <a:defRPr/>
              </a:pPr>
              <a:t>73</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A67D2BF1-9AC9-41AB-9EEE-1437DB9205F4}" type="datetime1">
              <a:rPr lang="en-US" smtClean="0"/>
              <a:t>10/22/2024</a:t>
            </a:fld>
            <a:endParaRPr lang="en-US"/>
          </a:p>
        </p:txBody>
      </p:sp>
    </p:spTree>
    <p:extLst>
      <p:ext uri="{BB962C8B-B14F-4D97-AF65-F5344CB8AC3E}">
        <p14:creationId xmlns:p14="http://schemas.microsoft.com/office/powerpoint/2010/main" val="72370742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2"/>
          <p:cNvSpPr>
            <a:spLocks noGrp="1" noRot="1" noChangeAspect="1" noChangeArrowheads="1" noTextEdit="1"/>
          </p:cNvSpPr>
          <p:nvPr>
            <p:ph type="sldImg"/>
          </p:nvPr>
        </p:nvSpPr>
        <p:spPr bwMode="auto">
          <a:xfrm>
            <a:off x="1068388" y="609600"/>
            <a:ext cx="4646612" cy="3484563"/>
          </a:xfrm>
          <a:noFill/>
          <a:ln>
            <a:solidFill>
              <a:srgbClr val="000000"/>
            </a:solidFill>
            <a:miter lim="800000"/>
            <a:headEnd/>
            <a:tailEnd/>
          </a:ln>
        </p:spPr>
      </p:sp>
      <p:sp>
        <p:nvSpPr>
          <p:cNvPr id="152578" name="Rectangle 3"/>
          <p:cNvSpPr>
            <a:spLocks noGrp="1" noChangeArrowheads="1"/>
          </p:cNvSpPr>
          <p:nvPr>
            <p:ph type="body" idx="1"/>
          </p:nvPr>
        </p:nvSpPr>
        <p:spPr bwMode="auto">
          <a:xfrm>
            <a:off x="947181" y="4427914"/>
            <a:ext cx="5146136" cy="4179102"/>
          </a:xfrm>
          <a:noFill/>
        </p:spPr>
        <p:txBody>
          <a:bodyPr wrap="square" lIns="92232" tIns="46116" rIns="92232" bIns="46116" numCol="1" anchor="t" anchorCtr="0" compatLnSpc="1">
            <a:prstTxWarp prst="textNoShape">
              <a:avLst/>
            </a:prstTxWarp>
          </a:bodyPr>
          <a:lstStyle/>
          <a:p>
            <a:pPr marL="216183" indent="-216183" eaLnBrk="1" hangingPunct="1">
              <a:spcBef>
                <a:spcPct val="0"/>
              </a:spcBef>
            </a:pPr>
            <a:r>
              <a:rPr lang="en-US" sz="950" dirty="0"/>
              <a:t>May 1, 2013</a:t>
            </a:r>
          </a:p>
          <a:p>
            <a:pPr marL="216183" indent="-216183" eaLnBrk="1" hangingPunct="1">
              <a:spcBef>
                <a:spcPct val="0"/>
              </a:spcBef>
            </a:pPr>
            <a:endParaRPr lang="en-US" sz="950" dirty="0"/>
          </a:p>
          <a:p>
            <a:pPr marL="216183" indent="-216183" eaLnBrk="1" hangingPunct="1">
              <a:spcBef>
                <a:spcPct val="0"/>
              </a:spcBef>
            </a:pPr>
            <a:r>
              <a:rPr lang="en-US" sz="950" b="1" dirty="0"/>
              <a:t>NACO parameter: Changes to existing NARs:</a:t>
            </a:r>
          </a:p>
          <a:p>
            <a:pPr marL="216183" indent="-216183" eaLnBrk="1" hangingPunct="1">
              <a:spcBef>
                <a:spcPct val="0"/>
              </a:spcBef>
            </a:pPr>
            <a:r>
              <a:rPr lang="en-US" sz="950" dirty="0"/>
              <a:t>This parameter applies only to changes to the authorized access point; not additions of 046, 3XX, 4XX, 5XX or 670’s.</a:t>
            </a:r>
          </a:p>
          <a:p>
            <a:pPr marL="216183" indent="-216183" eaLnBrk="1" hangingPunct="1">
              <a:spcBef>
                <a:spcPct val="0"/>
              </a:spcBef>
            </a:pPr>
            <a:endParaRPr lang="en-US" sz="950" dirty="0"/>
          </a:p>
          <a:p>
            <a:pPr marL="216183" indent="-216183" eaLnBrk="1" hangingPunct="1">
              <a:spcBef>
                <a:spcPct val="0"/>
              </a:spcBef>
            </a:pPr>
            <a:r>
              <a:rPr lang="en-US" sz="950" b="1" dirty="0"/>
              <a:t>Additions and changes to authority records:</a:t>
            </a:r>
          </a:p>
          <a:p>
            <a:pPr marL="216183" indent="-216183" eaLnBrk="1" hangingPunct="1">
              <a:spcBef>
                <a:spcPct val="0"/>
              </a:spcBef>
            </a:pPr>
            <a:r>
              <a:rPr lang="en-US" sz="950" dirty="0"/>
              <a:t>Almost as common as the need for a new authority record is the need to alter an existing record. New information can be received in various ways (e.g., new cataloging, investigation in response to a query) and may be significant enough to add to the authority record.</a:t>
            </a:r>
          </a:p>
          <a:p>
            <a:pPr marL="216183" indent="-216183" eaLnBrk="1" hangingPunct="1">
              <a:spcBef>
                <a:spcPct val="0"/>
              </a:spcBef>
              <a:buFontTx/>
              <a:buAutoNum type="arabicParenR"/>
            </a:pPr>
            <a:r>
              <a:rPr lang="en-US" sz="950" dirty="0"/>
              <a:t>Normally a new variant access point or a change in authorized access point must be justified by the addition of new information to the authority record. Many other types of data can be added to the authority record when judged useful for proper identification. In order to minimize the impact of database maintenance with associated bibliographic records and/or name/title authority records, catalogers are urged to refrain from making unnecessary changes to authorized access points.</a:t>
            </a:r>
          </a:p>
          <a:p>
            <a:pPr marL="216183" indent="-216183" eaLnBrk="1" hangingPunct="1">
              <a:spcBef>
                <a:spcPct val="0"/>
              </a:spcBef>
              <a:buFontTx/>
              <a:buAutoNum type="arabicParenR"/>
            </a:pPr>
            <a:r>
              <a:rPr lang="en-US" sz="950" dirty="0"/>
              <a:t>Although there are guidelines in the instructions and/or LC-PCC PSs that indicate when changes are or are not necessary, the necessity for other changes may be evident only to the agency making the change (for example, to break a conflict when the searching universe for the changing agency and the agency observing the change are different); assume that such changes are valid. </a:t>
            </a:r>
          </a:p>
          <a:p>
            <a:pPr marL="216183" indent="-216183" eaLnBrk="1" hangingPunct="1">
              <a:spcBef>
                <a:spcPct val="0"/>
              </a:spcBef>
              <a:buFontTx/>
              <a:buAutoNum type="arabicParenR"/>
            </a:pPr>
            <a:r>
              <a:rPr lang="en-US" sz="950" dirty="0"/>
              <a:t>When the published work for an item cataloged through the CIP program shows a change in the form of name of a person, family, corporate body, work, expression, or series, change the authority record; add the published source after the CIP source in the 670 field to document the change. Changes in the imprint date, choice of main entry, and changes in title proper do not require changes to authority records created for CIP items.</a:t>
            </a:r>
          </a:p>
          <a:p>
            <a:pPr marL="216183" indent="-216183" eaLnBrk="1" hangingPunct="1">
              <a:spcBef>
                <a:spcPct val="0"/>
              </a:spcBef>
              <a:buFontTx/>
              <a:buAutoNum type="arabicParenR"/>
            </a:pPr>
            <a:r>
              <a:rPr lang="en-US" sz="950" dirty="0"/>
              <a:t>More details about authorized changes to AAPs will be found in the "Changes" module on Day 5.</a:t>
            </a: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2DED6D75-3742-4D07-B72D-0A60BDA0317F}" type="datetime1">
              <a:rPr lang="en-US" smtClean="0"/>
              <a:t>10/22/2024</a:t>
            </a:fld>
            <a:endParaRPr lang="en-US"/>
          </a:p>
        </p:txBody>
      </p:sp>
    </p:spTree>
    <p:extLst>
      <p:ext uri="{BB962C8B-B14F-4D97-AF65-F5344CB8AC3E}">
        <p14:creationId xmlns:p14="http://schemas.microsoft.com/office/powerpoint/2010/main" val="122874463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Rectangle 2"/>
          <p:cNvSpPr>
            <a:spLocks noGrp="1" noRot="1" noChangeAspect="1" noChangeArrowheads="1" noTextEdit="1"/>
          </p:cNvSpPr>
          <p:nvPr>
            <p:ph type="sldImg"/>
          </p:nvPr>
        </p:nvSpPr>
        <p:spPr bwMode="auto">
          <a:xfrm>
            <a:off x="1068388" y="609600"/>
            <a:ext cx="4646612" cy="3484563"/>
          </a:xfrm>
          <a:noFill/>
          <a:ln>
            <a:solidFill>
              <a:srgbClr val="000000"/>
            </a:solidFill>
            <a:miter lim="800000"/>
            <a:headEnd/>
            <a:tailEnd/>
          </a:ln>
        </p:spPr>
      </p:sp>
      <p:sp>
        <p:nvSpPr>
          <p:cNvPr id="154626" name="Rectangle 3"/>
          <p:cNvSpPr>
            <a:spLocks noGrp="1" noChangeArrowheads="1"/>
          </p:cNvSpPr>
          <p:nvPr>
            <p:ph type="body" idx="1"/>
          </p:nvPr>
        </p:nvSpPr>
        <p:spPr bwMode="auto">
          <a:xfrm>
            <a:off x="947181" y="4427914"/>
            <a:ext cx="5146136" cy="4179102"/>
          </a:xfrm>
          <a:noFill/>
        </p:spPr>
        <p:txBody>
          <a:bodyPr wrap="square" lIns="92232" tIns="46116" rIns="92232" bIns="46116" numCol="1" anchor="t" anchorCtr="0" compatLnSpc="1">
            <a:prstTxWarp prst="textNoShape">
              <a:avLst/>
            </a:prstTxWarp>
          </a:bodyPr>
          <a:lstStyle/>
          <a:p>
            <a:pPr eaLnBrk="1" hangingPunct="1">
              <a:spcBef>
                <a:spcPct val="0"/>
              </a:spcBef>
            </a:pPr>
            <a:r>
              <a:rPr lang="en-US" sz="900" dirty="0"/>
              <a:t>May 1, 2013</a:t>
            </a:r>
          </a:p>
          <a:p>
            <a:pPr eaLnBrk="1" hangingPunct="1">
              <a:spcBef>
                <a:spcPct val="0"/>
              </a:spcBef>
            </a:pPr>
            <a:endParaRPr lang="en-US" sz="900" dirty="0"/>
          </a:p>
          <a:p>
            <a:pPr eaLnBrk="1" hangingPunct="1">
              <a:spcBef>
                <a:spcPct val="0"/>
              </a:spcBef>
              <a:buFontTx/>
              <a:buChar char="•"/>
            </a:pPr>
            <a:r>
              <a:rPr lang="en-US" sz="900" dirty="0"/>
              <a:t> LC does not allow for online deletion by NACO participants. This is because of database maintenance issues, which apparently cannot handle multiple sources of deletion. It is NOT a lack of trust. The NAF is LC’s local authority file, and for system and security reasons, delete capability needs to be limited to LC catalogers.   </a:t>
            </a:r>
          </a:p>
          <a:p>
            <a:pPr eaLnBrk="1" hangingPunct="1">
              <a:spcBef>
                <a:spcPct val="0"/>
              </a:spcBef>
              <a:buFontTx/>
              <a:buChar char="•"/>
            </a:pPr>
            <a:r>
              <a:rPr lang="en-US" sz="900" dirty="0"/>
              <a:t> NACO participants notify LC about deletion requests via naco@loc.gov. </a:t>
            </a:r>
          </a:p>
          <a:p>
            <a:pPr eaLnBrk="1" hangingPunct="1">
              <a:spcBef>
                <a:spcPct val="0"/>
              </a:spcBef>
              <a:buFontTx/>
              <a:buChar char="•"/>
            </a:pPr>
            <a:r>
              <a:rPr lang="en-US" sz="900" dirty="0"/>
              <a:t> Deletions are most often made because of duplicate authorized access points for the same entity.  There will be more details about this in a later session.</a:t>
            </a: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5B516978-6B6A-44EF-81FB-D8927FF78CDF}" type="datetime1">
              <a:rPr lang="en-US" smtClean="0"/>
              <a:t>10/22/2024</a:t>
            </a:fld>
            <a:endParaRPr lang="en-US"/>
          </a:p>
        </p:txBody>
      </p:sp>
    </p:spTree>
    <p:extLst>
      <p:ext uri="{BB962C8B-B14F-4D97-AF65-F5344CB8AC3E}">
        <p14:creationId xmlns:p14="http://schemas.microsoft.com/office/powerpoint/2010/main" val="412757555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2"/>
          <p:cNvSpPr>
            <a:spLocks noGrp="1" noRot="1" noChangeAspect="1" noChangeArrowheads="1" noTextEdit="1"/>
          </p:cNvSpPr>
          <p:nvPr>
            <p:ph type="sldImg"/>
          </p:nvPr>
        </p:nvSpPr>
        <p:spPr bwMode="auto">
          <a:xfrm>
            <a:off x="1068388" y="609600"/>
            <a:ext cx="4646612" cy="3484563"/>
          </a:xfrm>
          <a:noFill/>
          <a:ln>
            <a:solidFill>
              <a:srgbClr val="000000"/>
            </a:solidFill>
            <a:miter lim="800000"/>
            <a:headEnd/>
            <a:tailEnd/>
          </a:ln>
        </p:spPr>
      </p:sp>
      <p:sp>
        <p:nvSpPr>
          <p:cNvPr id="156674" name="Rectangle 3"/>
          <p:cNvSpPr>
            <a:spLocks noGrp="1" noChangeArrowheads="1"/>
          </p:cNvSpPr>
          <p:nvPr>
            <p:ph type="body" idx="1"/>
          </p:nvPr>
        </p:nvSpPr>
        <p:spPr bwMode="auto">
          <a:xfrm>
            <a:off x="947181" y="4427914"/>
            <a:ext cx="5146136" cy="4179102"/>
          </a:xfrm>
          <a:noFill/>
        </p:spPr>
        <p:txBody>
          <a:bodyPr wrap="square" lIns="92232" tIns="46116" rIns="92232" bIns="46116" numCol="1" anchor="t" anchorCtr="0" compatLnSpc="1">
            <a:prstTxWarp prst="textNoShape">
              <a:avLst/>
            </a:prstTxWarp>
          </a:bodyPr>
          <a:lstStyle/>
          <a:p>
            <a:pPr eaLnBrk="1" hangingPunct="1">
              <a:spcBef>
                <a:spcPct val="0"/>
              </a:spcBef>
            </a:pPr>
            <a:r>
              <a:rPr lang="en-US" dirty="0"/>
              <a:t>November 12, 2019: revised notes: changed Cooperative Programs Section to </a:t>
            </a:r>
            <a:r>
              <a:rPr lang="en-US" sz="1200" kern="1200" dirty="0">
                <a:solidFill>
                  <a:schemeClr val="tx1"/>
                </a:solidFill>
                <a:effectLst/>
                <a:latin typeface="+mn-lt"/>
                <a:ea typeface="+mn-ea"/>
                <a:cs typeface="+mn-cs"/>
              </a:rPr>
              <a:t>Policy, Training, and Cooperative Programs Division; added 5th bullet</a:t>
            </a:r>
            <a:endParaRPr lang="en-US" dirty="0"/>
          </a:p>
          <a:p>
            <a:pPr eaLnBrk="1" hangingPunct="1">
              <a:spcBef>
                <a:spcPct val="0"/>
              </a:spcBef>
            </a:pPr>
            <a:endParaRPr lang="en-US" dirty="0"/>
          </a:p>
          <a:p>
            <a:pPr eaLnBrk="1" hangingPunct="1">
              <a:spcBef>
                <a:spcPct val="0"/>
              </a:spcBef>
            </a:pPr>
            <a:r>
              <a:rPr lang="en-US" dirty="0"/>
              <a:t>1) Reporting records that need changes to authorized access points (BFM = Bibliographic File Maintenance)</a:t>
            </a:r>
          </a:p>
          <a:p>
            <a:pPr eaLnBrk="1" hangingPunct="1">
              <a:spcBef>
                <a:spcPct val="0"/>
              </a:spcBef>
            </a:pPr>
            <a:r>
              <a:rPr lang="en-US" dirty="0"/>
              <a:t>2) NACO participants must notify the </a:t>
            </a:r>
            <a:r>
              <a:rPr lang="en-US" sz="1200" kern="1200" dirty="0">
                <a:solidFill>
                  <a:schemeClr val="tx1"/>
                </a:solidFill>
                <a:effectLst/>
                <a:latin typeface="+mn-lt"/>
                <a:ea typeface="+mn-ea"/>
                <a:cs typeface="+mn-cs"/>
              </a:rPr>
              <a:t>Policy, Training, and Cooperative Programs Division </a:t>
            </a:r>
            <a:r>
              <a:rPr lang="en-US" dirty="0"/>
              <a:t>via naco@loc.gov to perform BFM for certain types of changes to NARs that affect records at LC.</a:t>
            </a:r>
          </a:p>
          <a:p>
            <a:pPr eaLnBrk="1" hangingPunct="1">
              <a:spcBef>
                <a:spcPct val="0"/>
              </a:spcBef>
            </a:pPr>
            <a:r>
              <a:rPr lang="en-US" dirty="0"/>
              <a:t>3) The link in the record leads to Guidelines for Reporting NACO BFM.</a:t>
            </a:r>
          </a:p>
          <a:p>
            <a:pPr eaLnBrk="1" hangingPunct="1">
              <a:spcBef>
                <a:spcPct val="0"/>
              </a:spcBef>
            </a:pPr>
            <a:r>
              <a:rPr lang="en-US" dirty="0"/>
              <a:t>4) Reporting BFM to OCLC is not required, but it could be helpful to either correct affected records in the </a:t>
            </a:r>
            <a:r>
              <a:rPr lang="en-US" dirty="0" err="1"/>
              <a:t>WorldCat</a:t>
            </a:r>
            <a:r>
              <a:rPr lang="en-US" dirty="0"/>
              <a:t> database (if few in number) or report the need for change to OCLC.</a:t>
            </a:r>
          </a:p>
          <a:p>
            <a:pPr eaLnBrk="1" hangingPunct="1">
              <a:spcBef>
                <a:spcPct val="0"/>
              </a:spcBef>
            </a:pPr>
            <a:r>
              <a:rPr lang="en-US" dirty="0"/>
              <a:t>5) And don’t forget that records in your own catalog may need to be revised!</a:t>
            </a:r>
          </a:p>
          <a:p>
            <a:pPr eaLnBrk="1" hangingPunct="1">
              <a:spcBef>
                <a:spcPct val="0"/>
              </a:spcBef>
            </a:pPr>
            <a:endParaRPr lang="en-US" sz="900" dirty="0"/>
          </a:p>
          <a:p>
            <a:pPr eaLnBrk="1" hangingPunct="1">
              <a:spcBef>
                <a:spcPct val="0"/>
              </a:spcBef>
            </a:pPr>
            <a:endParaRPr lang="en-US" sz="900" dirty="0"/>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AFA80610-A189-48AE-A388-D0CCB09D84A6}" type="datetime1">
              <a:rPr lang="en-US" smtClean="0"/>
              <a:t>10/22/2024</a:t>
            </a:fld>
            <a:endParaRPr lang="en-US"/>
          </a:p>
        </p:txBody>
      </p:sp>
    </p:spTree>
    <p:extLst>
      <p:ext uri="{BB962C8B-B14F-4D97-AF65-F5344CB8AC3E}">
        <p14:creationId xmlns:p14="http://schemas.microsoft.com/office/powerpoint/2010/main" val="62649187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Slide Image Placeholder 1"/>
          <p:cNvSpPr>
            <a:spLocks noGrp="1" noRot="1" noChangeAspect="1"/>
          </p:cNvSpPr>
          <p:nvPr>
            <p:ph type="sldImg"/>
          </p:nvPr>
        </p:nvSpPr>
        <p:spPr bwMode="auto">
          <a:noFill/>
          <a:ln>
            <a:solidFill>
              <a:srgbClr val="000000"/>
            </a:solidFill>
            <a:miter lim="800000"/>
            <a:headEnd/>
            <a:tailEnd/>
          </a:ln>
        </p:spPr>
      </p:sp>
      <p:sp>
        <p:nvSpPr>
          <p:cNvPr id="15872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May 1, 2013</a:t>
            </a:r>
          </a:p>
          <a:p>
            <a:pPr eaLnBrk="1" hangingPunct="1">
              <a:spcBef>
                <a:spcPct val="0"/>
              </a:spcBef>
            </a:pPr>
            <a:endParaRPr lang="en-US" dirty="0"/>
          </a:p>
          <a:p>
            <a:pPr eaLnBrk="1" hangingPunct="1">
              <a:spcBef>
                <a:spcPct val="0"/>
              </a:spcBef>
            </a:pPr>
            <a:r>
              <a:rPr lang="en-US" dirty="0"/>
              <a:t>Here are a couple of examples of situations in which changes may or may not need to be reported for BFM.</a:t>
            </a:r>
          </a:p>
        </p:txBody>
      </p:sp>
      <p:sp>
        <p:nvSpPr>
          <p:cNvPr id="158723"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F4F3AE70-A7B7-4BB0-8D05-E2FEE1C5BCF2}" type="slidenum">
              <a:rPr lang="en-US">
                <a:cs typeface="Arial" charset="0"/>
              </a:rPr>
              <a:pPr fontAlgn="base">
                <a:spcBef>
                  <a:spcPct val="0"/>
                </a:spcBef>
                <a:spcAft>
                  <a:spcPct val="0"/>
                </a:spcAft>
                <a:defRPr/>
              </a:pPr>
              <a:t>77</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16E8D37A-BA92-497A-BD79-DBFAA92F7F84}" type="datetime1">
              <a:rPr lang="en-US" smtClean="0"/>
              <a:t>10/22/2024</a:t>
            </a:fld>
            <a:endParaRPr lang="en-US"/>
          </a:p>
        </p:txBody>
      </p:sp>
    </p:spTree>
    <p:extLst>
      <p:ext uri="{BB962C8B-B14F-4D97-AF65-F5344CB8AC3E}">
        <p14:creationId xmlns:p14="http://schemas.microsoft.com/office/powerpoint/2010/main" val="67264885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Rectangle 2"/>
          <p:cNvSpPr>
            <a:spLocks noGrp="1" noRot="1" noChangeAspect="1" noChangeArrowheads="1" noTextEdit="1"/>
          </p:cNvSpPr>
          <p:nvPr>
            <p:ph type="sldImg"/>
          </p:nvPr>
        </p:nvSpPr>
        <p:spPr bwMode="auto">
          <a:xfrm>
            <a:off x="1068388" y="609600"/>
            <a:ext cx="4646612" cy="3484563"/>
          </a:xfrm>
          <a:noFill/>
          <a:ln>
            <a:solidFill>
              <a:srgbClr val="000000"/>
            </a:solidFill>
            <a:miter lim="800000"/>
            <a:headEnd/>
            <a:tailEnd/>
          </a:ln>
        </p:spPr>
      </p:sp>
      <p:sp>
        <p:nvSpPr>
          <p:cNvPr id="160770" name="Rectangle 3"/>
          <p:cNvSpPr>
            <a:spLocks noGrp="1" noChangeArrowheads="1"/>
          </p:cNvSpPr>
          <p:nvPr>
            <p:ph type="body" idx="1"/>
          </p:nvPr>
        </p:nvSpPr>
        <p:spPr bwMode="auto">
          <a:xfrm>
            <a:off x="947181" y="4427914"/>
            <a:ext cx="5146136" cy="4179102"/>
          </a:xfrm>
          <a:noFill/>
        </p:spPr>
        <p:txBody>
          <a:bodyPr wrap="square" lIns="92232" tIns="46116" rIns="92232" bIns="46116" numCol="1" anchor="t" anchorCtr="0" compatLnSpc="1">
            <a:prstTxWarp prst="textNoShape">
              <a:avLst/>
            </a:prstTxWarp>
          </a:bodyPr>
          <a:lstStyle/>
          <a:p>
            <a:pPr eaLnBrk="1" hangingPunct="1">
              <a:spcBef>
                <a:spcPct val="0"/>
              </a:spcBef>
            </a:pPr>
            <a:r>
              <a:rPr lang="en-US" sz="1200" dirty="0"/>
              <a:t>May 1, 2013</a:t>
            </a:r>
          </a:p>
          <a:p>
            <a:pPr eaLnBrk="1" hangingPunct="1">
              <a:spcBef>
                <a:spcPct val="0"/>
              </a:spcBef>
            </a:pPr>
            <a:endParaRPr lang="en-US" sz="900" dirty="0"/>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2012EE7A-E8A6-4691-A868-586FC108A982}" type="datetime1">
              <a:rPr lang="en-US" smtClean="0"/>
              <a:t>10/22/2024</a:t>
            </a:fld>
            <a:endParaRPr lang="en-US"/>
          </a:p>
        </p:txBody>
      </p:sp>
    </p:spTree>
    <p:extLst>
      <p:ext uri="{BB962C8B-B14F-4D97-AF65-F5344CB8AC3E}">
        <p14:creationId xmlns:p14="http://schemas.microsoft.com/office/powerpoint/2010/main" val="11707623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2"/>
          <p:cNvSpPr>
            <a:spLocks noGrp="1" noRot="1" noChangeAspect="1" noChangeArrowheads="1" noTextEdit="1"/>
          </p:cNvSpPr>
          <p:nvPr>
            <p:ph type="sldImg"/>
          </p:nvPr>
        </p:nvSpPr>
        <p:spPr bwMode="auto">
          <a:xfrm>
            <a:off x="1068388" y="609600"/>
            <a:ext cx="4646612" cy="3484563"/>
          </a:xfrm>
          <a:noFill/>
          <a:ln>
            <a:solidFill>
              <a:srgbClr val="000000"/>
            </a:solidFill>
            <a:miter lim="800000"/>
            <a:headEnd/>
            <a:tailEnd/>
          </a:ln>
        </p:spPr>
      </p:sp>
      <p:sp>
        <p:nvSpPr>
          <p:cNvPr id="162818" name="Rectangle 3"/>
          <p:cNvSpPr>
            <a:spLocks noGrp="1" noChangeArrowheads="1"/>
          </p:cNvSpPr>
          <p:nvPr>
            <p:ph type="body" idx="1"/>
          </p:nvPr>
        </p:nvSpPr>
        <p:spPr bwMode="auto">
          <a:xfrm>
            <a:off x="947181" y="4427914"/>
            <a:ext cx="5146136" cy="4179102"/>
          </a:xfrm>
          <a:noFill/>
        </p:spPr>
        <p:txBody>
          <a:bodyPr wrap="square" lIns="92232" tIns="46116" rIns="92232" bIns="46116" numCol="1" anchor="t" anchorCtr="0" compatLnSpc="1">
            <a:prstTxWarp prst="textNoShape">
              <a:avLst/>
            </a:prstTxWarp>
          </a:bodyPr>
          <a:lstStyle/>
          <a:p>
            <a:pPr marL="216183" indent="-216183" eaLnBrk="1" hangingPunct="1">
              <a:spcBef>
                <a:spcPct val="0"/>
              </a:spcBef>
            </a:pPr>
            <a:r>
              <a:rPr lang="en-US" sz="1100" dirty="0"/>
              <a:t>November 12, 2019: changed name in slide from Cooperative Programs Section to </a:t>
            </a:r>
            <a:r>
              <a:rPr lang="en-US" sz="1100" kern="1200" dirty="0">
                <a:solidFill>
                  <a:schemeClr val="tx1"/>
                </a:solidFill>
                <a:effectLst/>
                <a:latin typeface="+mn-lt"/>
                <a:ea typeface="+mn-ea"/>
                <a:cs typeface="+mn-cs"/>
              </a:rPr>
              <a:t>Policy, Training, and Cooperative Programs Division </a:t>
            </a:r>
            <a:endParaRPr lang="en-US" sz="1100" dirty="0"/>
          </a:p>
          <a:p>
            <a:pPr marL="216183" indent="-216183" eaLnBrk="1" hangingPunct="1">
              <a:spcBef>
                <a:spcPct val="0"/>
              </a:spcBef>
            </a:pPr>
            <a:endParaRPr lang="en-US" sz="1100" dirty="0"/>
          </a:p>
          <a:p>
            <a:pPr marL="216183" indent="-216183" eaLnBrk="1" hangingPunct="1">
              <a:spcBef>
                <a:spcPct val="0"/>
              </a:spcBef>
            </a:pPr>
            <a:r>
              <a:rPr lang="en-US" sz="1100" b="1" dirty="0"/>
              <a:t>Why search? (1):</a:t>
            </a:r>
          </a:p>
          <a:p>
            <a:pPr marL="216183" indent="-216183" eaLnBrk="1" hangingPunct="1">
              <a:spcBef>
                <a:spcPct val="0"/>
              </a:spcBef>
            </a:pPr>
            <a:endParaRPr lang="en-US" sz="1100" b="1" dirty="0"/>
          </a:p>
          <a:p>
            <a:pPr marL="216183" indent="-216183" eaLnBrk="1" hangingPunct="1">
              <a:spcBef>
                <a:spcPct val="0"/>
              </a:spcBef>
            </a:pPr>
            <a:r>
              <a:rPr lang="en-US" sz="1100" dirty="0"/>
              <a:t>Duplicates are normally created by inefficient searching and the 24-hour upload gap in the Name authority file.</a:t>
            </a:r>
          </a:p>
          <a:p>
            <a:pPr marL="216183" indent="-216183" eaLnBrk="1" hangingPunct="1">
              <a:spcBef>
                <a:spcPct val="0"/>
              </a:spcBef>
            </a:pPr>
            <a:endParaRPr lang="en-US" sz="1100" dirty="0"/>
          </a:p>
          <a:p>
            <a:pPr marL="216183" indent="-216183" eaLnBrk="1" hangingPunct="1">
              <a:spcBef>
                <a:spcPct val="0"/>
              </a:spcBef>
            </a:pPr>
            <a:r>
              <a:rPr lang="en-US" sz="1100" b="1" dirty="0"/>
              <a:t>Before creating a name authority record:</a:t>
            </a:r>
          </a:p>
          <a:p>
            <a:pPr marL="216183" indent="-216183" eaLnBrk="1" hangingPunct="1">
              <a:spcBef>
                <a:spcPct val="0"/>
              </a:spcBef>
            </a:pPr>
            <a:endParaRPr lang="en-US" sz="1100" b="1" dirty="0"/>
          </a:p>
          <a:p>
            <a:pPr marL="216183" indent="-216183" eaLnBrk="1" hangingPunct="1">
              <a:spcBef>
                <a:spcPct val="0"/>
              </a:spcBef>
              <a:buFontTx/>
              <a:buAutoNum type="arabicParenR"/>
            </a:pPr>
            <a:r>
              <a:rPr lang="en-US" sz="1100" dirty="0"/>
              <a:t>Search the OCLC authority file for the authorized access point, including variant forms of the access point.</a:t>
            </a:r>
          </a:p>
          <a:p>
            <a:pPr marL="216183" indent="-216183" eaLnBrk="1" hangingPunct="1">
              <a:spcBef>
                <a:spcPct val="0"/>
              </a:spcBef>
              <a:buFontTx/>
              <a:buAutoNum type="arabicParenR"/>
            </a:pPr>
            <a:r>
              <a:rPr lang="en-US" sz="1100" dirty="0"/>
              <a:t>In addition, search </a:t>
            </a:r>
            <a:r>
              <a:rPr lang="en-US" sz="1100" dirty="0" err="1"/>
              <a:t>WorldCat</a:t>
            </a:r>
            <a:r>
              <a:rPr lang="en-US" sz="1100" dirty="0"/>
              <a:t> for bibliographic records that contain the authorized access point or variant forms.</a:t>
            </a:r>
          </a:p>
          <a:p>
            <a:pPr marL="216183" indent="-216183" eaLnBrk="1" hangingPunct="1">
              <a:spcBef>
                <a:spcPct val="0"/>
              </a:spcBef>
            </a:pPr>
            <a:endParaRPr lang="en-US" sz="1100" dirty="0"/>
          </a:p>
          <a:p>
            <a:pPr marL="216183" indent="-216183" eaLnBrk="1" hangingPunct="1">
              <a:spcBef>
                <a:spcPct val="0"/>
              </a:spcBef>
            </a:pPr>
            <a:r>
              <a:rPr lang="en-US" sz="1100" b="1" dirty="0"/>
              <a:t>Remember to search again every 24 hours for new NAR’s.</a:t>
            </a:r>
          </a:p>
          <a:p>
            <a:pPr marL="216183" indent="-216183" eaLnBrk="1" hangingPunct="1">
              <a:spcBef>
                <a:spcPct val="0"/>
              </a:spcBef>
            </a:pPr>
            <a:endParaRPr lang="en-US" sz="900" b="1" dirty="0"/>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FAA609C4-5265-44EF-AC86-B8317D293C8E}" type="datetime1">
              <a:rPr lang="en-US" smtClean="0"/>
              <a:t>10/22/2024</a:t>
            </a:fld>
            <a:endParaRPr lang="en-US"/>
          </a:p>
        </p:txBody>
      </p:sp>
    </p:spTree>
    <p:extLst>
      <p:ext uri="{BB962C8B-B14F-4D97-AF65-F5344CB8AC3E}">
        <p14:creationId xmlns:p14="http://schemas.microsoft.com/office/powerpoint/2010/main" val="374359294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2"/>
          <p:cNvSpPr>
            <a:spLocks noGrp="1" noRot="1" noChangeAspect="1" noChangeArrowheads="1" noTextEdit="1"/>
          </p:cNvSpPr>
          <p:nvPr>
            <p:ph type="sldImg"/>
          </p:nvPr>
        </p:nvSpPr>
        <p:spPr bwMode="auto">
          <a:xfrm>
            <a:off x="1068388" y="609600"/>
            <a:ext cx="4646612" cy="3484563"/>
          </a:xfrm>
          <a:noFill/>
          <a:ln>
            <a:solidFill>
              <a:srgbClr val="000000"/>
            </a:solidFill>
            <a:miter lim="800000"/>
            <a:headEnd/>
            <a:tailEnd/>
          </a:ln>
        </p:spPr>
      </p:sp>
      <p:sp>
        <p:nvSpPr>
          <p:cNvPr id="164866" name="Rectangle 3"/>
          <p:cNvSpPr>
            <a:spLocks noGrp="1" noChangeArrowheads="1"/>
          </p:cNvSpPr>
          <p:nvPr>
            <p:ph type="body" idx="1"/>
          </p:nvPr>
        </p:nvSpPr>
        <p:spPr bwMode="auto">
          <a:xfrm>
            <a:off x="947181" y="4427914"/>
            <a:ext cx="5146136" cy="4179102"/>
          </a:xfrm>
          <a:noFill/>
        </p:spPr>
        <p:txBody>
          <a:bodyPr wrap="square" lIns="92232" tIns="46116" rIns="92232" bIns="46116" numCol="1" anchor="t" anchorCtr="0" compatLnSpc="1">
            <a:prstTxWarp prst="textNoShape">
              <a:avLst/>
            </a:prstTxWarp>
          </a:bodyPr>
          <a:lstStyle/>
          <a:p>
            <a:pPr eaLnBrk="1" hangingPunct="1">
              <a:spcBef>
                <a:spcPct val="0"/>
              </a:spcBef>
            </a:pPr>
            <a:r>
              <a:rPr lang="en-US" dirty="0"/>
              <a:t>May 1, 2013</a:t>
            </a:r>
          </a:p>
          <a:p>
            <a:pPr eaLnBrk="1" hangingPunct="1">
              <a:spcBef>
                <a:spcPct val="0"/>
              </a:spcBef>
            </a:pPr>
            <a:endParaRPr lang="en-US" dirty="0"/>
          </a:p>
          <a:p>
            <a:pPr eaLnBrk="1" hangingPunct="1">
              <a:spcBef>
                <a:spcPct val="0"/>
              </a:spcBef>
            </a:pPr>
            <a:r>
              <a:rPr lang="en-US" b="1" dirty="0"/>
              <a:t>NOTE for 2</a:t>
            </a:r>
            <a:r>
              <a:rPr lang="en-US" b="1" baseline="30000" dirty="0"/>
              <a:t>nd</a:t>
            </a:r>
            <a:r>
              <a:rPr lang="en-US" b="1" dirty="0"/>
              <a:t> bullet:</a:t>
            </a:r>
            <a:r>
              <a:rPr lang="en-US" dirty="0"/>
              <a:t> To gather information from existing bib records </a:t>
            </a:r>
            <a:r>
              <a:rPr lang="en-US" i="1" dirty="0"/>
              <a:t>to assure proper choice and form of authorized access points and variant access points</a:t>
            </a:r>
          </a:p>
          <a:p>
            <a:pPr eaLnBrk="1" hangingPunct="1">
              <a:spcBef>
                <a:spcPct val="0"/>
              </a:spcBef>
            </a:pPr>
            <a:endParaRPr lang="en-US" sz="900" i="1" dirty="0"/>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C5CD3FBF-7782-4A7B-A46E-21190EAFD243}" type="datetime1">
              <a:rPr lang="en-US" smtClean="0"/>
              <a:t>10/22/2024</a:t>
            </a:fld>
            <a:endParaRPr lang="en-US"/>
          </a:p>
        </p:txBody>
      </p:sp>
    </p:spTree>
    <p:extLst>
      <p:ext uri="{BB962C8B-B14F-4D97-AF65-F5344CB8AC3E}">
        <p14:creationId xmlns:p14="http://schemas.microsoft.com/office/powerpoint/2010/main" val="175826214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Slide Image Placeholder 1"/>
          <p:cNvSpPr>
            <a:spLocks noGrp="1" noRot="1" noChangeAspect="1"/>
          </p:cNvSpPr>
          <p:nvPr>
            <p:ph type="sldImg"/>
          </p:nvPr>
        </p:nvSpPr>
        <p:spPr bwMode="auto">
          <a:noFill/>
          <a:ln>
            <a:solidFill>
              <a:srgbClr val="000000"/>
            </a:solidFill>
            <a:miter lim="800000"/>
            <a:headEnd/>
            <a:tailEnd/>
          </a:ln>
        </p:spPr>
      </p:sp>
      <p:sp>
        <p:nvSpPr>
          <p:cNvPr id="16691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z="1100" dirty="0"/>
              <a:t>December 12,</a:t>
            </a:r>
            <a:r>
              <a:rPr lang="en-US" sz="1100" baseline="0" dirty="0"/>
              <a:t> 2016</a:t>
            </a:r>
          </a:p>
          <a:p>
            <a:pPr eaLnBrk="1" hangingPunct="1">
              <a:spcBef>
                <a:spcPct val="0"/>
              </a:spcBef>
            </a:pPr>
            <a:endParaRPr lang="en-US" sz="1100" dirty="0"/>
          </a:p>
          <a:p>
            <a:pPr eaLnBrk="1" hangingPunct="1">
              <a:spcBef>
                <a:spcPct val="0"/>
              </a:spcBef>
            </a:pPr>
            <a:r>
              <a:rPr lang="en-US" sz="1100" dirty="0"/>
              <a:t>The presence of this 667 is a clear indication that the 1XX field and the other fields in the existing record must be evaluated.  During Phase 1 of the authority file conversion from AACR2 to RDA, authorized access points that were not good candidates for a global, mechanical change were identified with this note.  More information is available in the document Summary of Programmatic Changes to the LC/NACO Authority File.</a:t>
            </a:r>
          </a:p>
          <a:p>
            <a:pPr eaLnBrk="1" hangingPunct="1">
              <a:spcBef>
                <a:spcPct val="0"/>
              </a:spcBef>
            </a:pPr>
            <a:endParaRPr lang="en-US" sz="1100" dirty="0"/>
          </a:p>
          <a:p>
            <a:pPr eaLnBrk="1" hangingPunct="1">
              <a:spcBef>
                <a:spcPct val="0"/>
              </a:spcBef>
            </a:pPr>
            <a:r>
              <a:rPr lang="en-US" sz="1100" dirty="0"/>
              <a:t>If the review indicates that the 1XX can be used under RDA as given, the cataloger should remove the 667 note, add any additional elements needed, and re-code the record to RDA.  </a:t>
            </a:r>
          </a:p>
          <a:p>
            <a:pPr eaLnBrk="1" hangingPunct="1">
              <a:spcBef>
                <a:spcPct val="0"/>
              </a:spcBef>
            </a:pPr>
            <a:endParaRPr lang="en-US" sz="1100" dirty="0"/>
          </a:p>
          <a:p>
            <a:pPr eaLnBrk="1" hangingPunct="1">
              <a:spcBef>
                <a:spcPct val="0"/>
              </a:spcBef>
            </a:pPr>
            <a:r>
              <a:rPr lang="en-US" sz="1100" dirty="0"/>
              <a:t>If the existing 1XX needs to be updated to be made acceptable for use under RDA, the cataloger should revise the authorized access point, make a reference from the former 1XX when applicable, remove the 667, add any additional elements needed, and re-code the record to RDA.  Revising existing authority records is covered in more detail in the Authority Workflow module.</a:t>
            </a:r>
          </a:p>
          <a:p>
            <a:pPr eaLnBrk="1" hangingPunct="1">
              <a:spcBef>
                <a:spcPct val="0"/>
              </a:spcBef>
            </a:pPr>
            <a:endParaRPr lang="en-US" sz="1100" dirty="0"/>
          </a:p>
          <a:p>
            <a:pPr eaLnBrk="1" hangingPunct="1">
              <a:spcBef>
                <a:spcPct val="0"/>
              </a:spcBef>
            </a:pPr>
            <a:r>
              <a:rPr lang="en-US" sz="1100" dirty="0"/>
              <a:t>It is also important to be alert to changes that might be needed in records NOT flagged as needing review.  Some examples are: persons with numerals at the end of the name, or terms like Jr., Sr., </a:t>
            </a:r>
            <a:r>
              <a:rPr lang="en-US" sz="1100" dirty="0" err="1"/>
              <a:t>père</a:t>
            </a:r>
            <a:r>
              <a:rPr lang="en-US" sz="1100" dirty="0"/>
              <a:t>.</a:t>
            </a:r>
          </a:p>
          <a:p>
            <a:pPr eaLnBrk="1" hangingPunct="1">
              <a:spcBef>
                <a:spcPct val="0"/>
              </a:spcBef>
            </a:pPr>
            <a:endParaRPr lang="en-US" sz="1100" dirty="0"/>
          </a:p>
          <a:p>
            <a:pPr eaLnBrk="1" hangingPunct="1">
              <a:spcBef>
                <a:spcPct val="0"/>
              </a:spcBef>
            </a:pPr>
            <a:r>
              <a:rPr lang="en-US" sz="1100" dirty="0"/>
              <a:t>For a summary of LC announcements about the various</a:t>
            </a:r>
            <a:r>
              <a:rPr lang="en-US" sz="1100" baseline="0" dirty="0"/>
              <a:t> phases, see http://www.loc.gov/cds/notices/3A-141201a.pdf. </a:t>
            </a:r>
            <a:endParaRPr lang="en-US" sz="1100" dirty="0"/>
          </a:p>
        </p:txBody>
      </p:sp>
      <p:sp>
        <p:nvSpPr>
          <p:cNvPr id="166915"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3B8CAB1F-BA6C-4A5F-A435-B9A8CF7B33C1}" type="slidenum">
              <a:rPr lang="en-US">
                <a:cs typeface="Arial" charset="0"/>
              </a:rPr>
              <a:pPr fontAlgn="base">
                <a:spcBef>
                  <a:spcPct val="0"/>
                </a:spcBef>
                <a:spcAft>
                  <a:spcPct val="0"/>
                </a:spcAft>
                <a:defRPr/>
              </a:pPr>
              <a:t>81</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7E7FFD19-7A0B-4AB4-8582-BCFEAEA87620}" type="datetime1">
              <a:rPr lang="en-US" smtClean="0"/>
              <a:t>10/22/2024</a:t>
            </a:fld>
            <a:endParaRPr lang="en-US"/>
          </a:p>
        </p:txBody>
      </p:sp>
    </p:spTree>
    <p:extLst>
      <p:ext uri="{BB962C8B-B14F-4D97-AF65-F5344CB8AC3E}">
        <p14:creationId xmlns:p14="http://schemas.microsoft.com/office/powerpoint/2010/main" val="119173995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Rectangle 2"/>
          <p:cNvSpPr>
            <a:spLocks noGrp="1" noRot="1" noChangeAspect="1" noChangeArrowheads="1" noTextEdit="1"/>
          </p:cNvSpPr>
          <p:nvPr>
            <p:ph type="sldImg"/>
          </p:nvPr>
        </p:nvSpPr>
        <p:spPr bwMode="auto">
          <a:xfrm>
            <a:off x="1068388" y="609600"/>
            <a:ext cx="4646612" cy="3484563"/>
          </a:xfrm>
          <a:noFill/>
          <a:ln>
            <a:solidFill>
              <a:srgbClr val="000000"/>
            </a:solidFill>
            <a:miter lim="800000"/>
            <a:headEnd/>
            <a:tailEnd/>
          </a:ln>
        </p:spPr>
      </p:sp>
      <p:sp>
        <p:nvSpPr>
          <p:cNvPr id="168962" name="Rectangle 3"/>
          <p:cNvSpPr>
            <a:spLocks noGrp="1" noChangeArrowheads="1"/>
          </p:cNvSpPr>
          <p:nvPr>
            <p:ph type="body" idx="1"/>
          </p:nvPr>
        </p:nvSpPr>
        <p:spPr bwMode="auto">
          <a:xfrm>
            <a:off x="947181" y="4427914"/>
            <a:ext cx="5146136" cy="4179102"/>
          </a:xfrm>
        </p:spPr>
        <p:txBody>
          <a:bodyPr wrap="square" lIns="92232" tIns="46116" rIns="92232" bIns="46116" numCol="1" anchor="t" anchorCtr="0" compatLnSpc="1">
            <a:prstTxWarp prst="textNoShape">
              <a:avLst/>
            </a:prstTxWarp>
          </a:bodyPr>
          <a:lstStyle/>
          <a:p>
            <a:pPr eaLnBrk="1" hangingPunct="1">
              <a:spcBef>
                <a:spcPct val="0"/>
              </a:spcBef>
              <a:defRPr/>
            </a:pPr>
            <a:r>
              <a:rPr lang="en-US" dirty="0"/>
              <a:t>May 1, 2013</a:t>
            </a:r>
          </a:p>
          <a:p>
            <a:pPr eaLnBrk="1" hangingPunct="1">
              <a:spcBef>
                <a:spcPct val="0"/>
              </a:spcBef>
              <a:defRPr/>
            </a:pPr>
            <a:endParaRPr lang="en-US" dirty="0"/>
          </a:p>
          <a:p>
            <a:pPr marL="217043" indent="-217043" eaLnBrk="1" hangingPunct="1">
              <a:spcBef>
                <a:spcPct val="0"/>
              </a:spcBef>
              <a:buFontTx/>
              <a:buAutoNum type="arabicParenR"/>
              <a:defRPr/>
            </a:pPr>
            <a:r>
              <a:rPr lang="en-US" dirty="0"/>
              <a:t>When you are revising an existing NAR, it is helpful to search again to see what additional information you may be able to find.</a:t>
            </a:r>
          </a:p>
          <a:p>
            <a:pPr marL="217043" indent="-217043" eaLnBrk="1" hangingPunct="1">
              <a:spcBef>
                <a:spcPct val="0"/>
              </a:spcBef>
              <a:buFontTx/>
              <a:buAutoNum type="arabicParenR"/>
              <a:defRPr/>
            </a:pPr>
            <a:r>
              <a:rPr lang="en-US" b="1" dirty="0"/>
              <a:t>Remember</a:t>
            </a:r>
            <a:r>
              <a:rPr lang="en-US" dirty="0"/>
              <a:t>: Search </a:t>
            </a:r>
            <a:r>
              <a:rPr lang="en-US" dirty="0" err="1"/>
              <a:t>WorldCat</a:t>
            </a:r>
            <a:r>
              <a:rPr lang="en-US" dirty="0"/>
              <a:t> for bibliographic records that contain the authorized access point or variant forms of the authorized access point. </a:t>
            </a: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019992D1-0849-48FB-8CA5-7C61417FF211}" type="datetime1">
              <a:rPr lang="en-US" smtClean="0"/>
              <a:t>10/22/2024</a:t>
            </a:fld>
            <a:endParaRPr lang="en-US"/>
          </a:p>
        </p:txBody>
      </p:sp>
    </p:spTree>
    <p:extLst>
      <p:ext uri="{BB962C8B-B14F-4D97-AF65-F5344CB8AC3E}">
        <p14:creationId xmlns:p14="http://schemas.microsoft.com/office/powerpoint/2010/main" val="258064540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2"/>
          <p:cNvSpPr>
            <a:spLocks noGrp="1" noRot="1" noChangeAspect="1" noChangeArrowheads="1" noTextEdit="1"/>
          </p:cNvSpPr>
          <p:nvPr>
            <p:ph type="sldImg"/>
          </p:nvPr>
        </p:nvSpPr>
        <p:spPr bwMode="auto">
          <a:xfrm>
            <a:off x="1068388" y="609600"/>
            <a:ext cx="4646612" cy="3484563"/>
          </a:xfrm>
          <a:noFill/>
          <a:ln>
            <a:solidFill>
              <a:srgbClr val="000000"/>
            </a:solidFill>
            <a:miter lim="800000"/>
            <a:headEnd/>
            <a:tailEnd/>
          </a:ln>
        </p:spPr>
      </p:sp>
      <p:sp>
        <p:nvSpPr>
          <p:cNvPr id="171010" name="Rectangle 3"/>
          <p:cNvSpPr>
            <a:spLocks noGrp="1" noChangeArrowheads="1"/>
          </p:cNvSpPr>
          <p:nvPr>
            <p:ph type="body" idx="1"/>
          </p:nvPr>
        </p:nvSpPr>
        <p:spPr bwMode="auto">
          <a:xfrm>
            <a:off x="947181" y="4427914"/>
            <a:ext cx="5146136" cy="4179102"/>
          </a:xfrm>
          <a:noFill/>
        </p:spPr>
        <p:txBody>
          <a:bodyPr wrap="square" lIns="92232" tIns="46116" rIns="92232" bIns="46116" numCol="1" anchor="t" anchorCtr="0" compatLnSpc="1">
            <a:prstTxWarp prst="textNoShape">
              <a:avLst/>
            </a:prstTxWarp>
          </a:bodyPr>
          <a:lstStyle/>
          <a:p>
            <a:pPr eaLnBrk="1" hangingPunct="1">
              <a:spcBef>
                <a:spcPct val="0"/>
              </a:spcBef>
            </a:pPr>
            <a:r>
              <a:rPr lang="en-US" sz="900" dirty="0"/>
              <a:t>May 1, 2013</a:t>
            </a:r>
          </a:p>
          <a:p>
            <a:pPr eaLnBrk="1" hangingPunct="1">
              <a:spcBef>
                <a:spcPct val="0"/>
              </a:spcBef>
            </a:pPr>
            <a:endParaRPr lang="en-US" sz="900" dirty="0"/>
          </a:p>
          <a:p>
            <a:pPr eaLnBrk="1" hangingPunct="1">
              <a:spcBef>
                <a:spcPct val="0"/>
              </a:spcBef>
            </a:pPr>
            <a:r>
              <a:rPr lang="en-US" sz="900" dirty="0"/>
              <a:t>1)  B</a:t>
            </a:r>
            <a:r>
              <a:rPr lang="en-US" sz="1100" dirty="0"/>
              <a:t>e sure to search possible alternative forms of a person’s name to find any authorized access points that may been entered under those forms.  You’re trying to find all the works by (and about) a person. This is even more necessary in languages with multiple surnames, etc.</a:t>
            </a:r>
          </a:p>
          <a:p>
            <a:pPr eaLnBrk="1" hangingPunct="1">
              <a:spcBef>
                <a:spcPct val="0"/>
              </a:spcBef>
            </a:pPr>
            <a:endParaRPr lang="en-US" sz="1100" dirty="0"/>
          </a:p>
          <a:p>
            <a:pPr eaLnBrk="1" hangingPunct="1">
              <a:spcBef>
                <a:spcPct val="0"/>
              </a:spcBef>
            </a:pPr>
            <a:r>
              <a:rPr lang="en-US" sz="1100" dirty="0"/>
              <a:t>2)  Be sure to emphasize that the search strategies differ from program to program and person to person.</a:t>
            </a:r>
          </a:p>
          <a:p>
            <a:pPr eaLnBrk="1" hangingPunct="1">
              <a:spcBef>
                <a:spcPct val="0"/>
              </a:spcBef>
            </a:pPr>
            <a:endParaRPr lang="en-US" sz="1100" b="0" dirty="0"/>
          </a:p>
          <a:p>
            <a:pPr eaLnBrk="1" hangingPunct="1">
              <a:spcBef>
                <a:spcPct val="0"/>
              </a:spcBef>
            </a:pPr>
            <a:r>
              <a:rPr lang="en-US" sz="1100" b="0" dirty="0"/>
              <a:t>3)  </a:t>
            </a:r>
            <a:r>
              <a:rPr lang="en-US" sz="1100" b="1" dirty="0"/>
              <a:t>Places to search:</a:t>
            </a:r>
            <a:r>
              <a:rPr lang="en-US" sz="1100" dirty="0"/>
              <a:t> </a:t>
            </a:r>
          </a:p>
          <a:p>
            <a:pPr eaLnBrk="1" hangingPunct="1">
              <a:spcBef>
                <a:spcPct val="0"/>
              </a:spcBef>
            </a:pPr>
            <a:r>
              <a:rPr lang="en-US" sz="1100" dirty="0"/>
              <a:t>	a)  LC/NACO Authority File (NAF via OCLC)</a:t>
            </a:r>
          </a:p>
          <a:p>
            <a:pPr eaLnBrk="1" hangingPunct="1">
              <a:spcBef>
                <a:spcPct val="0"/>
              </a:spcBef>
            </a:pPr>
            <a:r>
              <a:rPr lang="en-US" sz="1100" dirty="0"/>
              <a:t>	b)  OCLC bibliographic records</a:t>
            </a:r>
          </a:p>
          <a:p>
            <a:pPr eaLnBrk="1" hangingPunct="1">
              <a:spcBef>
                <a:spcPct val="0"/>
              </a:spcBef>
            </a:pPr>
            <a:r>
              <a:rPr lang="en-US" sz="1100" dirty="0"/>
              <a:t>	c)  Your local files</a:t>
            </a:r>
          </a:p>
          <a:p>
            <a:pPr eaLnBrk="1" hangingPunct="1">
              <a:spcBef>
                <a:spcPct val="0"/>
              </a:spcBef>
            </a:pPr>
            <a:r>
              <a:rPr lang="en-US" sz="1100" dirty="0"/>
              <a:t>	d)  Optionally: LC’s OPAC </a:t>
            </a:r>
          </a:p>
          <a:p>
            <a:pPr eaLnBrk="1" hangingPunct="1">
              <a:spcBef>
                <a:spcPct val="0"/>
              </a:spcBef>
            </a:pPr>
            <a:r>
              <a:rPr lang="en-US" sz="1100" dirty="0"/>
              <a:t>	f)  Occasionally: other reference sources, databases, WWW, etc.</a:t>
            </a: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DA26B598-023A-4BF8-B56B-769DF9355372}" type="datetime1">
              <a:rPr lang="en-US" smtClean="0"/>
              <a:t>10/22/2024</a:t>
            </a:fld>
            <a:endParaRPr lang="en-US"/>
          </a:p>
        </p:txBody>
      </p:sp>
    </p:spTree>
    <p:extLst>
      <p:ext uri="{BB962C8B-B14F-4D97-AF65-F5344CB8AC3E}">
        <p14:creationId xmlns:p14="http://schemas.microsoft.com/office/powerpoint/2010/main" val="295136340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Slide Image Placeholder 1"/>
          <p:cNvSpPr>
            <a:spLocks noGrp="1" noRot="1" noChangeAspect="1"/>
          </p:cNvSpPr>
          <p:nvPr>
            <p:ph type="sldImg"/>
          </p:nvPr>
        </p:nvSpPr>
        <p:spPr bwMode="auto">
          <a:noFill/>
          <a:ln>
            <a:solidFill>
              <a:srgbClr val="000000"/>
            </a:solidFill>
            <a:miter lim="800000"/>
            <a:headEnd/>
            <a:tailEnd/>
          </a:ln>
        </p:spPr>
      </p:sp>
      <p:sp>
        <p:nvSpPr>
          <p:cNvPr id="17305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May 1, 2013</a:t>
            </a:r>
          </a:p>
          <a:p>
            <a:pPr eaLnBrk="1" hangingPunct="1">
              <a:spcBef>
                <a:spcPct val="0"/>
              </a:spcBef>
            </a:pPr>
            <a:r>
              <a:rPr lang="en-US" b="0" dirty="0"/>
              <a:t>ANIMATED SLIDE</a:t>
            </a:r>
          </a:p>
          <a:p>
            <a:pPr eaLnBrk="1" hangingPunct="1">
              <a:spcBef>
                <a:spcPct val="0"/>
              </a:spcBef>
            </a:pPr>
            <a:endParaRPr lang="en-US" dirty="0"/>
          </a:p>
          <a:p>
            <a:pPr eaLnBrk="1" hangingPunct="1">
              <a:spcBef>
                <a:spcPct val="0"/>
              </a:spcBef>
            </a:pPr>
            <a:r>
              <a:rPr lang="en-US" dirty="0"/>
              <a:t>You can use OCLC macros to easily search bibliographic and authority files from an access point in a record. </a:t>
            </a:r>
          </a:p>
          <a:p>
            <a:pPr eaLnBrk="1" hangingPunct="1">
              <a:spcBef>
                <a:spcPct val="0"/>
              </a:spcBef>
            </a:pPr>
            <a:endParaRPr lang="en-US" dirty="0"/>
          </a:p>
          <a:p>
            <a:pPr eaLnBrk="1" hangingPunct="1">
              <a:spcBef>
                <a:spcPct val="0"/>
              </a:spcBef>
            </a:pPr>
            <a:r>
              <a:rPr lang="en-US" dirty="0"/>
              <a:t>Here we are starting with a bibliographic record.  With the cursor in an access point (here the 1XX for Khan, </a:t>
            </a:r>
            <a:r>
              <a:rPr lang="en-US" dirty="0" err="1"/>
              <a:t>Izaz</a:t>
            </a:r>
            <a:r>
              <a:rPr lang="en-US" dirty="0"/>
              <a:t>):</a:t>
            </a:r>
          </a:p>
          <a:p>
            <a:pPr eaLnBrk="1" hangingPunct="1">
              <a:spcBef>
                <a:spcPct val="0"/>
              </a:spcBef>
            </a:pPr>
            <a:r>
              <a:rPr lang="en-US" dirty="0"/>
              <a:t> </a:t>
            </a:r>
          </a:p>
          <a:p>
            <a:pPr eaLnBrk="1" hangingPunct="1">
              <a:spcBef>
                <a:spcPct val="0"/>
              </a:spcBef>
            </a:pPr>
            <a:r>
              <a:rPr lang="en-US" dirty="0"/>
              <a:t>(CLICK to bring in box with list of macros)</a:t>
            </a:r>
          </a:p>
          <a:p>
            <a:pPr eaLnBrk="1" hangingPunct="1">
              <a:spcBef>
                <a:spcPct val="0"/>
              </a:spcBef>
            </a:pPr>
            <a:endParaRPr lang="en-US" dirty="0"/>
          </a:p>
          <a:p>
            <a:pPr eaLnBrk="1" hangingPunct="1">
              <a:spcBef>
                <a:spcPct val="0"/>
              </a:spcBef>
            </a:pPr>
            <a:r>
              <a:rPr lang="en-US" dirty="0"/>
              <a:t>…run the “Browse Bibliographic Index” macro to search that access point in other bibliographic records. (You can assign the macro to a keystroke to make this very quick)</a:t>
            </a:r>
          </a:p>
        </p:txBody>
      </p:sp>
      <p:sp>
        <p:nvSpPr>
          <p:cNvPr id="173059"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2684D1D7-C4DD-4DEE-A67D-B372092AD9A0}" type="slidenum">
              <a:rPr lang="en-US">
                <a:cs typeface="Arial" charset="0"/>
              </a:rPr>
              <a:pPr fontAlgn="base">
                <a:spcBef>
                  <a:spcPct val="0"/>
                </a:spcBef>
                <a:spcAft>
                  <a:spcPct val="0"/>
                </a:spcAft>
                <a:defRPr/>
              </a:pPr>
              <a:t>84</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5F50413C-5396-4D86-9423-5B1BB60B4BE7}" type="datetime1">
              <a:rPr lang="en-US" smtClean="0"/>
              <a:t>10/22/2024</a:t>
            </a:fld>
            <a:endParaRPr lang="en-US"/>
          </a:p>
        </p:txBody>
      </p:sp>
    </p:spTree>
    <p:extLst>
      <p:ext uri="{BB962C8B-B14F-4D97-AF65-F5344CB8AC3E}">
        <p14:creationId xmlns:p14="http://schemas.microsoft.com/office/powerpoint/2010/main" val="117917963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Slide Image Placeholder 1"/>
          <p:cNvSpPr>
            <a:spLocks noGrp="1" noRot="1" noChangeAspect="1"/>
          </p:cNvSpPr>
          <p:nvPr>
            <p:ph type="sldImg"/>
          </p:nvPr>
        </p:nvSpPr>
        <p:spPr bwMode="auto">
          <a:noFill/>
          <a:ln>
            <a:solidFill>
              <a:srgbClr val="000000"/>
            </a:solidFill>
            <a:miter lim="800000"/>
            <a:headEnd/>
            <a:tailEnd/>
          </a:ln>
        </p:spPr>
      </p:sp>
      <p:sp>
        <p:nvSpPr>
          <p:cNvPr id="17510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May 1, 2013</a:t>
            </a:r>
          </a:p>
          <a:p>
            <a:pPr eaLnBrk="1" hangingPunct="1">
              <a:spcBef>
                <a:spcPct val="0"/>
              </a:spcBef>
            </a:pPr>
            <a:endParaRPr lang="en-US" dirty="0"/>
          </a:p>
          <a:p>
            <a:pPr eaLnBrk="1" hangingPunct="1">
              <a:spcBef>
                <a:spcPct val="0"/>
              </a:spcBef>
            </a:pPr>
            <a:r>
              <a:rPr lang="en-US" dirty="0"/>
              <a:t>Here are the results of the search in the bibliographic index.  There is another macro that performs the same type of search in the authority indexes.</a:t>
            </a:r>
          </a:p>
        </p:txBody>
      </p:sp>
      <p:sp>
        <p:nvSpPr>
          <p:cNvPr id="175107"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8214AA3F-D291-42B3-B40C-373AC0970D84}" type="slidenum">
              <a:rPr lang="en-US">
                <a:cs typeface="Arial" charset="0"/>
              </a:rPr>
              <a:pPr fontAlgn="base">
                <a:spcBef>
                  <a:spcPct val="0"/>
                </a:spcBef>
                <a:spcAft>
                  <a:spcPct val="0"/>
                </a:spcAft>
                <a:defRPr/>
              </a:pPr>
              <a:t>85</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B26739D6-8856-43E5-A352-2223899BC3EB}" type="datetime1">
              <a:rPr lang="en-US" smtClean="0"/>
              <a:t>10/22/2024</a:t>
            </a:fld>
            <a:endParaRPr lang="en-US"/>
          </a:p>
        </p:txBody>
      </p:sp>
    </p:spTree>
    <p:extLst>
      <p:ext uri="{BB962C8B-B14F-4D97-AF65-F5344CB8AC3E}">
        <p14:creationId xmlns:p14="http://schemas.microsoft.com/office/powerpoint/2010/main" val="287653286"/>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Rectangle 2"/>
          <p:cNvSpPr>
            <a:spLocks noGrp="1" noRot="1" noChangeAspect="1" noChangeArrowheads="1" noTextEdit="1"/>
          </p:cNvSpPr>
          <p:nvPr>
            <p:ph type="sldImg"/>
          </p:nvPr>
        </p:nvSpPr>
        <p:spPr bwMode="auto">
          <a:xfrm>
            <a:off x="1068388" y="609600"/>
            <a:ext cx="4646612" cy="3484563"/>
          </a:xfrm>
          <a:noFill/>
          <a:ln>
            <a:solidFill>
              <a:srgbClr val="000000"/>
            </a:solidFill>
            <a:miter lim="800000"/>
            <a:headEnd/>
            <a:tailEnd/>
          </a:ln>
        </p:spPr>
      </p:sp>
      <p:sp>
        <p:nvSpPr>
          <p:cNvPr id="177154" name="Rectangle 3"/>
          <p:cNvSpPr>
            <a:spLocks noGrp="1" noChangeArrowheads="1"/>
          </p:cNvSpPr>
          <p:nvPr>
            <p:ph type="body" idx="1"/>
          </p:nvPr>
        </p:nvSpPr>
        <p:spPr bwMode="auto">
          <a:xfrm>
            <a:off x="947181" y="4427914"/>
            <a:ext cx="5146136" cy="4179102"/>
          </a:xfrm>
          <a:noFill/>
        </p:spPr>
        <p:txBody>
          <a:bodyPr wrap="square" lIns="92232" tIns="46116" rIns="92232" bIns="46116" numCol="1" anchor="t" anchorCtr="0" compatLnSpc="1">
            <a:prstTxWarp prst="textNoShape">
              <a:avLst/>
            </a:prstTxWarp>
          </a:bodyPr>
          <a:lstStyle/>
          <a:p>
            <a:pPr eaLnBrk="1" hangingPunct="1">
              <a:spcBef>
                <a:spcPct val="0"/>
              </a:spcBef>
            </a:pPr>
            <a:r>
              <a:rPr lang="en-US" dirty="0"/>
              <a:t>May 1, 2013</a:t>
            </a:r>
          </a:p>
          <a:p>
            <a:pPr eaLnBrk="1" hangingPunct="1">
              <a:spcBef>
                <a:spcPct val="0"/>
              </a:spcBef>
            </a:pPr>
            <a:endParaRPr lang="en-US" dirty="0"/>
          </a:p>
          <a:p>
            <a:pPr eaLnBrk="1" hangingPunct="1">
              <a:spcBef>
                <a:spcPct val="0"/>
              </a:spcBef>
            </a:pPr>
            <a:r>
              <a:rPr lang="en-US" b="1" dirty="0"/>
              <a:t>Searching– When?:</a:t>
            </a:r>
          </a:p>
          <a:p>
            <a:pPr eaLnBrk="1" hangingPunct="1">
              <a:spcBef>
                <a:spcPct val="0"/>
              </a:spcBef>
            </a:pPr>
            <a:endParaRPr lang="en-US" b="1" dirty="0"/>
          </a:p>
          <a:p>
            <a:pPr eaLnBrk="1" hangingPunct="1">
              <a:spcBef>
                <a:spcPct val="0"/>
              </a:spcBef>
            </a:pPr>
            <a:r>
              <a:rPr lang="en-US" b="1" dirty="0"/>
              <a:t>Trainer note: </a:t>
            </a:r>
            <a:r>
              <a:rPr lang="en-US" dirty="0"/>
              <a:t>Remind participants that they MUST search authorized access points and variant access points again before contributing to the NAF to ensure that the same has not been contributed by another library.</a:t>
            </a: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20F36548-1564-4DA3-B7E2-D57C46713BAA}" type="datetime1">
              <a:rPr lang="en-US" smtClean="0"/>
              <a:t>10/22/2024</a:t>
            </a:fld>
            <a:endParaRPr lang="en-US"/>
          </a:p>
        </p:txBody>
      </p:sp>
    </p:spTree>
    <p:extLst>
      <p:ext uri="{BB962C8B-B14F-4D97-AF65-F5344CB8AC3E}">
        <p14:creationId xmlns:p14="http://schemas.microsoft.com/office/powerpoint/2010/main" val="43068503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Slide Image Placeholder 1"/>
          <p:cNvSpPr>
            <a:spLocks noGrp="1" noRot="1" noChangeAspect="1"/>
          </p:cNvSpPr>
          <p:nvPr>
            <p:ph type="sldImg"/>
          </p:nvPr>
        </p:nvSpPr>
        <p:spPr bwMode="auto">
          <a:noFill/>
          <a:ln>
            <a:solidFill>
              <a:srgbClr val="000000"/>
            </a:solidFill>
            <a:miter lim="800000"/>
            <a:headEnd/>
            <a:tailEnd/>
          </a:ln>
        </p:spPr>
      </p:sp>
      <p:sp>
        <p:nvSpPr>
          <p:cNvPr id="17920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May 1, 2013</a:t>
            </a:r>
          </a:p>
          <a:p>
            <a:pPr eaLnBrk="1" hangingPunct="1">
              <a:spcBef>
                <a:spcPct val="0"/>
              </a:spcBef>
            </a:pPr>
            <a:endParaRPr lang="en-US" dirty="0"/>
          </a:p>
          <a:p>
            <a:pPr eaLnBrk="1" hangingPunct="1">
              <a:spcBef>
                <a:spcPct val="0"/>
              </a:spcBef>
            </a:pPr>
            <a:r>
              <a:rPr lang="en-US" dirty="0"/>
              <a:t>All contributors to the NAF have agreed to a common set of normalization rules.</a:t>
            </a:r>
          </a:p>
        </p:txBody>
      </p:sp>
      <p:sp>
        <p:nvSpPr>
          <p:cNvPr id="179203"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130253BD-BBE1-46E6-A201-2AE839D2C6D3}" type="slidenum">
              <a:rPr lang="en-US">
                <a:cs typeface="Arial" charset="0"/>
              </a:rPr>
              <a:pPr fontAlgn="base">
                <a:spcBef>
                  <a:spcPct val="0"/>
                </a:spcBef>
                <a:spcAft>
                  <a:spcPct val="0"/>
                </a:spcAft>
                <a:defRPr/>
              </a:pPr>
              <a:t>87</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6CF293F6-8E99-4AE2-AE1C-EC1401D742B5}" type="datetime1">
              <a:rPr lang="en-US" smtClean="0"/>
              <a:t>10/22/2024</a:t>
            </a:fld>
            <a:endParaRPr lang="en-US"/>
          </a:p>
        </p:txBody>
      </p:sp>
    </p:spTree>
    <p:extLst>
      <p:ext uri="{BB962C8B-B14F-4D97-AF65-F5344CB8AC3E}">
        <p14:creationId xmlns:p14="http://schemas.microsoft.com/office/powerpoint/2010/main" val="295009680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Slide Image Placeholder 1"/>
          <p:cNvSpPr>
            <a:spLocks noGrp="1" noRot="1" noChangeAspect="1"/>
          </p:cNvSpPr>
          <p:nvPr>
            <p:ph type="sldImg"/>
          </p:nvPr>
        </p:nvSpPr>
        <p:spPr bwMode="auto">
          <a:noFill/>
          <a:ln>
            <a:solidFill>
              <a:srgbClr val="000000"/>
            </a:solidFill>
            <a:miter lim="800000"/>
            <a:headEnd/>
            <a:tailEnd/>
          </a:ln>
        </p:spPr>
      </p:sp>
      <p:sp>
        <p:nvSpPr>
          <p:cNvPr id="18125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February 24, 2014</a:t>
            </a:r>
            <a:endParaRPr lang="en-US" b="1" dirty="0"/>
          </a:p>
        </p:txBody>
      </p:sp>
      <p:sp>
        <p:nvSpPr>
          <p:cNvPr id="181251"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244B1030-1F6F-45D7-AC87-DCDE9541E19E}" type="slidenum">
              <a:rPr lang="en-US">
                <a:cs typeface="Arial" charset="0"/>
              </a:rPr>
              <a:pPr fontAlgn="base">
                <a:spcBef>
                  <a:spcPct val="0"/>
                </a:spcBef>
                <a:spcAft>
                  <a:spcPct val="0"/>
                </a:spcAft>
                <a:defRPr/>
              </a:pPr>
              <a:t>88</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8E45AD63-C460-42CD-A751-7611BCE3AD91}" type="datetime1">
              <a:rPr lang="en-US" smtClean="0"/>
              <a:t>10/22/2024</a:t>
            </a:fld>
            <a:endParaRPr lang="en-US"/>
          </a:p>
        </p:txBody>
      </p:sp>
    </p:spTree>
    <p:extLst>
      <p:ext uri="{BB962C8B-B14F-4D97-AF65-F5344CB8AC3E}">
        <p14:creationId xmlns:p14="http://schemas.microsoft.com/office/powerpoint/2010/main" val="109672250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Slide Image Placeholder 1"/>
          <p:cNvSpPr>
            <a:spLocks noGrp="1" noRot="1" noChangeAspect="1"/>
          </p:cNvSpPr>
          <p:nvPr>
            <p:ph type="sldImg"/>
          </p:nvPr>
        </p:nvSpPr>
        <p:spPr bwMode="auto">
          <a:noFill/>
          <a:ln>
            <a:solidFill>
              <a:srgbClr val="000000"/>
            </a:solidFill>
            <a:miter lim="800000"/>
            <a:headEnd/>
            <a:tailEnd/>
          </a:ln>
        </p:spPr>
      </p:sp>
      <p:sp>
        <p:nvSpPr>
          <p:cNvPr id="18329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z="1200" dirty="0"/>
              <a:t>January 25, 2017: replaced screenshot </a:t>
            </a:r>
          </a:p>
          <a:p>
            <a:pPr eaLnBrk="1" hangingPunct="1">
              <a:spcBef>
                <a:spcPct val="0"/>
              </a:spcBef>
            </a:pPr>
            <a:r>
              <a:rPr lang="en-US" dirty="0"/>
              <a:t>December</a:t>
            </a:r>
            <a:r>
              <a:rPr lang="en-US" baseline="0" dirty="0"/>
              <a:t> 12, 2016: URL added to speaker notes</a:t>
            </a:r>
            <a:endParaRPr lang="en-US" dirty="0"/>
          </a:p>
          <a:p>
            <a:pPr eaLnBrk="1" hangingPunct="1">
              <a:spcBef>
                <a:spcPct val="0"/>
              </a:spcBef>
            </a:pPr>
            <a:endParaRPr lang="en-US" dirty="0"/>
          </a:p>
          <a:p>
            <a:pPr eaLnBrk="1" hangingPunct="1">
              <a:spcBef>
                <a:spcPct val="0"/>
              </a:spcBef>
            </a:pPr>
            <a:r>
              <a:rPr lang="en-US" dirty="0"/>
              <a:t>http://www.loc.gov/aba/pcc/naco/normrule-2.html</a:t>
            </a:r>
          </a:p>
        </p:txBody>
      </p:sp>
      <p:sp>
        <p:nvSpPr>
          <p:cNvPr id="183299"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CE6F5114-4E92-4556-ACAE-0F32BA1D6ABC}" type="slidenum">
              <a:rPr lang="en-US">
                <a:cs typeface="Arial" charset="0"/>
              </a:rPr>
              <a:pPr fontAlgn="base">
                <a:spcBef>
                  <a:spcPct val="0"/>
                </a:spcBef>
                <a:spcAft>
                  <a:spcPct val="0"/>
                </a:spcAft>
                <a:defRPr/>
              </a:pPr>
              <a:t>89</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06A84533-FBC3-4CB0-97F4-554E16979FB7}" type="datetime1">
              <a:rPr lang="en-US" smtClean="0"/>
              <a:t>10/22/2024</a:t>
            </a:fld>
            <a:endParaRPr lang="en-US"/>
          </a:p>
        </p:txBody>
      </p:sp>
    </p:spTree>
    <p:extLst>
      <p:ext uri="{BB962C8B-B14F-4D97-AF65-F5344CB8AC3E}">
        <p14:creationId xmlns:p14="http://schemas.microsoft.com/office/powerpoint/2010/main" val="402136715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Slide Image Placeholder 1"/>
          <p:cNvSpPr>
            <a:spLocks noGrp="1" noRot="1" noChangeAspect="1"/>
          </p:cNvSpPr>
          <p:nvPr>
            <p:ph type="sldImg"/>
          </p:nvPr>
        </p:nvSpPr>
        <p:spPr bwMode="auto">
          <a:noFill/>
          <a:ln>
            <a:solidFill>
              <a:srgbClr val="000000"/>
            </a:solidFill>
            <a:miter lim="800000"/>
            <a:headEnd/>
            <a:tailEnd/>
          </a:ln>
        </p:spPr>
      </p:sp>
      <p:sp>
        <p:nvSpPr>
          <p:cNvPr id="18534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z="1100" dirty="0"/>
              <a:t>February 27, 2020: added examples to first bullet; revised speaker notes to include examples and explanations</a:t>
            </a:r>
          </a:p>
          <a:p>
            <a:pPr eaLnBrk="1" hangingPunct="1">
              <a:spcBef>
                <a:spcPct val="0"/>
              </a:spcBef>
            </a:pPr>
            <a:endParaRPr lang="en-US" sz="1100" dirty="0"/>
          </a:p>
          <a:p>
            <a:pPr eaLnBrk="1" hangingPunct="1">
              <a:spcBef>
                <a:spcPct val="0"/>
              </a:spcBef>
            </a:pPr>
            <a:r>
              <a:rPr lang="en-US" sz="1100" dirty="0"/>
              <a:t>Normalization may affect how certain authorized access points and variant access points are formulated.</a:t>
            </a:r>
          </a:p>
          <a:p>
            <a:pPr eaLnBrk="1" hangingPunct="1">
              <a:spcBef>
                <a:spcPct val="0"/>
              </a:spcBef>
            </a:pPr>
            <a:endParaRPr lang="en-US" sz="1100" dirty="0"/>
          </a:p>
          <a:p>
            <a:pPr eaLnBrk="1" hangingPunct="1">
              <a:spcBef>
                <a:spcPct val="0"/>
              </a:spcBef>
            </a:pPr>
            <a:r>
              <a:rPr lang="en-US" sz="1100" dirty="0"/>
              <a:t>Until January 2013, NACO contributors sometimes created “undifferentiated” personal name authority records in order to avoid duplicates due to normalization.  For example, consider these names for different persons:</a:t>
            </a:r>
          </a:p>
          <a:p>
            <a:pPr eaLnBrk="1" hangingPunct="1">
              <a:spcBef>
                <a:spcPct val="0"/>
              </a:spcBef>
            </a:pPr>
            <a:endParaRPr lang="en-US" sz="1100" dirty="0"/>
          </a:p>
          <a:p>
            <a:pPr eaLnBrk="1" hangingPunct="1">
              <a:spcBef>
                <a:spcPct val="0"/>
              </a:spcBef>
            </a:pPr>
            <a:r>
              <a:rPr lang="en-US" sz="1150" dirty="0" err="1"/>
              <a:t>Martínez</a:t>
            </a:r>
            <a:r>
              <a:rPr lang="en-US" sz="1150" dirty="0"/>
              <a:t>, José</a:t>
            </a:r>
          </a:p>
          <a:p>
            <a:pPr eaLnBrk="1" hangingPunct="1">
              <a:spcBef>
                <a:spcPct val="0"/>
              </a:spcBef>
            </a:pPr>
            <a:r>
              <a:rPr lang="en-US" sz="1150" dirty="0"/>
              <a:t>Martinez, Jose</a:t>
            </a:r>
          </a:p>
          <a:p>
            <a:pPr eaLnBrk="1" hangingPunct="1">
              <a:spcBef>
                <a:spcPct val="0"/>
              </a:spcBef>
            </a:pPr>
            <a:endParaRPr lang="en-US" sz="1100" dirty="0"/>
          </a:p>
          <a:p>
            <a:pPr marL="0" marR="0" lvl="0" indent="0" algn="l" defTabSz="914400" rtl="0" eaLnBrk="1" fontAlgn="base" latinLnBrk="0" hangingPunct="1">
              <a:lnSpc>
                <a:spcPct val="100000"/>
              </a:lnSpc>
              <a:spcBef>
                <a:spcPct val="0"/>
              </a:spcBef>
              <a:spcAft>
                <a:spcPct val="0"/>
              </a:spcAft>
              <a:buClrTx/>
              <a:buSzTx/>
              <a:buFontTx/>
              <a:buNone/>
              <a:tabLst/>
              <a:defRPr/>
            </a:pPr>
            <a:r>
              <a:rPr lang="en-US" sz="1100" dirty="0"/>
              <a:t>Because both names would normalize to the same form, both persons might have had to be included on an undifferentiated record even though one uses diacritics and the other doesn’t.</a:t>
            </a:r>
          </a:p>
          <a:p>
            <a:pPr marL="0" marR="0" lvl="0" indent="0" algn="l" defTabSz="914400" rtl="0" eaLnBrk="1" fontAlgn="base" latinLnBrk="0" hangingPunct="1">
              <a:lnSpc>
                <a:spcPct val="100000"/>
              </a:lnSpc>
              <a:spcBef>
                <a:spcPct val="0"/>
              </a:spcBef>
              <a:spcAft>
                <a:spcPct val="0"/>
              </a:spcAft>
              <a:buClrTx/>
              <a:buSzTx/>
              <a:buFontTx/>
              <a:buNone/>
              <a:tabLst/>
              <a:defRPr/>
            </a:pPr>
            <a:endParaRPr lang="en-US" sz="1100" dirty="0"/>
          </a:p>
          <a:p>
            <a:pPr marL="0" marR="0" lvl="0" indent="0" algn="l" defTabSz="914400" rtl="0" eaLnBrk="1" fontAlgn="base" latinLnBrk="0" hangingPunct="1">
              <a:lnSpc>
                <a:spcPct val="100000"/>
              </a:lnSpc>
              <a:spcBef>
                <a:spcPct val="0"/>
              </a:spcBef>
              <a:spcAft>
                <a:spcPct val="0"/>
              </a:spcAft>
              <a:buClrTx/>
              <a:buSzTx/>
              <a:buFontTx/>
              <a:buNone/>
              <a:tabLst/>
              <a:defRPr/>
            </a:pPr>
            <a:r>
              <a:rPr lang="en-US" sz="1200" dirty="0" err="1"/>
              <a:t>Nguye</a:t>
            </a:r>
            <a:r>
              <a:rPr lang="en-US" sz="1200" dirty="0"/>
              <a:t>̂̃n, </a:t>
            </a:r>
            <a:r>
              <a:rPr lang="en-US" sz="1200" dirty="0" err="1"/>
              <a:t>Khôi</a:t>
            </a:r>
            <a:endParaRPr lang="en-US" sz="1200" dirty="0"/>
          </a:p>
          <a:p>
            <a:pPr marL="0" marR="0" lvl="0" indent="0" algn="l" defTabSz="914400" rtl="0" eaLnBrk="1" fontAlgn="base" latinLnBrk="0" hangingPunct="1">
              <a:lnSpc>
                <a:spcPct val="100000"/>
              </a:lnSpc>
              <a:spcBef>
                <a:spcPct val="0"/>
              </a:spcBef>
              <a:spcAft>
                <a:spcPct val="0"/>
              </a:spcAft>
              <a:buClrTx/>
              <a:buSzTx/>
              <a:buFontTx/>
              <a:buNone/>
              <a:tabLst/>
              <a:defRPr/>
            </a:pPr>
            <a:r>
              <a:rPr lang="en-US" sz="1200" dirty="0" err="1"/>
              <a:t>Nguye</a:t>
            </a:r>
            <a:r>
              <a:rPr lang="en-US" sz="1200" dirty="0"/>
              <a:t>̂̃n, Khối</a:t>
            </a:r>
          </a:p>
          <a:p>
            <a:pPr marL="0" marR="0" lvl="0" indent="0" algn="l" defTabSz="914400" rtl="0" eaLnBrk="1" fontAlgn="base" latinLnBrk="0" hangingPunct="1">
              <a:lnSpc>
                <a:spcPct val="100000"/>
              </a:lnSpc>
              <a:spcBef>
                <a:spcPct val="0"/>
              </a:spcBef>
              <a:spcAft>
                <a:spcPct val="0"/>
              </a:spcAft>
              <a:buClrTx/>
              <a:buSzTx/>
              <a:buFontTx/>
              <a:buNone/>
              <a:tabLst/>
              <a:defRPr/>
            </a:pPr>
            <a:r>
              <a:rPr lang="vi-VN" sz="1100" dirty="0"/>
              <a:t>Nguyễn, Khởi</a:t>
            </a:r>
            <a:endParaRPr lang="en-US" sz="1100" dirty="0"/>
          </a:p>
          <a:p>
            <a:pPr eaLnBrk="1" hangingPunct="1">
              <a:spcBef>
                <a:spcPct val="0"/>
              </a:spcBef>
            </a:pPr>
            <a:endParaRPr lang="en-US" sz="1100" dirty="0"/>
          </a:p>
          <a:p>
            <a:pPr eaLnBrk="1" hangingPunct="1">
              <a:spcBef>
                <a:spcPct val="0"/>
              </a:spcBef>
            </a:pPr>
            <a:r>
              <a:rPr lang="en-US" sz="1100" dirty="0"/>
              <a:t>Because all three of these names would normalize to the same form, they all might have had to be included on an undifferentiated record even though each one uses different diacritics or special characters (hooked </a:t>
            </a:r>
            <a:r>
              <a:rPr lang="vi-VN" sz="1100" dirty="0"/>
              <a:t>ơ</a:t>
            </a:r>
            <a:r>
              <a:rPr lang="en-US" sz="1100" dirty="0"/>
              <a:t> vs. o).</a:t>
            </a:r>
          </a:p>
          <a:p>
            <a:pPr lvl="1" eaLnBrk="1" hangingPunct="1">
              <a:spcBef>
                <a:spcPct val="0"/>
              </a:spcBef>
            </a:pPr>
            <a:endParaRPr lang="en-US" sz="1100" dirty="0"/>
          </a:p>
          <a:p>
            <a:pPr eaLnBrk="1" hangingPunct="1">
              <a:spcBef>
                <a:spcPct val="0"/>
              </a:spcBef>
            </a:pPr>
            <a:r>
              <a:rPr lang="en-US" sz="1100" dirty="0"/>
              <a:t>Catalogers are now asked to avoid creating new undifferentiated personal name authority records (or adding to existing ones) but there may still be some cases where it is unavoidable.</a:t>
            </a:r>
          </a:p>
        </p:txBody>
      </p:sp>
      <p:sp>
        <p:nvSpPr>
          <p:cNvPr id="185347"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4BA6A943-D1D6-42A2-9DAA-AB7A4764428A}" type="slidenum">
              <a:rPr lang="en-US">
                <a:cs typeface="Arial" charset="0"/>
              </a:rPr>
              <a:pPr fontAlgn="base">
                <a:spcBef>
                  <a:spcPct val="0"/>
                </a:spcBef>
                <a:spcAft>
                  <a:spcPct val="0"/>
                </a:spcAft>
                <a:defRPr/>
              </a:pPr>
              <a:t>90</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F543EF44-F5B8-4892-83F7-5F7E9A6F263E}" type="datetime1">
              <a:rPr lang="en-US" smtClean="0"/>
              <a:t>10/22/2024</a:t>
            </a:fld>
            <a:endParaRPr lang="en-US"/>
          </a:p>
        </p:txBody>
      </p:sp>
    </p:spTree>
    <p:extLst>
      <p:ext uri="{BB962C8B-B14F-4D97-AF65-F5344CB8AC3E}">
        <p14:creationId xmlns:p14="http://schemas.microsoft.com/office/powerpoint/2010/main" val="179825912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Rectangle 2"/>
          <p:cNvSpPr>
            <a:spLocks noGrp="1" noRot="1" noChangeAspect="1" noChangeArrowheads="1" noTextEdit="1"/>
          </p:cNvSpPr>
          <p:nvPr>
            <p:ph type="sldImg"/>
          </p:nvPr>
        </p:nvSpPr>
        <p:spPr bwMode="auto">
          <a:xfrm>
            <a:off x="1068388" y="609600"/>
            <a:ext cx="4646612" cy="3484563"/>
          </a:xfrm>
          <a:noFill/>
          <a:ln>
            <a:solidFill>
              <a:srgbClr val="000000"/>
            </a:solidFill>
            <a:miter lim="800000"/>
            <a:headEnd/>
            <a:tailEnd/>
          </a:ln>
        </p:spPr>
      </p:sp>
      <p:sp>
        <p:nvSpPr>
          <p:cNvPr id="187394" name="Rectangle 3"/>
          <p:cNvSpPr>
            <a:spLocks noGrp="1" noChangeArrowheads="1"/>
          </p:cNvSpPr>
          <p:nvPr>
            <p:ph type="body" idx="1"/>
          </p:nvPr>
        </p:nvSpPr>
        <p:spPr bwMode="auto">
          <a:xfrm>
            <a:off x="947181" y="4427914"/>
            <a:ext cx="5146136" cy="4179102"/>
          </a:xfrm>
          <a:noFill/>
        </p:spPr>
        <p:txBody>
          <a:bodyPr wrap="square" lIns="92232" tIns="46116" rIns="92232" bIns="46116" numCol="1" anchor="t" anchorCtr="0" compatLnSpc="1">
            <a:prstTxWarp prst="textNoShape">
              <a:avLst/>
            </a:prstTxWarp>
          </a:bodyPr>
          <a:lstStyle/>
          <a:p>
            <a:pPr eaLnBrk="1" hangingPunct="1">
              <a:spcBef>
                <a:spcPct val="0"/>
              </a:spcBef>
            </a:pPr>
            <a:r>
              <a:rPr lang="en-US" dirty="0"/>
              <a:t>November 12, 2019: changed Coop on slide and in notes to PTCP</a:t>
            </a:r>
          </a:p>
          <a:p>
            <a:pPr eaLnBrk="1" hangingPunct="1">
              <a:spcBef>
                <a:spcPct val="0"/>
              </a:spcBef>
            </a:pPr>
            <a:endParaRPr lang="en-US" dirty="0"/>
          </a:p>
          <a:p>
            <a:pPr eaLnBrk="1" hangingPunct="1">
              <a:spcBef>
                <a:spcPct val="0"/>
              </a:spcBef>
            </a:pPr>
            <a:r>
              <a:rPr lang="en-US" dirty="0"/>
              <a:t>LC Policy, Training, and Cooperative Programs Division (PTCP) catalogers may resolve any duplicate or conflict situations uncovered by the NACO Normalization check, but sometimes PTCP catalogers will ask for PCC assistance to resolve these issues.  </a:t>
            </a:r>
          </a:p>
          <a:p>
            <a:pPr eaLnBrk="1" hangingPunct="1">
              <a:spcBef>
                <a:spcPct val="0"/>
              </a:spcBef>
            </a:pPr>
            <a:endParaRPr lang="en-US" sz="900" dirty="0"/>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52E986A4-ABD2-4054-A5D6-BC6ED9497182}" type="datetime1">
              <a:rPr lang="en-US" smtClean="0"/>
              <a:t>10/22/2024</a:t>
            </a:fld>
            <a:endParaRPr lang="en-US"/>
          </a:p>
        </p:txBody>
      </p:sp>
    </p:spTree>
    <p:extLst>
      <p:ext uri="{BB962C8B-B14F-4D97-AF65-F5344CB8AC3E}">
        <p14:creationId xmlns:p14="http://schemas.microsoft.com/office/powerpoint/2010/main" val="16403182"/>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Rectangle 2"/>
          <p:cNvSpPr>
            <a:spLocks noGrp="1" noRot="1" noChangeAspect="1" noChangeArrowheads="1" noTextEdit="1"/>
          </p:cNvSpPr>
          <p:nvPr>
            <p:ph type="sldImg"/>
          </p:nvPr>
        </p:nvSpPr>
        <p:spPr bwMode="auto">
          <a:xfrm>
            <a:off x="1068388" y="609600"/>
            <a:ext cx="4646612" cy="3484563"/>
          </a:xfrm>
          <a:noFill/>
          <a:ln>
            <a:solidFill>
              <a:srgbClr val="000000"/>
            </a:solidFill>
            <a:miter lim="800000"/>
            <a:headEnd/>
            <a:tailEnd/>
          </a:ln>
        </p:spPr>
      </p:sp>
      <p:sp>
        <p:nvSpPr>
          <p:cNvPr id="189442" name="Rectangle 3"/>
          <p:cNvSpPr>
            <a:spLocks noGrp="1" noChangeArrowheads="1"/>
          </p:cNvSpPr>
          <p:nvPr>
            <p:ph type="body" idx="1"/>
          </p:nvPr>
        </p:nvSpPr>
        <p:spPr bwMode="auto">
          <a:xfrm>
            <a:off x="947181" y="4427914"/>
            <a:ext cx="5146136" cy="4179102"/>
          </a:xfrm>
          <a:noFill/>
        </p:spPr>
        <p:txBody>
          <a:bodyPr wrap="square" lIns="92232" tIns="46116" rIns="92232" bIns="46116" numCol="1" anchor="t" anchorCtr="0" compatLnSpc="1">
            <a:prstTxWarp prst="textNoShape">
              <a:avLst/>
            </a:prstTxWarp>
          </a:bodyPr>
          <a:lstStyle/>
          <a:p>
            <a:pPr eaLnBrk="1" hangingPunct="1">
              <a:spcBef>
                <a:spcPct val="0"/>
              </a:spcBef>
            </a:pPr>
            <a:r>
              <a:rPr lang="en-US" dirty="0"/>
              <a:t>May 1, 2013</a:t>
            </a:r>
          </a:p>
          <a:p>
            <a:pPr eaLnBrk="1" hangingPunct="1">
              <a:spcBef>
                <a:spcPct val="0"/>
              </a:spcBef>
            </a:pPr>
            <a:endParaRPr lang="en-US" dirty="0"/>
          </a:p>
          <a:p>
            <a:pPr eaLnBrk="1" hangingPunct="1">
              <a:spcBef>
                <a:spcPct val="0"/>
              </a:spcBef>
            </a:pPr>
            <a:r>
              <a:rPr lang="en-US" dirty="0"/>
              <a:t>So differing capitalization is not enough to differentiate otherwise identical forms; and the presence or absence of diacritics is not enough.</a:t>
            </a:r>
            <a:endParaRPr lang="en-US" b="1" dirty="0"/>
          </a:p>
          <a:p>
            <a:pPr eaLnBrk="1" hangingPunct="1">
              <a:spcBef>
                <a:spcPct val="0"/>
              </a:spcBef>
            </a:pPr>
            <a:endParaRPr lang="en-US" b="1" dirty="0"/>
          </a:p>
          <a:p>
            <a:pPr eaLnBrk="1" hangingPunct="1">
              <a:spcBef>
                <a:spcPct val="0"/>
              </a:spcBef>
            </a:pPr>
            <a:r>
              <a:rPr lang="en-US" b="1" dirty="0"/>
              <a:t>2</a:t>
            </a:r>
            <a:r>
              <a:rPr lang="en-US" b="1" baseline="30000" dirty="0"/>
              <a:t>nd</a:t>
            </a:r>
            <a:r>
              <a:rPr lang="en-US" b="1" dirty="0"/>
              <a:t> bullet:</a:t>
            </a:r>
            <a:r>
              <a:rPr lang="en-US" dirty="0"/>
              <a:t> an example of a modified letter is the Polish “l” (Ł (upper case) ł (lower case)), or the Turkish “i” (ı). </a:t>
            </a: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BFF3CD5A-2C5C-4A2C-B113-5F7F4ED8D7A0}" type="datetime1">
              <a:rPr lang="en-US" smtClean="0"/>
              <a:t>10/22/2024</a:t>
            </a:fld>
            <a:endParaRPr lang="en-US"/>
          </a:p>
        </p:txBody>
      </p:sp>
    </p:spTree>
    <p:extLst>
      <p:ext uri="{BB962C8B-B14F-4D97-AF65-F5344CB8AC3E}">
        <p14:creationId xmlns:p14="http://schemas.microsoft.com/office/powerpoint/2010/main" val="233474886"/>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Rectangle 2"/>
          <p:cNvSpPr>
            <a:spLocks noGrp="1" noRot="1" noChangeAspect="1" noChangeArrowheads="1" noTextEdit="1"/>
          </p:cNvSpPr>
          <p:nvPr>
            <p:ph type="sldImg"/>
          </p:nvPr>
        </p:nvSpPr>
        <p:spPr bwMode="auto">
          <a:xfrm>
            <a:off x="1068388" y="609600"/>
            <a:ext cx="4646612" cy="3484563"/>
          </a:xfrm>
          <a:noFill/>
          <a:ln>
            <a:solidFill>
              <a:srgbClr val="000000"/>
            </a:solidFill>
            <a:miter lim="800000"/>
            <a:headEnd/>
            <a:tailEnd/>
          </a:ln>
        </p:spPr>
      </p:sp>
      <p:sp>
        <p:nvSpPr>
          <p:cNvPr id="191490" name="Rectangle 3"/>
          <p:cNvSpPr>
            <a:spLocks noGrp="1" noChangeArrowheads="1"/>
          </p:cNvSpPr>
          <p:nvPr>
            <p:ph type="body" idx="1"/>
          </p:nvPr>
        </p:nvSpPr>
        <p:spPr bwMode="auto">
          <a:xfrm>
            <a:off x="947181" y="4427914"/>
            <a:ext cx="5146136" cy="4179102"/>
          </a:xfrm>
          <a:noFill/>
        </p:spPr>
        <p:txBody>
          <a:bodyPr wrap="square" lIns="92232" tIns="46116" rIns="92232" bIns="46116" numCol="1" anchor="t" anchorCtr="0" compatLnSpc="1">
            <a:prstTxWarp prst="textNoShape">
              <a:avLst/>
            </a:prstTxWarp>
          </a:bodyPr>
          <a:lstStyle/>
          <a:p>
            <a:pPr eaLnBrk="1" hangingPunct="1">
              <a:spcBef>
                <a:spcPct val="0"/>
              </a:spcBef>
            </a:pPr>
            <a:r>
              <a:rPr lang="en-US" sz="1100" dirty="0"/>
              <a:t>March 20, 2017: updated speaker notes about normalization of hyphens in birth and death dates</a:t>
            </a:r>
          </a:p>
          <a:p>
            <a:pPr eaLnBrk="1" hangingPunct="1">
              <a:spcBef>
                <a:spcPct val="0"/>
              </a:spcBef>
            </a:pPr>
            <a:r>
              <a:rPr lang="en-US" sz="1100" dirty="0"/>
              <a:t>Updated</a:t>
            </a:r>
            <a:r>
              <a:rPr lang="en-US" sz="1100" baseline="0" dirty="0"/>
              <a:t> </a:t>
            </a:r>
            <a:r>
              <a:rPr lang="en-US" sz="1100" dirty="0"/>
              <a:t>Jan. 25, 2017: removed incorrect info</a:t>
            </a:r>
            <a:r>
              <a:rPr lang="en-US" sz="1100" baseline="0" dirty="0"/>
              <a:t> about normalization of hyphens in birth and death dates under first bullet</a:t>
            </a:r>
          </a:p>
          <a:p>
            <a:pPr eaLnBrk="1" hangingPunct="1">
              <a:spcBef>
                <a:spcPct val="0"/>
              </a:spcBef>
            </a:pPr>
            <a:endParaRPr lang="en-US" sz="1100" dirty="0"/>
          </a:p>
          <a:p>
            <a:pPr eaLnBrk="1" hangingPunct="1">
              <a:spcBef>
                <a:spcPct val="0"/>
              </a:spcBef>
            </a:pPr>
            <a:r>
              <a:rPr lang="en-US" sz="1100" b="1" dirty="0"/>
              <a:t>1</a:t>
            </a:r>
            <a:r>
              <a:rPr lang="en-US" sz="1100" b="1" baseline="30000" dirty="0"/>
              <a:t>st</a:t>
            </a:r>
            <a:r>
              <a:rPr lang="en-US" sz="1100" b="1" dirty="0"/>
              <a:t> bullet:</a:t>
            </a:r>
            <a:r>
              <a:rPr lang="en-US" sz="1100" dirty="0"/>
              <a:t> The only mark of punctuation that is retained during normalization is the first comma in subfield $a.  This exception means that the following two authorized access points normalize to different forms: </a:t>
            </a:r>
          </a:p>
          <a:p>
            <a:pPr eaLnBrk="1" hangingPunct="1">
              <a:spcBef>
                <a:spcPct val="0"/>
              </a:spcBef>
            </a:pPr>
            <a:endParaRPr lang="en-US" sz="1100" dirty="0"/>
          </a:p>
          <a:p>
            <a:pPr eaLnBrk="1" hangingPunct="1">
              <a:spcBef>
                <a:spcPct val="0"/>
              </a:spcBef>
            </a:pPr>
            <a:r>
              <a:rPr lang="en-US" sz="1100" dirty="0"/>
              <a:t>Catalog form: Chung, Hui</a:t>
            </a:r>
          </a:p>
          <a:p>
            <a:pPr eaLnBrk="1" hangingPunct="1">
              <a:spcBef>
                <a:spcPct val="0"/>
              </a:spcBef>
            </a:pPr>
            <a:r>
              <a:rPr lang="en-US" sz="1100" dirty="0"/>
              <a:t>Normalized form: CHUNG, HUI</a:t>
            </a:r>
          </a:p>
          <a:p>
            <a:pPr eaLnBrk="1" hangingPunct="1">
              <a:spcBef>
                <a:spcPct val="0"/>
              </a:spcBef>
            </a:pPr>
            <a:endParaRPr lang="en-US" sz="1100" dirty="0"/>
          </a:p>
          <a:p>
            <a:pPr eaLnBrk="1" hangingPunct="1">
              <a:spcBef>
                <a:spcPct val="0"/>
              </a:spcBef>
            </a:pPr>
            <a:r>
              <a:rPr lang="en-US" sz="1100" dirty="0"/>
              <a:t>Catalog form: Chung-hui</a:t>
            </a:r>
          </a:p>
          <a:p>
            <a:pPr eaLnBrk="1" hangingPunct="1">
              <a:spcBef>
                <a:spcPct val="0"/>
              </a:spcBef>
            </a:pPr>
            <a:r>
              <a:rPr lang="en-US" sz="1100" dirty="0"/>
              <a:t>Normalized form: CHUNG HUI</a:t>
            </a:r>
          </a:p>
          <a:p>
            <a:pPr eaLnBrk="1" hangingPunct="1">
              <a:spcBef>
                <a:spcPct val="0"/>
              </a:spcBef>
            </a:pPr>
            <a:endParaRPr lang="en-US" sz="1100" dirty="0"/>
          </a:p>
          <a:p>
            <a:pPr eaLnBrk="1" hangingPunct="1">
              <a:spcBef>
                <a:spcPct val="0"/>
              </a:spcBef>
            </a:pPr>
            <a:r>
              <a:rPr lang="en-US" sz="1100" dirty="0"/>
              <a:t>Hyphens in birth and death dates are removed, so “Smith, John, -1790" will normalize to the same string as "Smith, John, 1790-"</a:t>
            </a:r>
          </a:p>
          <a:p>
            <a:pPr eaLnBrk="1" hangingPunct="1">
              <a:spcBef>
                <a:spcPct val="0"/>
              </a:spcBef>
            </a:pPr>
            <a:endParaRPr lang="en-US" sz="1100" dirty="0"/>
          </a:p>
          <a:p>
            <a:pPr eaLnBrk="1" hangingPunct="1">
              <a:spcBef>
                <a:spcPct val="0"/>
              </a:spcBef>
            </a:pPr>
            <a:r>
              <a:rPr lang="en-US" sz="1100" b="1" dirty="0"/>
              <a:t>3</a:t>
            </a:r>
            <a:r>
              <a:rPr lang="en-US" sz="1100" b="1" baseline="30000" dirty="0"/>
              <a:t>rd</a:t>
            </a:r>
            <a:r>
              <a:rPr lang="en-US" sz="1100" b="1" dirty="0"/>
              <a:t> bullet</a:t>
            </a:r>
            <a:r>
              <a:rPr lang="en-US" sz="1100" dirty="0"/>
              <a:t>: the 7XX fields are not compared</a:t>
            </a:r>
          </a:p>
          <a:p>
            <a:pPr eaLnBrk="1" hangingPunct="1">
              <a:spcBef>
                <a:spcPct val="0"/>
              </a:spcBef>
            </a:pPr>
            <a:endParaRPr lang="en-US" sz="900" dirty="0"/>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000BCF38-AF11-4CF4-81A9-62CA79DE0E9B}" type="datetime1">
              <a:rPr lang="en-US" smtClean="0"/>
              <a:t>10/22/2024</a:t>
            </a:fld>
            <a:endParaRPr lang="en-US"/>
          </a:p>
        </p:txBody>
      </p:sp>
    </p:spTree>
    <p:extLst>
      <p:ext uri="{BB962C8B-B14F-4D97-AF65-F5344CB8AC3E}">
        <p14:creationId xmlns:p14="http://schemas.microsoft.com/office/powerpoint/2010/main" val="4190305678"/>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2"/>
          <p:cNvSpPr>
            <a:spLocks noGrp="1" noRot="1" noChangeAspect="1" noChangeArrowheads="1" noTextEdit="1"/>
          </p:cNvSpPr>
          <p:nvPr>
            <p:ph type="sldImg"/>
          </p:nvPr>
        </p:nvSpPr>
        <p:spPr bwMode="auto">
          <a:xfrm>
            <a:off x="1068388" y="609600"/>
            <a:ext cx="4646612" cy="3484563"/>
          </a:xfrm>
          <a:noFill/>
          <a:ln>
            <a:solidFill>
              <a:srgbClr val="000000"/>
            </a:solidFill>
            <a:miter lim="800000"/>
            <a:headEnd/>
            <a:tailEnd/>
          </a:ln>
        </p:spPr>
      </p:sp>
      <p:sp>
        <p:nvSpPr>
          <p:cNvPr id="193538" name="Rectangle 3"/>
          <p:cNvSpPr>
            <a:spLocks noGrp="1" noChangeArrowheads="1"/>
          </p:cNvSpPr>
          <p:nvPr>
            <p:ph type="body" idx="1"/>
          </p:nvPr>
        </p:nvSpPr>
        <p:spPr bwMode="auto">
          <a:xfrm>
            <a:off x="947181" y="4427914"/>
            <a:ext cx="5146136" cy="4179102"/>
          </a:xfrm>
          <a:noFill/>
        </p:spPr>
        <p:txBody>
          <a:bodyPr wrap="square" lIns="92232" tIns="46116" rIns="92232" bIns="46116" numCol="1" anchor="t" anchorCtr="0" compatLnSpc="1">
            <a:prstTxWarp prst="textNoShape">
              <a:avLst/>
            </a:prstTxWarp>
          </a:bodyPr>
          <a:lstStyle/>
          <a:p>
            <a:pPr eaLnBrk="1" hangingPunct="1">
              <a:spcBef>
                <a:spcPct val="0"/>
              </a:spcBef>
            </a:pPr>
            <a:r>
              <a:rPr lang="en-US" dirty="0"/>
              <a:t>February 26, 2019: revised last paragraph to clarify that subject and genre/form</a:t>
            </a:r>
            <a:r>
              <a:rPr lang="en-US" baseline="0" dirty="0"/>
              <a:t> are in separate files</a:t>
            </a:r>
          </a:p>
          <a:p>
            <a:pPr eaLnBrk="1" hangingPunct="1">
              <a:spcBef>
                <a:spcPct val="0"/>
              </a:spcBef>
            </a:pPr>
            <a:endParaRPr lang="en-US" dirty="0"/>
          </a:p>
          <a:p>
            <a:pPr eaLnBrk="1" hangingPunct="1">
              <a:spcBef>
                <a:spcPct val="0"/>
              </a:spcBef>
            </a:pPr>
            <a:r>
              <a:rPr lang="en-US" dirty="0"/>
              <a:t>MARC 21 tags are NOT considered by the computer when comparing the authorized access point string for uniqueness.</a:t>
            </a:r>
          </a:p>
          <a:p>
            <a:pPr eaLnBrk="1" hangingPunct="1">
              <a:spcBef>
                <a:spcPct val="0"/>
              </a:spcBef>
            </a:pPr>
            <a:endParaRPr lang="en-US" dirty="0"/>
          </a:p>
          <a:p>
            <a:pPr eaLnBrk="1" hangingPunct="1">
              <a:spcBef>
                <a:spcPct val="0"/>
              </a:spcBef>
            </a:pPr>
            <a:r>
              <a:rPr lang="en-US" dirty="0"/>
              <a:t>Subfield codes ARE considered as part of the comparison. This allows the same term in a 150 $a and 180 $x to occur without conflict because the subfield codes ‘a’ and ‘x’ will make the strings unique.</a:t>
            </a:r>
          </a:p>
          <a:p>
            <a:pPr eaLnBrk="1" hangingPunct="1">
              <a:spcBef>
                <a:spcPct val="0"/>
              </a:spcBef>
            </a:pPr>
            <a:endParaRPr lang="en-US" dirty="0"/>
          </a:p>
          <a:p>
            <a:pPr eaLnBrk="1" hangingPunct="1">
              <a:spcBef>
                <a:spcPct val="0"/>
              </a:spcBef>
            </a:pPr>
            <a:r>
              <a:rPr lang="en-US" dirty="0">
                <a:cs typeface="Tahoma" pitchFamily="34" charset="0"/>
              </a:rPr>
              <a:t>An authorized access point (1XX) must be the same as any other authorized access point, EXCEPT </a:t>
            </a:r>
            <a:r>
              <a:rPr lang="en-US" dirty="0"/>
              <a:t>an established topical heading (150 field) in the subject authority file</a:t>
            </a:r>
            <a:r>
              <a:rPr lang="en-US" baseline="0" dirty="0"/>
              <a:t> (LCSH)</a:t>
            </a:r>
            <a:r>
              <a:rPr lang="en-US" dirty="0"/>
              <a:t> may be the same as an established form/genre heading (155 field) in the genre/form authority file (LCGFT).</a:t>
            </a:r>
            <a:endParaRPr lang="en-US" dirty="0">
              <a:cs typeface="Tahoma" pitchFamily="34"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8661E3B0-999C-46E7-952B-5485AB212FA9}" type="datetime1">
              <a:rPr lang="en-US" smtClean="0"/>
              <a:t>10/22/2024</a:t>
            </a:fld>
            <a:endParaRPr lang="en-US"/>
          </a:p>
        </p:txBody>
      </p:sp>
    </p:spTree>
    <p:extLst>
      <p:ext uri="{BB962C8B-B14F-4D97-AF65-F5344CB8AC3E}">
        <p14:creationId xmlns:p14="http://schemas.microsoft.com/office/powerpoint/2010/main" val="198703544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Rectangle 2"/>
          <p:cNvSpPr>
            <a:spLocks noGrp="1" noRot="1" noChangeAspect="1" noChangeArrowheads="1" noTextEdit="1"/>
          </p:cNvSpPr>
          <p:nvPr>
            <p:ph type="sldImg"/>
          </p:nvPr>
        </p:nvSpPr>
        <p:spPr bwMode="auto">
          <a:xfrm>
            <a:off x="1068388" y="609600"/>
            <a:ext cx="4646612" cy="3484563"/>
          </a:xfrm>
          <a:noFill/>
          <a:ln>
            <a:solidFill>
              <a:srgbClr val="000000"/>
            </a:solidFill>
            <a:miter lim="800000"/>
            <a:headEnd/>
            <a:tailEnd/>
          </a:ln>
        </p:spPr>
      </p:sp>
      <p:sp>
        <p:nvSpPr>
          <p:cNvPr id="195586" name="Rectangle 3"/>
          <p:cNvSpPr>
            <a:spLocks noGrp="1" noChangeArrowheads="1"/>
          </p:cNvSpPr>
          <p:nvPr>
            <p:ph type="body" idx="1"/>
          </p:nvPr>
        </p:nvSpPr>
        <p:spPr bwMode="auto">
          <a:xfrm>
            <a:off x="947181" y="4427914"/>
            <a:ext cx="5146136" cy="4179102"/>
          </a:xfrm>
          <a:noFill/>
        </p:spPr>
        <p:txBody>
          <a:bodyPr wrap="square" lIns="92232" tIns="46116" rIns="92232" bIns="46116" numCol="1" anchor="t" anchorCtr="0" compatLnSpc="1">
            <a:prstTxWarp prst="textNoShape">
              <a:avLst/>
            </a:prstTxWarp>
          </a:bodyPr>
          <a:lstStyle/>
          <a:p>
            <a:pPr eaLnBrk="1" hangingPunct="1">
              <a:spcBef>
                <a:spcPct val="0"/>
              </a:spcBef>
            </a:pPr>
            <a:r>
              <a:rPr lang="en-US" sz="1100" dirty="0"/>
              <a:t>January 25, 2017: removed hyphen in birth and death dates from Unchanged bullet; removed incorrect info about hyphen being retained in birth and death dates from speaker’s notes</a:t>
            </a:r>
          </a:p>
          <a:p>
            <a:pPr eaLnBrk="1" hangingPunct="1">
              <a:spcBef>
                <a:spcPct val="0"/>
              </a:spcBef>
            </a:pPr>
            <a:r>
              <a:rPr lang="en-US" sz="1100" dirty="0"/>
              <a:t>January 19, 2017: replaced hash tag and italic b with musical sharp and</a:t>
            </a:r>
            <a:r>
              <a:rPr lang="en-US" sz="1100" baseline="0" dirty="0"/>
              <a:t> flat symbols</a:t>
            </a:r>
            <a:endParaRPr lang="en-US" sz="1100" dirty="0"/>
          </a:p>
          <a:p>
            <a:pPr eaLnBrk="1" hangingPunct="1">
              <a:spcBef>
                <a:spcPct val="0"/>
              </a:spcBef>
            </a:pPr>
            <a:r>
              <a:rPr lang="en-US" sz="1100" dirty="0"/>
              <a:t>January 13, 2017: removed exception for hyphen in birth and death dates</a:t>
            </a:r>
          </a:p>
          <a:p>
            <a:pPr eaLnBrk="1" hangingPunct="1">
              <a:spcBef>
                <a:spcPct val="0"/>
              </a:spcBef>
            </a:pPr>
            <a:endParaRPr lang="en-US" sz="1100" dirty="0"/>
          </a:p>
          <a:p>
            <a:pPr eaLnBrk="1" hangingPunct="1">
              <a:spcBef>
                <a:spcPct val="0"/>
              </a:spcBef>
            </a:pPr>
            <a:r>
              <a:rPr lang="en-US" sz="1100" dirty="0"/>
              <a:t>Many more symbols may be changed in normalization.  Please check the actual “NACO Normalization rules”</a:t>
            </a:r>
          </a:p>
          <a:p>
            <a:pPr eaLnBrk="1" hangingPunct="1">
              <a:spcBef>
                <a:spcPct val="0"/>
              </a:spcBef>
            </a:pPr>
            <a:endParaRPr lang="en-US" sz="1100" dirty="0"/>
          </a:p>
          <a:p>
            <a:pPr eaLnBrk="1" hangingPunct="1">
              <a:spcBef>
                <a:spcPct val="0"/>
              </a:spcBef>
            </a:pPr>
            <a:r>
              <a:rPr lang="en-US" sz="1100" dirty="0"/>
              <a:t>The first comma in the $a subfield (unless it is a terminal comma) is taken into account. In all other cases commas are converted to blank. </a:t>
            </a: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AB155F23-4038-4F48-9F3F-2556F03C4996}" type="datetime1">
              <a:rPr lang="en-US" smtClean="0"/>
              <a:t>10/22/2024</a:t>
            </a:fld>
            <a:endParaRPr lang="en-US"/>
          </a:p>
        </p:txBody>
      </p:sp>
    </p:spTree>
    <p:extLst>
      <p:ext uri="{BB962C8B-B14F-4D97-AF65-F5344CB8AC3E}">
        <p14:creationId xmlns:p14="http://schemas.microsoft.com/office/powerpoint/2010/main" val="4053261322"/>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2"/>
          <p:cNvSpPr>
            <a:spLocks noGrp="1" noRot="1" noChangeAspect="1" noChangeArrowheads="1" noTextEdit="1"/>
          </p:cNvSpPr>
          <p:nvPr>
            <p:ph type="sldImg"/>
          </p:nvPr>
        </p:nvSpPr>
        <p:spPr bwMode="auto">
          <a:xfrm>
            <a:off x="1068388" y="609600"/>
            <a:ext cx="4646612" cy="3484563"/>
          </a:xfrm>
          <a:noFill/>
          <a:ln>
            <a:solidFill>
              <a:srgbClr val="000000"/>
            </a:solidFill>
            <a:miter lim="800000"/>
            <a:headEnd/>
            <a:tailEnd/>
          </a:ln>
        </p:spPr>
      </p:sp>
      <p:sp>
        <p:nvSpPr>
          <p:cNvPr id="197634" name="Rectangle 3"/>
          <p:cNvSpPr>
            <a:spLocks noGrp="1" noChangeArrowheads="1"/>
          </p:cNvSpPr>
          <p:nvPr>
            <p:ph type="body" idx="1"/>
          </p:nvPr>
        </p:nvSpPr>
        <p:spPr bwMode="auto">
          <a:xfrm>
            <a:off x="947181" y="4427914"/>
            <a:ext cx="5146136" cy="4179102"/>
          </a:xfrm>
          <a:noFill/>
        </p:spPr>
        <p:txBody>
          <a:bodyPr wrap="square" lIns="92232" tIns="46116" rIns="92232" bIns="46116" numCol="1" anchor="t" anchorCtr="0" compatLnSpc="1">
            <a:prstTxWarp prst="textNoShape">
              <a:avLst/>
            </a:prstTxWarp>
          </a:bodyPr>
          <a:lstStyle/>
          <a:p>
            <a:pPr eaLnBrk="1" hangingPunct="1">
              <a:spcBef>
                <a:spcPct val="0"/>
              </a:spcBef>
            </a:pPr>
            <a:r>
              <a:rPr lang="en-US" dirty="0"/>
              <a:t>January </a:t>
            </a:r>
            <a:r>
              <a:rPr lang="en-US" baseline="0" dirty="0"/>
              <a:t>25, 2017: removed hyphen from $d and replaced with space; removed mention of hyphen from speaker’s notes</a:t>
            </a:r>
          </a:p>
          <a:p>
            <a:pPr eaLnBrk="1" hangingPunct="1">
              <a:spcBef>
                <a:spcPct val="0"/>
              </a:spcBef>
            </a:pPr>
            <a:endParaRPr lang="en-US" dirty="0"/>
          </a:p>
          <a:p>
            <a:pPr eaLnBrk="1" hangingPunct="1">
              <a:spcBef>
                <a:spcPct val="0"/>
              </a:spcBef>
            </a:pPr>
            <a:r>
              <a:rPr lang="en-US" b="1" dirty="0"/>
              <a:t>DCM Z1</a:t>
            </a:r>
            <a:r>
              <a:rPr lang="en-US" dirty="0"/>
              <a:t> also give guidance on rules for normalization:</a:t>
            </a:r>
          </a:p>
          <a:p>
            <a:pPr eaLnBrk="1" hangingPunct="1">
              <a:spcBef>
                <a:spcPct val="0"/>
              </a:spcBef>
            </a:pPr>
            <a:r>
              <a:rPr lang="en-US" dirty="0"/>
              <a:t> </a:t>
            </a:r>
          </a:p>
          <a:p>
            <a:pPr eaLnBrk="1" hangingPunct="1">
              <a:spcBef>
                <a:spcPct val="0"/>
              </a:spcBef>
            </a:pPr>
            <a:r>
              <a:rPr lang="en-US" dirty="0"/>
              <a:t>1)  The process of normalization removes all diacritics and most punctuation, and converts all letters to uppercase and all modified letters to their unmodified equivalents.  </a:t>
            </a:r>
          </a:p>
          <a:p>
            <a:pPr eaLnBrk="1" hangingPunct="1">
              <a:spcBef>
                <a:spcPct val="0"/>
              </a:spcBef>
            </a:pPr>
            <a:r>
              <a:rPr lang="en-US" dirty="0"/>
              <a:t>2)  Subfield delimiters and subfield codes are NOW considered as part of the comparison: http://www.loc.gov/catdir/pcc/naco/normrule-2.html</a:t>
            </a:r>
          </a:p>
          <a:p>
            <a:pPr eaLnBrk="1" hangingPunct="1">
              <a:spcBef>
                <a:spcPct val="0"/>
              </a:spcBef>
            </a:pPr>
            <a:r>
              <a:rPr lang="en-US" dirty="0"/>
              <a:t>3)  The only marks of punctuations that are retained during normalization are the first comma in subfield $a  </a:t>
            </a:r>
          </a:p>
          <a:p>
            <a:pPr eaLnBrk="1" hangingPunct="1">
              <a:spcBef>
                <a:spcPct val="0"/>
              </a:spcBef>
            </a:pPr>
            <a:r>
              <a:rPr lang="en-US" dirty="0"/>
              <a:t>4)  The normalized access point is illustrated in red on the slide. </a:t>
            </a:r>
          </a:p>
          <a:p>
            <a:pPr eaLnBrk="1" hangingPunct="1">
              <a:spcBef>
                <a:spcPct val="0"/>
              </a:spcBef>
            </a:pPr>
            <a:endParaRPr lang="en-US" dirty="0"/>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3D861AB7-D520-412E-9268-7DB17F270DF8}" type="datetime1">
              <a:rPr lang="en-US" smtClean="0"/>
              <a:t>10/22/2024</a:t>
            </a:fld>
            <a:endParaRPr lang="en-US"/>
          </a:p>
        </p:txBody>
      </p:sp>
    </p:spTree>
    <p:extLst>
      <p:ext uri="{BB962C8B-B14F-4D97-AF65-F5344CB8AC3E}">
        <p14:creationId xmlns:p14="http://schemas.microsoft.com/office/powerpoint/2010/main" val="3475942863"/>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Rectangle 2"/>
          <p:cNvSpPr>
            <a:spLocks noGrp="1" noRot="1" noChangeAspect="1" noChangeArrowheads="1" noTextEdit="1"/>
          </p:cNvSpPr>
          <p:nvPr>
            <p:ph type="sldImg"/>
          </p:nvPr>
        </p:nvSpPr>
        <p:spPr bwMode="auto">
          <a:xfrm>
            <a:off x="1068388" y="609600"/>
            <a:ext cx="4646612" cy="3484563"/>
          </a:xfrm>
          <a:noFill/>
          <a:ln>
            <a:solidFill>
              <a:srgbClr val="000000"/>
            </a:solidFill>
            <a:miter lim="800000"/>
            <a:headEnd/>
            <a:tailEnd/>
          </a:ln>
        </p:spPr>
      </p:sp>
      <p:sp>
        <p:nvSpPr>
          <p:cNvPr id="199682" name="Rectangle 3"/>
          <p:cNvSpPr>
            <a:spLocks noGrp="1" noChangeArrowheads="1"/>
          </p:cNvSpPr>
          <p:nvPr>
            <p:ph type="body" idx="1"/>
          </p:nvPr>
        </p:nvSpPr>
        <p:spPr bwMode="auto">
          <a:xfrm>
            <a:off x="947181" y="4427914"/>
            <a:ext cx="5146136" cy="4179102"/>
          </a:xfrm>
          <a:noFill/>
        </p:spPr>
        <p:txBody>
          <a:bodyPr wrap="square" lIns="92232" tIns="46116" rIns="92232" bIns="46116" numCol="1" anchor="t" anchorCtr="0" compatLnSpc="1">
            <a:prstTxWarp prst="textNoShape">
              <a:avLst/>
            </a:prstTxWarp>
          </a:bodyPr>
          <a:lstStyle/>
          <a:p>
            <a:pPr eaLnBrk="1" hangingPunct="1">
              <a:spcBef>
                <a:spcPct val="0"/>
              </a:spcBef>
            </a:pPr>
            <a:r>
              <a:rPr lang="en-US" dirty="0"/>
              <a:t>December 12, 2016:</a:t>
            </a:r>
            <a:r>
              <a:rPr lang="en-US" baseline="0" dirty="0"/>
              <a:t> reversed bullet points</a:t>
            </a:r>
            <a:endParaRPr lang="en-US" dirty="0"/>
          </a:p>
          <a:p>
            <a:pPr eaLnBrk="1" hangingPunct="1">
              <a:spcBef>
                <a:spcPct val="0"/>
              </a:spcBef>
            </a:pPr>
            <a:endParaRPr lang="en-US" dirty="0"/>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2F593DC6-21F9-49DE-9E7B-6BA09A5E8F0F}" type="datetime1">
              <a:rPr lang="en-US" smtClean="0"/>
              <a:t>10/22/2024</a:t>
            </a:fld>
            <a:endParaRPr lang="en-US"/>
          </a:p>
        </p:txBody>
      </p:sp>
    </p:spTree>
    <p:extLst>
      <p:ext uri="{BB962C8B-B14F-4D97-AF65-F5344CB8AC3E}">
        <p14:creationId xmlns:p14="http://schemas.microsoft.com/office/powerpoint/2010/main" val="3577043740"/>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Rectangle 2"/>
          <p:cNvSpPr>
            <a:spLocks noGrp="1" noRot="1" noChangeAspect="1" noChangeArrowheads="1" noTextEdit="1"/>
          </p:cNvSpPr>
          <p:nvPr>
            <p:ph type="sldImg"/>
          </p:nvPr>
        </p:nvSpPr>
        <p:spPr bwMode="auto">
          <a:xfrm>
            <a:off x="1068388" y="609600"/>
            <a:ext cx="4646612" cy="3484563"/>
          </a:xfrm>
          <a:noFill/>
          <a:ln>
            <a:solidFill>
              <a:srgbClr val="000000"/>
            </a:solidFill>
            <a:miter lim="800000"/>
            <a:headEnd/>
            <a:tailEnd/>
          </a:ln>
        </p:spPr>
      </p:sp>
      <p:sp>
        <p:nvSpPr>
          <p:cNvPr id="203778" name="Rectangle 3"/>
          <p:cNvSpPr>
            <a:spLocks noGrp="1" noChangeArrowheads="1"/>
          </p:cNvSpPr>
          <p:nvPr>
            <p:ph type="body" idx="1"/>
          </p:nvPr>
        </p:nvSpPr>
        <p:spPr bwMode="auto">
          <a:xfrm>
            <a:off x="947181" y="4427914"/>
            <a:ext cx="5146136" cy="4179102"/>
          </a:xfrm>
        </p:spPr>
        <p:txBody>
          <a:bodyPr wrap="square" lIns="92232" tIns="46116" rIns="92232" bIns="46116" numCol="1" anchor="t" anchorCtr="0" compatLnSpc="1">
            <a:prstTxWarp prst="textNoShape">
              <a:avLst/>
            </a:prstTxWarp>
          </a:bodyPr>
          <a:lstStyle/>
          <a:p>
            <a:pPr eaLnBrk="1" hangingPunct="1">
              <a:spcBef>
                <a:spcPct val="0"/>
              </a:spcBef>
              <a:defRPr/>
            </a:pPr>
            <a:r>
              <a:rPr lang="en-US" dirty="0"/>
              <a:t>May 1, 2013</a:t>
            </a:r>
          </a:p>
          <a:p>
            <a:pPr eaLnBrk="1" hangingPunct="1">
              <a:spcBef>
                <a:spcPct val="0"/>
              </a:spcBef>
              <a:defRPr/>
            </a:pPr>
            <a:endParaRPr lang="en-US" dirty="0"/>
          </a:p>
          <a:p>
            <a:pPr marL="217043" indent="-217043" eaLnBrk="1" hangingPunct="1">
              <a:spcBef>
                <a:spcPct val="0"/>
              </a:spcBef>
              <a:buFontTx/>
              <a:buAutoNum type="arabicParenR"/>
              <a:defRPr/>
            </a:pPr>
            <a:r>
              <a:rPr lang="en-US" dirty="0"/>
              <a:t>To prevent conflicts and duplicates, a cataloger needs to know the rules that have been programmed into the computer’s normalization software. </a:t>
            </a:r>
          </a:p>
          <a:p>
            <a:pPr marL="217043" indent="-217043" eaLnBrk="1" hangingPunct="1">
              <a:spcBef>
                <a:spcPct val="0"/>
              </a:spcBef>
              <a:buFontTx/>
              <a:buAutoNum type="arabicParenR"/>
              <a:defRPr/>
            </a:pPr>
            <a:r>
              <a:rPr lang="en-US" dirty="0"/>
              <a:t>Catalogers must also understand the difference between a conflict and a duplicate. </a:t>
            </a: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30178960-309B-472D-A1A6-253DC17C7B0C}" type="datetime1">
              <a:rPr lang="en-US" smtClean="0"/>
              <a:t>10/22/2024</a:t>
            </a:fld>
            <a:endParaRPr lang="en-US"/>
          </a:p>
        </p:txBody>
      </p:sp>
    </p:spTree>
    <p:extLst>
      <p:ext uri="{BB962C8B-B14F-4D97-AF65-F5344CB8AC3E}">
        <p14:creationId xmlns:p14="http://schemas.microsoft.com/office/powerpoint/2010/main" val="48384570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Rectangle 2"/>
          <p:cNvSpPr>
            <a:spLocks noGrp="1" noRot="1" noChangeAspect="1" noChangeArrowheads="1" noTextEdit="1"/>
          </p:cNvSpPr>
          <p:nvPr>
            <p:ph type="sldImg"/>
          </p:nvPr>
        </p:nvSpPr>
        <p:spPr bwMode="auto">
          <a:xfrm>
            <a:off x="1068388" y="609600"/>
            <a:ext cx="4646612" cy="3484563"/>
          </a:xfrm>
          <a:noFill/>
          <a:ln>
            <a:solidFill>
              <a:srgbClr val="000000"/>
            </a:solidFill>
            <a:miter lim="800000"/>
            <a:headEnd/>
            <a:tailEnd/>
          </a:ln>
        </p:spPr>
      </p:sp>
      <p:sp>
        <p:nvSpPr>
          <p:cNvPr id="205826" name="Rectangle 3"/>
          <p:cNvSpPr>
            <a:spLocks noGrp="1" noChangeArrowheads="1"/>
          </p:cNvSpPr>
          <p:nvPr>
            <p:ph type="body" idx="1"/>
          </p:nvPr>
        </p:nvSpPr>
        <p:spPr bwMode="auto">
          <a:xfrm>
            <a:off x="947181" y="4427914"/>
            <a:ext cx="5146136" cy="4179102"/>
          </a:xfrm>
          <a:noFill/>
        </p:spPr>
        <p:txBody>
          <a:bodyPr wrap="square" lIns="92232" tIns="46116" rIns="92232" bIns="46116" numCol="1" anchor="t" anchorCtr="0" compatLnSpc="1">
            <a:prstTxWarp prst="textNoShape">
              <a:avLst/>
            </a:prstTxWarp>
          </a:bodyPr>
          <a:lstStyle/>
          <a:p>
            <a:pPr eaLnBrk="1" hangingPunct="1">
              <a:spcBef>
                <a:spcPct val="0"/>
              </a:spcBef>
            </a:pPr>
            <a:r>
              <a:rPr lang="en-US" sz="1100" dirty="0"/>
              <a:t>May 1, 2013</a:t>
            </a:r>
          </a:p>
          <a:p>
            <a:pPr eaLnBrk="1" hangingPunct="1">
              <a:spcBef>
                <a:spcPct val="0"/>
              </a:spcBef>
            </a:pPr>
            <a:endParaRPr lang="en-US" sz="1100" dirty="0"/>
          </a:p>
          <a:p>
            <a:pPr eaLnBrk="1" hangingPunct="1">
              <a:spcBef>
                <a:spcPct val="0"/>
              </a:spcBef>
            </a:pPr>
            <a:r>
              <a:rPr lang="en-US" sz="1100" b="1" dirty="0"/>
              <a:t>Trainer note:</a:t>
            </a:r>
            <a:r>
              <a:rPr lang="en-US" sz="1100" dirty="0"/>
              <a:t> Don’t spend much time here: examples that follow demonstrate these conflicts.</a:t>
            </a:r>
          </a:p>
          <a:p>
            <a:pPr eaLnBrk="1" hangingPunct="1">
              <a:spcBef>
                <a:spcPct val="0"/>
              </a:spcBef>
            </a:pPr>
            <a:endParaRPr lang="en-US" sz="1100" dirty="0"/>
          </a:p>
          <a:p>
            <a:pPr eaLnBrk="1" hangingPunct="1">
              <a:spcBef>
                <a:spcPct val="0"/>
              </a:spcBef>
            </a:pPr>
            <a:r>
              <a:rPr lang="en-US" sz="1100" b="1" dirty="0"/>
              <a:t>Conflict situations: These will all be discussed in upcoming slides</a:t>
            </a:r>
          </a:p>
          <a:p>
            <a:pPr eaLnBrk="1" hangingPunct="1">
              <a:spcBef>
                <a:spcPct val="0"/>
              </a:spcBef>
            </a:pPr>
            <a:endParaRPr lang="en-US" sz="1100" b="1" dirty="0"/>
          </a:p>
          <a:p>
            <a:pPr eaLnBrk="1" hangingPunct="1">
              <a:spcBef>
                <a:spcPct val="0"/>
              </a:spcBef>
            </a:pPr>
            <a:r>
              <a:rPr lang="en-US" sz="1100" dirty="0"/>
              <a:t>1)  If a 1xx in one authority record normalizes to the same form as a 1xx in another authority record, there is a conflict.</a:t>
            </a:r>
          </a:p>
          <a:p>
            <a:pPr eaLnBrk="1" hangingPunct="1">
              <a:spcBef>
                <a:spcPct val="0"/>
              </a:spcBef>
            </a:pPr>
            <a:r>
              <a:rPr lang="en-US" sz="1100" dirty="0"/>
              <a:t>2)  If a 1xx in one authority record normalizes to the same form as a 4xx in another authority record, there is a conflict.</a:t>
            </a:r>
          </a:p>
          <a:p>
            <a:pPr eaLnBrk="1" hangingPunct="1">
              <a:spcBef>
                <a:spcPct val="0"/>
              </a:spcBef>
            </a:pPr>
            <a:r>
              <a:rPr lang="en-US" sz="1100" dirty="0"/>
              <a:t>3)  A 5xx in one authority record </a:t>
            </a:r>
            <a:r>
              <a:rPr lang="en-US" sz="1100" u="sng" dirty="0"/>
              <a:t>must</a:t>
            </a:r>
            <a:r>
              <a:rPr lang="en-US" sz="1100" dirty="0"/>
              <a:t> correspond to a 1xx in another authority record. This is because the 5xx is referring to the 1xx in the other authority record, and the 5xx and the 1xx represent the same entity!</a:t>
            </a:r>
          </a:p>
          <a:p>
            <a:pPr eaLnBrk="1" hangingPunct="1">
              <a:spcBef>
                <a:spcPct val="0"/>
              </a:spcBef>
            </a:pPr>
            <a:r>
              <a:rPr lang="en-US" sz="1100" dirty="0"/>
              <a:t>4)  If a 4xx in one authority record normalizes to the same form as a 4xx in another authority record, there is </a:t>
            </a:r>
            <a:r>
              <a:rPr lang="en-US" sz="1100" u="sng" dirty="0"/>
              <a:t>no</a:t>
            </a:r>
            <a:r>
              <a:rPr lang="en-US" sz="1100" u="none" dirty="0"/>
              <a:t> </a:t>
            </a:r>
            <a:r>
              <a:rPr lang="en-US" sz="1100" dirty="0"/>
              <a:t>conflict. 4xx’s in different authority records may conflict with each other.  </a:t>
            </a:r>
          </a:p>
          <a:p>
            <a:pPr eaLnBrk="1" hangingPunct="1">
              <a:spcBef>
                <a:spcPct val="0"/>
              </a:spcBef>
            </a:pPr>
            <a:endParaRPr lang="en-US" sz="900" u="sng" dirty="0"/>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BA976374-C1B4-432A-BDC9-B2B48B7D20A2}" type="datetime1">
              <a:rPr lang="en-US" smtClean="0"/>
              <a:t>10/22/2024</a:t>
            </a:fld>
            <a:endParaRPr lang="en-US"/>
          </a:p>
        </p:txBody>
      </p:sp>
    </p:spTree>
    <p:extLst>
      <p:ext uri="{BB962C8B-B14F-4D97-AF65-F5344CB8AC3E}">
        <p14:creationId xmlns:p14="http://schemas.microsoft.com/office/powerpoint/2010/main" val="2654694230"/>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Rectangle 2"/>
          <p:cNvSpPr>
            <a:spLocks noGrp="1" noRot="1" noChangeAspect="1" noChangeArrowheads="1" noTextEdit="1"/>
          </p:cNvSpPr>
          <p:nvPr>
            <p:ph type="sldImg"/>
          </p:nvPr>
        </p:nvSpPr>
        <p:spPr bwMode="auto">
          <a:xfrm>
            <a:off x="1068388" y="609600"/>
            <a:ext cx="4646612" cy="3484563"/>
          </a:xfrm>
          <a:noFill/>
          <a:ln>
            <a:solidFill>
              <a:srgbClr val="000000"/>
            </a:solidFill>
            <a:miter lim="800000"/>
            <a:headEnd/>
            <a:tailEnd/>
          </a:ln>
        </p:spPr>
      </p:sp>
      <p:sp>
        <p:nvSpPr>
          <p:cNvPr id="207874" name="Rectangle 3"/>
          <p:cNvSpPr>
            <a:spLocks noGrp="1" noChangeArrowheads="1"/>
          </p:cNvSpPr>
          <p:nvPr>
            <p:ph type="body" idx="1"/>
          </p:nvPr>
        </p:nvSpPr>
        <p:spPr bwMode="auto">
          <a:xfrm>
            <a:off x="947181" y="4427914"/>
            <a:ext cx="5146136" cy="4179102"/>
          </a:xfrm>
          <a:noFill/>
        </p:spPr>
        <p:txBody>
          <a:bodyPr wrap="square" lIns="92232" tIns="46116" rIns="92232" bIns="46116" numCol="1" anchor="t" anchorCtr="0" compatLnSpc="1">
            <a:prstTxWarp prst="textNoShape">
              <a:avLst/>
            </a:prstTxWarp>
          </a:bodyPr>
          <a:lstStyle/>
          <a:p>
            <a:pPr eaLnBrk="1" hangingPunct="1">
              <a:spcBef>
                <a:spcPct val="0"/>
              </a:spcBef>
            </a:pPr>
            <a:r>
              <a:rPr lang="en-US" sz="900" dirty="0"/>
              <a:t>May 1, 2013</a:t>
            </a:r>
          </a:p>
          <a:p>
            <a:pPr marL="0" marR="0" lvl="0" indent="0" algn="l" defTabSz="914400" rtl="0" eaLnBrk="1" fontAlgn="base" latinLnBrk="0" hangingPunct="1">
              <a:lnSpc>
                <a:spcPct val="100000"/>
              </a:lnSpc>
              <a:spcBef>
                <a:spcPct val="0"/>
              </a:spcBef>
              <a:spcAft>
                <a:spcPct val="0"/>
              </a:spcAft>
              <a:buClrTx/>
              <a:buSzTx/>
              <a:buFontTx/>
              <a:buNone/>
              <a:tabLst/>
              <a:defRPr/>
            </a:pPr>
            <a:r>
              <a:rPr lang="en-US" sz="900" b="1" dirty="0"/>
              <a:t>ANIMATION</a:t>
            </a:r>
            <a:r>
              <a:rPr lang="en-US" sz="900" dirty="0"/>
              <a:t>: arrows fly in separately to show differences in punctuation; phrase “This is a duplicate” dissolves in last.</a:t>
            </a:r>
          </a:p>
          <a:p>
            <a:pPr eaLnBrk="1" hangingPunct="1">
              <a:spcBef>
                <a:spcPct val="0"/>
              </a:spcBef>
            </a:pPr>
            <a:endParaRPr lang="en-US" sz="900" dirty="0"/>
          </a:p>
          <a:p>
            <a:pPr eaLnBrk="1" hangingPunct="1">
              <a:spcBef>
                <a:spcPct val="0"/>
              </a:spcBef>
            </a:pPr>
            <a:r>
              <a:rPr lang="en-US" dirty="0"/>
              <a:t>The hyphen in one of the names becomes a blank space under normalization rules.</a:t>
            </a:r>
          </a:p>
          <a:p>
            <a:pPr eaLnBrk="1" hangingPunct="1">
              <a:spcBef>
                <a:spcPct val="0"/>
              </a:spcBef>
            </a:pPr>
            <a:endParaRPr lang="en-US" dirty="0"/>
          </a:p>
          <a:p>
            <a:pPr eaLnBrk="1" hangingPunct="1">
              <a:spcBef>
                <a:spcPct val="0"/>
              </a:spcBef>
            </a:pPr>
            <a:r>
              <a:rPr lang="en-US" b="1" dirty="0"/>
              <a:t>Note:</a:t>
            </a:r>
            <a:r>
              <a:rPr lang="en-US" dirty="0"/>
              <a:t> If personal names normalize to the same string, catalogers use specific RDA instructions to add information in order to create a unique authorized access point (more on this in Describing Persons). </a:t>
            </a:r>
          </a:p>
          <a:p>
            <a:pPr eaLnBrk="1" hangingPunct="1">
              <a:spcBef>
                <a:spcPct val="0"/>
              </a:spcBef>
            </a:pPr>
            <a:endParaRPr lang="en-US" dirty="0"/>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ABFE3552-9247-4884-A325-42BCAB46DF97}" type="datetime1">
              <a:rPr lang="en-US" smtClean="0"/>
              <a:t>10/22/2024</a:t>
            </a:fld>
            <a:endParaRPr lang="en-US"/>
          </a:p>
        </p:txBody>
      </p:sp>
    </p:spTree>
    <p:extLst>
      <p:ext uri="{BB962C8B-B14F-4D97-AF65-F5344CB8AC3E}">
        <p14:creationId xmlns:p14="http://schemas.microsoft.com/office/powerpoint/2010/main" val="1988109512"/>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Rectangle 2"/>
          <p:cNvSpPr>
            <a:spLocks noGrp="1" noRot="1" noChangeAspect="1" noChangeArrowheads="1" noTextEdit="1"/>
          </p:cNvSpPr>
          <p:nvPr>
            <p:ph type="sldImg"/>
          </p:nvPr>
        </p:nvSpPr>
        <p:spPr bwMode="auto">
          <a:xfrm>
            <a:off x="1068388" y="609600"/>
            <a:ext cx="4646612" cy="3484563"/>
          </a:xfrm>
          <a:noFill/>
          <a:ln>
            <a:solidFill>
              <a:srgbClr val="000000"/>
            </a:solidFill>
            <a:miter lim="800000"/>
            <a:headEnd/>
            <a:tailEnd/>
          </a:ln>
        </p:spPr>
      </p:sp>
      <p:sp>
        <p:nvSpPr>
          <p:cNvPr id="209922" name="Rectangle 3"/>
          <p:cNvSpPr>
            <a:spLocks noGrp="1" noChangeArrowheads="1"/>
          </p:cNvSpPr>
          <p:nvPr>
            <p:ph type="body" idx="1"/>
          </p:nvPr>
        </p:nvSpPr>
        <p:spPr bwMode="auto">
          <a:xfrm>
            <a:off x="947181" y="4427914"/>
            <a:ext cx="5146136" cy="4179102"/>
          </a:xfrm>
          <a:noFill/>
        </p:spPr>
        <p:txBody>
          <a:bodyPr wrap="square" lIns="92232" tIns="46116" rIns="92232" bIns="46116" numCol="1" anchor="t" anchorCtr="0" compatLnSpc="1">
            <a:prstTxWarp prst="textNoShape">
              <a:avLst/>
            </a:prstTxWarp>
          </a:bodyPr>
          <a:lstStyle/>
          <a:p>
            <a:pPr eaLnBrk="1" hangingPunct="1">
              <a:spcBef>
                <a:spcPct val="0"/>
              </a:spcBef>
            </a:pPr>
            <a:r>
              <a:rPr lang="en-US" dirty="0"/>
              <a:t>May 1, 2013</a:t>
            </a:r>
          </a:p>
          <a:p>
            <a:pPr marL="0" marR="0" lvl="0" indent="0" algn="l" defTabSz="914400" rtl="0" eaLnBrk="1" fontAlgn="base" latinLnBrk="0" hangingPunct="1">
              <a:lnSpc>
                <a:spcPct val="100000"/>
              </a:lnSpc>
              <a:spcBef>
                <a:spcPct val="0"/>
              </a:spcBef>
              <a:spcAft>
                <a:spcPct val="0"/>
              </a:spcAft>
              <a:buClrTx/>
              <a:buSzTx/>
              <a:buFontTx/>
              <a:buNone/>
              <a:tabLst/>
              <a:defRPr/>
            </a:pPr>
            <a:r>
              <a:rPr lang="en-US" b="1" dirty="0"/>
              <a:t>ANIMATION</a:t>
            </a:r>
            <a:r>
              <a:rPr lang="en-US" dirty="0"/>
              <a:t>: “This is a conflict” dissolves in. </a:t>
            </a:r>
          </a:p>
          <a:p>
            <a:pPr eaLnBrk="1" hangingPunct="1">
              <a:spcBef>
                <a:spcPct val="0"/>
              </a:spcBef>
            </a:pPr>
            <a:endParaRPr lang="en-US" dirty="0"/>
          </a:p>
          <a:p>
            <a:pPr eaLnBrk="1" hangingPunct="1">
              <a:spcBef>
                <a:spcPct val="0"/>
              </a:spcBef>
            </a:pPr>
            <a:r>
              <a:rPr lang="en-US" dirty="0"/>
              <a:t>Items in red conflict with one another. The apostrophe is deleted. </a:t>
            </a:r>
          </a:p>
          <a:p>
            <a:pPr eaLnBrk="1" hangingPunct="1">
              <a:spcBef>
                <a:spcPct val="0"/>
              </a:spcBef>
              <a:buFontTx/>
              <a:buChar char="•"/>
            </a:pPr>
            <a:r>
              <a:rPr lang="en-US" dirty="0"/>
              <a:t> Do not trace a 4XX variant access point that normalizes to the same character string as an existing authorized access point (1XX) in the national authority file, including the authorized access point in the same authority record.</a:t>
            </a:r>
          </a:p>
          <a:p>
            <a:pPr eaLnBrk="1" hangingPunct="1">
              <a:spcBef>
                <a:spcPct val="0"/>
              </a:spcBef>
              <a:buFontTx/>
              <a:buChar char="•"/>
            </a:pPr>
            <a:endParaRPr lang="en-US" dirty="0"/>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6AA718C7-E231-4C0D-A821-073295C70830}" type="datetime1">
              <a:rPr lang="en-US" smtClean="0"/>
              <a:t>10/22/2024</a:t>
            </a:fld>
            <a:endParaRPr lang="en-US"/>
          </a:p>
        </p:txBody>
      </p:sp>
    </p:spTree>
    <p:extLst>
      <p:ext uri="{BB962C8B-B14F-4D97-AF65-F5344CB8AC3E}">
        <p14:creationId xmlns:p14="http://schemas.microsoft.com/office/powerpoint/2010/main" val="2850193563"/>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Rectangle 2"/>
          <p:cNvSpPr>
            <a:spLocks noGrp="1" noRot="1" noChangeAspect="1" noChangeArrowheads="1" noTextEdit="1"/>
          </p:cNvSpPr>
          <p:nvPr>
            <p:ph type="sldImg"/>
          </p:nvPr>
        </p:nvSpPr>
        <p:spPr bwMode="auto">
          <a:xfrm>
            <a:off x="1068388" y="609600"/>
            <a:ext cx="4646612" cy="3484563"/>
          </a:xfrm>
          <a:noFill/>
          <a:ln>
            <a:solidFill>
              <a:srgbClr val="000000"/>
            </a:solidFill>
            <a:miter lim="800000"/>
            <a:headEnd/>
            <a:tailEnd/>
          </a:ln>
        </p:spPr>
      </p:sp>
      <p:sp>
        <p:nvSpPr>
          <p:cNvPr id="211970" name="Rectangle 3"/>
          <p:cNvSpPr>
            <a:spLocks noGrp="1" noChangeArrowheads="1"/>
          </p:cNvSpPr>
          <p:nvPr>
            <p:ph type="body" idx="1"/>
          </p:nvPr>
        </p:nvSpPr>
        <p:spPr bwMode="auto">
          <a:xfrm>
            <a:off x="947181" y="4427914"/>
            <a:ext cx="5146136" cy="4179102"/>
          </a:xfrm>
          <a:noFill/>
        </p:spPr>
        <p:txBody>
          <a:bodyPr wrap="square" lIns="92232" tIns="46116" rIns="92232" bIns="46116" numCol="1" anchor="t" anchorCtr="0" compatLnSpc="1">
            <a:prstTxWarp prst="textNoShape">
              <a:avLst/>
            </a:prstTxWarp>
          </a:bodyPr>
          <a:lstStyle/>
          <a:p>
            <a:pPr eaLnBrk="1" hangingPunct="1">
              <a:spcBef>
                <a:spcPct val="0"/>
              </a:spcBef>
            </a:pPr>
            <a:r>
              <a:rPr lang="en-US" sz="1200" dirty="0"/>
              <a:t>May 1, 2013</a:t>
            </a:r>
          </a:p>
          <a:p>
            <a:pPr marL="0" marR="0" lvl="0" indent="0" algn="l" defTabSz="914400" rtl="0" eaLnBrk="1" fontAlgn="base" latinLnBrk="0" hangingPunct="1">
              <a:lnSpc>
                <a:spcPct val="100000"/>
              </a:lnSpc>
              <a:spcBef>
                <a:spcPct val="0"/>
              </a:spcBef>
              <a:spcAft>
                <a:spcPct val="0"/>
              </a:spcAft>
              <a:buClrTx/>
              <a:buSzTx/>
              <a:buFontTx/>
              <a:buNone/>
              <a:tabLst/>
              <a:defRPr/>
            </a:pPr>
            <a:r>
              <a:rPr lang="en-US" sz="1200" b="1" dirty="0"/>
              <a:t>ANIMATION</a:t>
            </a:r>
            <a:r>
              <a:rPr lang="en-US" sz="1200" dirty="0"/>
              <a:t>: arrows fly in separately to show differences in punctuation; phrase “This is a duplicate” dissolves in last.</a:t>
            </a:r>
          </a:p>
          <a:p>
            <a:pPr eaLnBrk="1" hangingPunct="1">
              <a:spcBef>
                <a:spcPct val="0"/>
              </a:spcBef>
            </a:pPr>
            <a:endParaRPr lang="en-US" sz="1200" dirty="0"/>
          </a:p>
          <a:p>
            <a:pPr eaLnBrk="1" hangingPunct="1">
              <a:spcBef>
                <a:spcPct val="0"/>
              </a:spcBef>
            </a:pPr>
            <a:r>
              <a:rPr lang="en-US" sz="1200" dirty="0"/>
              <a:t>1)  The HYPHEN and the SLASH becomes blank space.</a:t>
            </a:r>
          </a:p>
          <a:p>
            <a:pPr eaLnBrk="1" hangingPunct="1">
              <a:spcBef>
                <a:spcPct val="0"/>
              </a:spcBef>
            </a:pPr>
            <a:r>
              <a:rPr lang="en-US" sz="1200" dirty="0"/>
              <a:t>2)  Watch out for visually misleading presentations that normalize the same.</a:t>
            </a:r>
          </a:p>
          <a:p>
            <a:pPr eaLnBrk="1" hangingPunct="1">
              <a:spcBef>
                <a:spcPct val="0"/>
              </a:spcBef>
            </a:pPr>
            <a:endParaRPr lang="en-US" sz="1200" dirty="0"/>
          </a:p>
          <a:p>
            <a:pPr eaLnBrk="1" hangingPunct="1">
              <a:spcBef>
                <a:spcPct val="0"/>
              </a:spcBef>
            </a:pPr>
            <a:endParaRPr lang="en-US" sz="900" dirty="0"/>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B617CD8A-9C33-4D75-9D1F-512A4C9FDF9D}" type="datetime1">
              <a:rPr lang="en-US" smtClean="0"/>
              <a:t>10/22/2024</a:t>
            </a:fld>
            <a:endParaRPr lang="en-US"/>
          </a:p>
        </p:txBody>
      </p:sp>
    </p:spTree>
    <p:extLst>
      <p:ext uri="{BB962C8B-B14F-4D97-AF65-F5344CB8AC3E}">
        <p14:creationId xmlns:p14="http://schemas.microsoft.com/office/powerpoint/2010/main" val="910204138"/>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Rectangle 2"/>
          <p:cNvSpPr>
            <a:spLocks noGrp="1" noRot="1" noChangeAspect="1" noChangeArrowheads="1" noTextEdit="1"/>
          </p:cNvSpPr>
          <p:nvPr>
            <p:ph type="sldImg"/>
          </p:nvPr>
        </p:nvSpPr>
        <p:spPr bwMode="auto">
          <a:xfrm>
            <a:off x="1068388" y="609600"/>
            <a:ext cx="4646612" cy="3484563"/>
          </a:xfrm>
          <a:noFill/>
          <a:ln>
            <a:solidFill>
              <a:srgbClr val="000000"/>
            </a:solidFill>
            <a:miter lim="800000"/>
            <a:headEnd/>
            <a:tailEnd/>
          </a:ln>
        </p:spPr>
      </p:sp>
      <p:sp>
        <p:nvSpPr>
          <p:cNvPr id="214018" name="Rectangle 3"/>
          <p:cNvSpPr>
            <a:spLocks noGrp="1" noChangeArrowheads="1"/>
          </p:cNvSpPr>
          <p:nvPr>
            <p:ph type="body" idx="1"/>
          </p:nvPr>
        </p:nvSpPr>
        <p:spPr bwMode="auto">
          <a:xfrm>
            <a:off x="947181" y="4427914"/>
            <a:ext cx="5146136" cy="4179102"/>
          </a:xfrm>
          <a:noFill/>
        </p:spPr>
        <p:txBody>
          <a:bodyPr wrap="square" lIns="92232" tIns="46116" rIns="92232" bIns="46116" numCol="1" anchor="t" anchorCtr="0" compatLnSpc="1">
            <a:prstTxWarp prst="textNoShape">
              <a:avLst/>
            </a:prstTxWarp>
          </a:bodyPr>
          <a:lstStyle/>
          <a:p>
            <a:pPr eaLnBrk="1" hangingPunct="1">
              <a:spcBef>
                <a:spcPct val="0"/>
              </a:spcBef>
            </a:pPr>
            <a:r>
              <a:rPr lang="en-US" sz="1200" dirty="0"/>
              <a:t>May 1, 2013</a:t>
            </a:r>
          </a:p>
          <a:p>
            <a:pPr eaLnBrk="1" hangingPunct="1">
              <a:spcBef>
                <a:spcPct val="0"/>
              </a:spcBef>
            </a:pPr>
            <a:endParaRPr lang="en-US" sz="1200" dirty="0"/>
          </a:p>
          <a:p>
            <a:pPr eaLnBrk="1" hangingPunct="1">
              <a:spcBef>
                <a:spcPct val="0"/>
              </a:spcBef>
            </a:pPr>
            <a:r>
              <a:rPr lang="en-US" sz="1200" dirty="0"/>
              <a:t>However, a 4XX may normalize to another 4XX in another NAR in the catalog.</a:t>
            </a:r>
          </a:p>
          <a:p>
            <a:pPr eaLnBrk="1" hangingPunct="1">
              <a:spcBef>
                <a:spcPct val="0"/>
              </a:spcBef>
            </a:pPr>
            <a:endParaRPr lang="en-US" sz="900" dirty="0"/>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DF1F768F-3005-47D8-B1B8-01222C81D3A6}" type="datetime1">
              <a:rPr lang="en-US" smtClean="0"/>
              <a:t>10/22/2024</a:t>
            </a:fld>
            <a:endParaRPr lang="en-US"/>
          </a:p>
        </p:txBody>
      </p:sp>
    </p:spTree>
    <p:extLst>
      <p:ext uri="{BB962C8B-B14F-4D97-AF65-F5344CB8AC3E}">
        <p14:creationId xmlns:p14="http://schemas.microsoft.com/office/powerpoint/2010/main" val="3828622800"/>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Rectangle 2"/>
          <p:cNvSpPr>
            <a:spLocks noGrp="1" noRot="1" noChangeAspect="1" noChangeArrowheads="1" noTextEdit="1"/>
          </p:cNvSpPr>
          <p:nvPr>
            <p:ph type="sldImg"/>
          </p:nvPr>
        </p:nvSpPr>
        <p:spPr bwMode="auto">
          <a:xfrm>
            <a:off x="1068388" y="609600"/>
            <a:ext cx="4646612" cy="3484563"/>
          </a:xfrm>
          <a:noFill/>
          <a:ln>
            <a:solidFill>
              <a:srgbClr val="000000"/>
            </a:solidFill>
            <a:miter lim="800000"/>
            <a:headEnd/>
            <a:tailEnd/>
          </a:ln>
        </p:spPr>
      </p:sp>
      <p:sp>
        <p:nvSpPr>
          <p:cNvPr id="216066" name="Rectangle 3"/>
          <p:cNvSpPr>
            <a:spLocks noGrp="1" noChangeArrowheads="1"/>
          </p:cNvSpPr>
          <p:nvPr>
            <p:ph type="body" idx="1"/>
          </p:nvPr>
        </p:nvSpPr>
        <p:spPr bwMode="auto">
          <a:xfrm>
            <a:off x="947181" y="4427914"/>
            <a:ext cx="5146136" cy="4179102"/>
          </a:xfrm>
          <a:noFill/>
        </p:spPr>
        <p:txBody>
          <a:bodyPr wrap="square" lIns="92232" tIns="46116" rIns="92232" bIns="46116" numCol="1" anchor="t" anchorCtr="0" compatLnSpc="1">
            <a:prstTxWarp prst="textNoShape">
              <a:avLst/>
            </a:prstTxWarp>
          </a:bodyPr>
          <a:lstStyle/>
          <a:p>
            <a:pPr eaLnBrk="1" hangingPunct="1">
              <a:spcBef>
                <a:spcPct val="0"/>
              </a:spcBef>
            </a:pPr>
            <a:r>
              <a:rPr lang="en-US" dirty="0"/>
              <a:t>March 4, 2020: added final sentence to notes</a:t>
            </a:r>
          </a:p>
          <a:p>
            <a:pPr eaLnBrk="1" hangingPunct="1">
              <a:spcBef>
                <a:spcPct val="0"/>
              </a:spcBef>
            </a:pPr>
            <a:endParaRPr lang="en-US" b="1" dirty="0"/>
          </a:p>
          <a:p>
            <a:pPr eaLnBrk="1" hangingPunct="1">
              <a:spcBef>
                <a:spcPct val="0"/>
              </a:spcBef>
            </a:pPr>
            <a:r>
              <a:rPr lang="en-US" b="1" dirty="0"/>
              <a:t>Normalization Exercises:</a:t>
            </a:r>
          </a:p>
          <a:p>
            <a:pPr eaLnBrk="1" hangingPunct="1">
              <a:spcBef>
                <a:spcPct val="0"/>
              </a:spcBef>
            </a:pPr>
            <a:endParaRPr lang="en-US" dirty="0"/>
          </a:p>
          <a:p>
            <a:pPr eaLnBrk="1" hangingPunct="1">
              <a:spcBef>
                <a:spcPct val="0"/>
              </a:spcBef>
            </a:pPr>
            <a:r>
              <a:rPr lang="en-US" dirty="0"/>
              <a:t>In the following exercises, which 4XX variant access points (if any) should be deleted because their normalized forms match the 1XX authorized access point?</a:t>
            </a:r>
          </a:p>
          <a:p>
            <a:pPr eaLnBrk="1" hangingPunct="1">
              <a:spcBef>
                <a:spcPct val="0"/>
              </a:spcBef>
            </a:pPr>
            <a:endParaRPr lang="en-US" dirty="0"/>
          </a:p>
          <a:p>
            <a:pPr eaLnBrk="1" hangingPunct="1">
              <a:spcBef>
                <a:spcPct val="0"/>
              </a:spcBef>
            </a:pPr>
            <a:r>
              <a:rPr lang="en-US" dirty="0"/>
              <a:t>Because printouts of the slides will include the animated text, it is best to do these as a group and ask trainees not to look at their handouts.</a:t>
            </a:r>
          </a:p>
          <a:p>
            <a:pPr eaLnBrk="1" hangingPunct="1">
              <a:spcBef>
                <a:spcPct val="0"/>
              </a:spcBef>
            </a:pPr>
            <a:endParaRPr lang="en-US" dirty="0"/>
          </a:p>
          <a:p>
            <a:pPr eaLnBrk="1" hangingPunct="1">
              <a:spcBef>
                <a:spcPct val="0"/>
              </a:spcBef>
            </a:pPr>
            <a:endParaRPr lang="en-US" dirty="0"/>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FD4CE57D-A931-4062-BB07-E1B0DD49297F}" type="datetime1">
              <a:rPr lang="en-US" smtClean="0"/>
              <a:t>10/22/2024</a:t>
            </a:fld>
            <a:endParaRPr lang="en-US"/>
          </a:p>
        </p:txBody>
      </p:sp>
    </p:spTree>
    <p:extLst>
      <p:ext uri="{BB962C8B-B14F-4D97-AF65-F5344CB8AC3E}">
        <p14:creationId xmlns:p14="http://schemas.microsoft.com/office/powerpoint/2010/main" val="3514998802"/>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Rectangle 2"/>
          <p:cNvSpPr>
            <a:spLocks noGrp="1" noRot="1" noChangeAspect="1" noChangeArrowheads="1" noTextEdit="1"/>
          </p:cNvSpPr>
          <p:nvPr>
            <p:ph type="sldImg"/>
          </p:nvPr>
        </p:nvSpPr>
        <p:spPr bwMode="auto">
          <a:xfrm>
            <a:off x="1222375" y="665163"/>
            <a:ext cx="4648200" cy="3486150"/>
          </a:xfrm>
          <a:noFill/>
          <a:ln>
            <a:solidFill>
              <a:srgbClr val="000000"/>
            </a:solidFill>
            <a:miter lim="800000"/>
            <a:headEnd/>
            <a:tailEnd/>
          </a:ln>
        </p:spPr>
      </p:sp>
      <p:sp>
        <p:nvSpPr>
          <p:cNvPr id="218114" name="Rectangle 3"/>
          <p:cNvSpPr>
            <a:spLocks noGrp="1" noChangeArrowheads="1"/>
          </p:cNvSpPr>
          <p:nvPr>
            <p:ph type="body" idx="1"/>
          </p:nvPr>
        </p:nvSpPr>
        <p:spPr bwMode="auto">
          <a:xfrm>
            <a:off x="947181" y="4427914"/>
            <a:ext cx="5146136" cy="4179102"/>
          </a:xfrm>
          <a:noFill/>
        </p:spPr>
        <p:txBody>
          <a:bodyPr wrap="square" lIns="92232" tIns="46116" rIns="92232" bIns="46116" numCol="1" anchor="t" anchorCtr="0" compatLnSpc="1">
            <a:prstTxWarp prst="textNoShape">
              <a:avLst/>
            </a:prstTxWarp>
          </a:bodyPr>
          <a:lstStyle/>
          <a:p>
            <a:pPr eaLnBrk="1" hangingPunct="1">
              <a:spcBef>
                <a:spcPct val="0"/>
              </a:spcBef>
            </a:pPr>
            <a:r>
              <a:rPr lang="en-US" sz="1200" dirty="0"/>
              <a:t>September 17, 2018</a:t>
            </a:r>
            <a:r>
              <a:rPr lang="en-US" sz="1200" baseline="0" dirty="0"/>
              <a:t>: moved $w to beginning of 451 fields</a:t>
            </a:r>
          </a:p>
          <a:p>
            <a:pPr eaLnBrk="1" hangingPunct="1">
              <a:spcBef>
                <a:spcPct val="0"/>
              </a:spcBef>
            </a:pPr>
            <a:r>
              <a:rPr lang="en-US" sz="1200" baseline="0" dirty="0"/>
              <a:t>ANIMATED SLIDE</a:t>
            </a:r>
          </a:p>
          <a:p>
            <a:pPr eaLnBrk="1" hangingPunct="1">
              <a:spcBef>
                <a:spcPct val="0"/>
              </a:spcBef>
            </a:pPr>
            <a:endParaRPr lang="en-US" sz="1200" dirty="0"/>
          </a:p>
          <a:p>
            <a:pPr eaLnBrk="1" hangingPunct="1">
              <a:spcBef>
                <a:spcPct val="0"/>
              </a:spcBef>
            </a:pPr>
            <a:r>
              <a:rPr lang="en-US" dirty="0"/>
              <a:t>Normalizes to same form as authorized access point</a:t>
            </a:r>
            <a:endParaRPr lang="en-US" sz="900" dirty="0"/>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A58105A7-711C-469F-AD9C-45B31DB5000D}" type="datetime1">
              <a:rPr lang="en-US" smtClean="0"/>
              <a:t>10/22/2024</a:t>
            </a:fld>
            <a:endParaRPr lang="en-US"/>
          </a:p>
        </p:txBody>
      </p:sp>
    </p:spTree>
    <p:extLst>
      <p:ext uri="{BB962C8B-B14F-4D97-AF65-F5344CB8AC3E}">
        <p14:creationId xmlns:p14="http://schemas.microsoft.com/office/powerpoint/2010/main" val="414584108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2"/>
          <p:cNvSpPr>
            <a:spLocks noGrp="1" noRot="1" noChangeAspect="1" noChangeArrowheads="1" noTextEdit="1"/>
          </p:cNvSpPr>
          <p:nvPr>
            <p:ph type="sldImg"/>
          </p:nvPr>
        </p:nvSpPr>
        <p:spPr bwMode="auto">
          <a:xfrm>
            <a:off x="1222375" y="665163"/>
            <a:ext cx="4648200" cy="3486150"/>
          </a:xfrm>
          <a:noFill/>
          <a:ln>
            <a:solidFill>
              <a:srgbClr val="000000"/>
            </a:solidFill>
            <a:miter lim="800000"/>
            <a:headEnd/>
            <a:tailEnd/>
          </a:ln>
        </p:spPr>
      </p:sp>
      <p:sp>
        <p:nvSpPr>
          <p:cNvPr id="220162" name="Rectangle 3"/>
          <p:cNvSpPr>
            <a:spLocks noGrp="1" noChangeArrowheads="1"/>
          </p:cNvSpPr>
          <p:nvPr>
            <p:ph type="body" idx="1"/>
          </p:nvPr>
        </p:nvSpPr>
        <p:spPr bwMode="auto">
          <a:xfrm>
            <a:off x="947181" y="4427914"/>
            <a:ext cx="5146136" cy="4179102"/>
          </a:xfrm>
          <a:noFill/>
        </p:spPr>
        <p:txBody>
          <a:bodyPr wrap="square" lIns="92232" tIns="46116" rIns="92232" bIns="46116" numCol="1" anchor="t" anchorCtr="0" compatLnSpc="1">
            <a:prstTxWarp prst="textNoShape">
              <a:avLst/>
            </a:prstTxWarp>
          </a:bodyPr>
          <a:lstStyle/>
          <a:p>
            <a:pPr eaLnBrk="1" hangingPunct="1">
              <a:spcBef>
                <a:spcPct val="0"/>
              </a:spcBef>
            </a:pPr>
            <a:r>
              <a:rPr lang="en-US" dirty="0"/>
              <a:t>September 17, 2018: updated speaker notes.</a:t>
            </a:r>
          </a:p>
          <a:p>
            <a:pPr eaLnBrk="1" hangingPunct="1">
              <a:spcBef>
                <a:spcPct val="0"/>
              </a:spcBef>
            </a:pPr>
            <a:r>
              <a:rPr lang="en-US" dirty="0"/>
              <a:t>ANIMATED SLIDE</a:t>
            </a:r>
          </a:p>
          <a:p>
            <a:pPr eaLnBrk="1" hangingPunct="1">
              <a:spcBef>
                <a:spcPct val="0"/>
              </a:spcBef>
            </a:pPr>
            <a:endParaRPr lang="en-US" dirty="0"/>
          </a:p>
          <a:p>
            <a:pPr eaLnBrk="1" hangingPunct="1">
              <a:spcBef>
                <a:spcPct val="0"/>
              </a:spcBef>
            </a:pPr>
            <a:r>
              <a:rPr lang="en-US" dirty="0"/>
              <a:t>Ampersand is retained</a:t>
            </a:r>
            <a:r>
              <a:rPr lang="en-US" baseline="0" dirty="0"/>
              <a:t> in normalized form.</a:t>
            </a:r>
            <a:endParaRPr lang="en-US" dirty="0"/>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6ADD0F70-DD79-4136-9568-78534D160243}" type="datetime1">
              <a:rPr lang="en-US" smtClean="0"/>
              <a:t>10/22/2024</a:t>
            </a:fld>
            <a:endParaRPr lang="en-US"/>
          </a:p>
        </p:txBody>
      </p:sp>
    </p:spTree>
    <p:extLst>
      <p:ext uri="{BB962C8B-B14F-4D97-AF65-F5344CB8AC3E}">
        <p14:creationId xmlns:p14="http://schemas.microsoft.com/office/powerpoint/2010/main" val="355190976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Rectangle 2"/>
          <p:cNvSpPr>
            <a:spLocks noGrp="1" noRot="1" noChangeAspect="1" noChangeArrowheads="1" noTextEdit="1"/>
          </p:cNvSpPr>
          <p:nvPr>
            <p:ph type="sldImg"/>
          </p:nvPr>
        </p:nvSpPr>
        <p:spPr bwMode="auto">
          <a:xfrm>
            <a:off x="1222375" y="665163"/>
            <a:ext cx="4648200" cy="3486150"/>
          </a:xfrm>
          <a:noFill/>
          <a:ln>
            <a:solidFill>
              <a:srgbClr val="000000"/>
            </a:solidFill>
            <a:miter lim="800000"/>
            <a:headEnd/>
            <a:tailEnd/>
          </a:ln>
        </p:spPr>
      </p:sp>
      <p:sp>
        <p:nvSpPr>
          <p:cNvPr id="222210" name="Rectangle 3"/>
          <p:cNvSpPr>
            <a:spLocks noGrp="1" noChangeArrowheads="1"/>
          </p:cNvSpPr>
          <p:nvPr>
            <p:ph type="body" idx="1"/>
          </p:nvPr>
        </p:nvSpPr>
        <p:spPr bwMode="auto">
          <a:xfrm>
            <a:off x="947181" y="4427914"/>
            <a:ext cx="5146136" cy="4179102"/>
          </a:xfrm>
          <a:noFill/>
        </p:spPr>
        <p:txBody>
          <a:bodyPr wrap="square" lIns="92232" tIns="46116" rIns="92232" bIns="46116" numCol="1" anchor="t" anchorCtr="0" compatLnSpc="1">
            <a:prstTxWarp prst="textNoShape">
              <a:avLst/>
            </a:prstTxWarp>
          </a:bodyPr>
          <a:lstStyle/>
          <a:p>
            <a:pPr eaLnBrk="1" hangingPunct="1">
              <a:spcBef>
                <a:spcPct val="0"/>
              </a:spcBef>
            </a:pPr>
            <a:r>
              <a:rPr lang="en-US" dirty="0"/>
              <a:t>September 17,</a:t>
            </a:r>
            <a:r>
              <a:rPr lang="en-US" baseline="0" dirty="0"/>
              <a:t> 2018: reformatted slide</a:t>
            </a:r>
          </a:p>
          <a:p>
            <a:pPr eaLnBrk="1" hangingPunct="1">
              <a:spcBef>
                <a:spcPct val="0"/>
              </a:spcBef>
            </a:pPr>
            <a:r>
              <a:rPr lang="en-US" baseline="0" dirty="0"/>
              <a:t>ANIMATED SLIDE</a:t>
            </a:r>
          </a:p>
          <a:p>
            <a:pPr eaLnBrk="1" hangingPunct="1">
              <a:spcBef>
                <a:spcPct val="0"/>
              </a:spcBef>
            </a:pPr>
            <a:endParaRPr lang="en-US" dirty="0"/>
          </a:p>
          <a:p>
            <a:pPr eaLnBrk="1" hangingPunct="1">
              <a:spcBef>
                <a:spcPct val="0"/>
              </a:spcBef>
            </a:pPr>
            <a:r>
              <a:rPr lang="en-US" dirty="0"/>
              <a:t>Third 410 normalizes to same as authorized access point.</a:t>
            </a: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E0B28EFC-F2C1-4600-BE43-F10C71CF9082}" type="datetime1">
              <a:rPr lang="en-US" smtClean="0"/>
              <a:t>10/22/2024</a:t>
            </a:fld>
            <a:endParaRPr lang="en-US"/>
          </a:p>
        </p:txBody>
      </p:sp>
    </p:spTree>
    <p:extLst>
      <p:ext uri="{BB962C8B-B14F-4D97-AF65-F5344CB8AC3E}">
        <p14:creationId xmlns:p14="http://schemas.microsoft.com/office/powerpoint/2010/main" val="2274870047"/>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7" name="Rectangle 2"/>
          <p:cNvSpPr>
            <a:spLocks noGrp="1" noRot="1" noChangeAspect="1" noChangeArrowheads="1" noTextEdit="1"/>
          </p:cNvSpPr>
          <p:nvPr>
            <p:ph type="sldImg"/>
          </p:nvPr>
        </p:nvSpPr>
        <p:spPr bwMode="auto">
          <a:xfrm>
            <a:off x="1222375" y="665163"/>
            <a:ext cx="4648200" cy="3486150"/>
          </a:xfrm>
          <a:noFill/>
          <a:ln>
            <a:solidFill>
              <a:srgbClr val="000000"/>
            </a:solidFill>
            <a:miter lim="800000"/>
            <a:headEnd/>
            <a:tailEnd/>
          </a:ln>
        </p:spPr>
      </p:sp>
      <p:sp>
        <p:nvSpPr>
          <p:cNvPr id="224258" name="Rectangle 3"/>
          <p:cNvSpPr>
            <a:spLocks noGrp="1" noChangeArrowheads="1"/>
          </p:cNvSpPr>
          <p:nvPr>
            <p:ph type="body" idx="1"/>
          </p:nvPr>
        </p:nvSpPr>
        <p:spPr bwMode="auto">
          <a:xfrm>
            <a:off x="947181" y="4427914"/>
            <a:ext cx="5146136" cy="4179102"/>
          </a:xfrm>
          <a:noFill/>
        </p:spPr>
        <p:txBody>
          <a:bodyPr wrap="square" lIns="92232" tIns="46116" rIns="92232" bIns="46116" numCol="1" anchor="t" anchorCtr="0" compatLnSpc="1">
            <a:prstTxWarp prst="textNoShape">
              <a:avLst/>
            </a:prstTxWarp>
          </a:bodyPr>
          <a:lstStyle/>
          <a:p>
            <a:pPr eaLnBrk="1" hangingPunct="1">
              <a:spcBef>
                <a:spcPct val="0"/>
              </a:spcBef>
            </a:pPr>
            <a:r>
              <a:rPr lang="en-US" dirty="0"/>
              <a:t>August 7, 2019: changed</a:t>
            </a:r>
            <a:r>
              <a:rPr lang="en-US" baseline="0" dirty="0"/>
              <a:t> Isabela to Isabel (her actual name) and added third 4XX based on a real variant of her name</a:t>
            </a:r>
          </a:p>
          <a:p>
            <a:pPr marL="0" marR="0" lvl="0" indent="0" algn="l" defTabSz="914400" rtl="0" eaLnBrk="1" fontAlgn="base" latinLnBrk="0" hangingPunct="1">
              <a:lnSpc>
                <a:spcPct val="100000"/>
              </a:lnSpc>
              <a:spcBef>
                <a:spcPct val="0"/>
              </a:spcBef>
              <a:spcAft>
                <a:spcPct val="0"/>
              </a:spcAft>
              <a:buClrTx/>
              <a:buSzTx/>
              <a:buFontTx/>
              <a:buNone/>
              <a:tabLst/>
              <a:defRPr/>
            </a:pPr>
            <a:r>
              <a:rPr lang="en-US" dirty="0"/>
              <a:t>ANIMATED SLIDE</a:t>
            </a:r>
          </a:p>
          <a:p>
            <a:pPr eaLnBrk="1" hangingPunct="1">
              <a:spcBef>
                <a:spcPct val="0"/>
              </a:spcBef>
            </a:pPr>
            <a:endParaRPr lang="en-US" dirty="0"/>
          </a:p>
          <a:p>
            <a:pPr eaLnBrk="1" hangingPunct="1">
              <a:spcBef>
                <a:spcPct val="0"/>
              </a:spcBef>
            </a:pPr>
            <a:endParaRPr lang="en-US" dirty="0"/>
          </a:p>
          <a:p>
            <a:pPr eaLnBrk="1" hangingPunct="1">
              <a:spcBef>
                <a:spcPct val="0"/>
              </a:spcBef>
            </a:pPr>
            <a:endParaRPr lang="en-US" dirty="0"/>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A27570D7-AD96-4BD5-A797-2154326CAD59}" type="datetime1">
              <a:rPr lang="en-US" smtClean="0"/>
              <a:t>10/22/2024</a:t>
            </a:fld>
            <a:endParaRPr lang="en-US"/>
          </a:p>
        </p:txBody>
      </p:sp>
    </p:spTree>
    <p:extLst>
      <p:ext uri="{BB962C8B-B14F-4D97-AF65-F5344CB8AC3E}">
        <p14:creationId xmlns:p14="http://schemas.microsoft.com/office/powerpoint/2010/main" val="1121824596"/>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Rectangle 2"/>
          <p:cNvSpPr>
            <a:spLocks noGrp="1" noRot="1" noChangeAspect="1" noChangeArrowheads="1" noTextEdit="1"/>
          </p:cNvSpPr>
          <p:nvPr>
            <p:ph type="sldImg"/>
          </p:nvPr>
        </p:nvSpPr>
        <p:spPr bwMode="auto">
          <a:xfrm>
            <a:off x="1222375" y="665163"/>
            <a:ext cx="4648200" cy="3486150"/>
          </a:xfrm>
          <a:noFill/>
          <a:ln>
            <a:solidFill>
              <a:srgbClr val="000000"/>
            </a:solidFill>
            <a:miter lim="800000"/>
            <a:headEnd/>
            <a:tailEnd/>
          </a:ln>
        </p:spPr>
      </p:sp>
      <p:sp>
        <p:nvSpPr>
          <p:cNvPr id="226306" name="Rectangle 3"/>
          <p:cNvSpPr>
            <a:spLocks noGrp="1" noChangeArrowheads="1"/>
          </p:cNvSpPr>
          <p:nvPr>
            <p:ph type="body" idx="1"/>
          </p:nvPr>
        </p:nvSpPr>
        <p:spPr bwMode="auto">
          <a:xfrm>
            <a:off x="947181" y="4427914"/>
            <a:ext cx="5146136" cy="4179102"/>
          </a:xfrm>
          <a:noFill/>
        </p:spPr>
        <p:txBody>
          <a:bodyPr wrap="square" lIns="92232" tIns="46116" rIns="92232" bIns="46116" numCol="1" anchor="t" anchorCtr="0" compatLnSpc="1">
            <a:prstTxWarp prst="textNoShape">
              <a:avLst/>
            </a:prstTxWarp>
          </a:bodyPr>
          <a:lstStyle/>
          <a:p>
            <a:pPr eaLnBrk="1" hangingPunct="1">
              <a:spcBef>
                <a:spcPct val="0"/>
              </a:spcBef>
            </a:pPr>
            <a:r>
              <a:rPr lang="en-US" dirty="0"/>
              <a:t>August</a:t>
            </a:r>
            <a:r>
              <a:rPr lang="en-US" baseline="0" dirty="0"/>
              <a:t> 7, 2019: replaced Morel example, which was basically the same as the one in exercise 4, with one showing diacritics</a:t>
            </a:r>
          </a:p>
          <a:p>
            <a:pPr eaLnBrk="1" hangingPunct="1">
              <a:spcBef>
                <a:spcPct val="0"/>
              </a:spcBef>
            </a:pPr>
            <a:r>
              <a:rPr lang="en-US" baseline="0" dirty="0"/>
              <a:t>ANIMATED SLIDE</a:t>
            </a:r>
          </a:p>
          <a:p>
            <a:pPr eaLnBrk="1" hangingPunct="1">
              <a:spcBef>
                <a:spcPct val="0"/>
              </a:spcBef>
            </a:pPr>
            <a:endParaRPr lang="en-US" baseline="0" dirty="0"/>
          </a:p>
          <a:p>
            <a:pPr eaLnBrk="1" hangingPunct="1">
              <a:spcBef>
                <a:spcPct val="0"/>
              </a:spcBef>
            </a:pPr>
            <a:r>
              <a:rPr lang="en-US" baseline="0" dirty="0"/>
              <a:t>The first 451 normalizes to the same form as the 151.  The second and third 451s normalize to the same form, so one of them must be deleted.</a:t>
            </a:r>
            <a:endParaRPr lang="en-US" dirty="0"/>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53B1A728-F6A8-4D35-A1DB-74498917180F}" type="datetime1">
              <a:rPr lang="en-US" smtClean="0"/>
              <a:t>10/22/2024</a:t>
            </a:fld>
            <a:endParaRPr lang="en-US"/>
          </a:p>
        </p:txBody>
      </p:sp>
    </p:spTree>
    <p:extLst>
      <p:ext uri="{BB962C8B-B14F-4D97-AF65-F5344CB8AC3E}">
        <p14:creationId xmlns:p14="http://schemas.microsoft.com/office/powerpoint/2010/main" val="1983213371"/>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Rectangle 2"/>
          <p:cNvSpPr>
            <a:spLocks noGrp="1" noRot="1" noChangeAspect="1" noChangeArrowheads="1" noTextEdit="1"/>
          </p:cNvSpPr>
          <p:nvPr>
            <p:ph type="sldImg"/>
          </p:nvPr>
        </p:nvSpPr>
        <p:spPr bwMode="auto">
          <a:xfrm>
            <a:off x="1068388" y="609600"/>
            <a:ext cx="4646612" cy="3484563"/>
          </a:xfrm>
          <a:noFill/>
          <a:ln>
            <a:solidFill>
              <a:srgbClr val="000000"/>
            </a:solidFill>
            <a:miter lim="800000"/>
            <a:headEnd/>
            <a:tailEnd/>
          </a:ln>
        </p:spPr>
      </p:sp>
      <p:sp>
        <p:nvSpPr>
          <p:cNvPr id="216066" name="Rectangle 3"/>
          <p:cNvSpPr>
            <a:spLocks noGrp="1" noChangeArrowheads="1"/>
          </p:cNvSpPr>
          <p:nvPr>
            <p:ph type="body" idx="1"/>
          </p:nvPr>
        </p:nvSpPr>
        <p:spPr bwMode="auto">
          <a:xfrm>
            <a:off x="947181" y="4427914"/>
            <a:ext cx="5146136" cy="4179102"/>
          </a:xfrm>
          <a:noFill/>
        </p:spPr>
        <p:txBody>
          <a:bodyPr wrap="square" lIns="92232" tIns="46116" rIns="92232" bIns="46116" numCol="1" anchor="t" anchorCtr="0" compatLnSpc="1">
            <a:prstTxWarp prst="textNoShape">
              <a:avLst/>
            </a:prstTxWarp>
          </a:bodyPr>
          <a:lstStyle/>
          <a:p>
            <a:pPr eaLnBrk="1" hangingPunct="1">
              <a:spcBef>
                <a:spcPct val="0"/>
              </a:spcBef>
            </a:pPr>
            <a:r>
              <a:rPr lang="en-US" dirty="0"/>
              <a:t>February 27, 2020: new slide</a:t>
            </a:r>
          </a:p>
          <a:p>
            <a:pPr eaLnBrk="1" hangingPunct="1">
              <a:spcBef>
                <a:spcPct val="0"/>
              </a:spcBef>
            </a:pPr>
            <a:endParaRPr lang="en-US" b="1" dirty="0"/>
          </a:p>
          <a:p>
            <a:pPr eaLnBrk="1" hangingPunct="1">
              <a:spcBef>
                <a:spcPct val="0"/>
              </a:spcBef>
            </a:pPr>
            <a:r>
              <a:rPr lang="en-US" b="1" dirty="0"/>
              <a:t>Normalization Exercises:</a:t>
            </a:r>
          </a:p>
          <a:p>
            <a:pPr eaLnBrk="1" hangingPunct="1">
              <a:spcBef>
                <a:spcPct val="0"/>
              </a:spcBef>
            </a:pPr>
            <a:endParaRPr lang="en-US" dirty="0"/>
          </a:p>
          <a:p>
            <a:pPr eaLnBrk="1" hangingPunct="1">
              <a:spcBef>
                <a:spcPct val="0"/>
              </a:spcBef>
            </a:pPr>
            <a:r>
              <a:rPr lang="en-US" dirty="0"/>
              <a:t>This exercise asks whether two NARs have normalization conflicts that must be resolved.</a:t>
            </a:r>
          </a:p>
          <a:p>
            <a:pPr eaLnBrk="1" hangingPunct="1">
              <a:spcBef>
                <a:spcPct val="0"/>
              </a:spcBef>
            </a:pPr>
            <a:endParaRPr lang="en-US" dirty="0"/>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FD4CE57D-A931-4062-BB07-E1B0DD49297F}" type="datetime1">
              <a:rPr lang="en-US" smtClean="0"/>
              <a:t>10/22/2024</a:t>
            </a:fld>
            <a:endParaRPr lang="en-US"/>
          </a:p>
        </p:txBody>
      </p:sp>
    </p:spTree>
    <p:extLst>
      <p:ext uri="{BB962C8B-B14F-4D97-AF65-F5344CB8AC3E}">
        <p14:creationId xmlns:p14="http://schemas.microsoft.com/office/powerpoint/2010/main" val="3629237798"/>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7" name="Rectangle 2"/>
          <p:cNvSpPr>
            <a:spLocks noGrp="1" noRot="1" noChangeAspect="1" noChangeArrowheads="1" noTextEdit="1"/>
          </p:cNvSpPr>
          <p:nvPr>
            <p:ph type="sldImg"/>
          </p:nvPr>
        </p:nvSpPr>
        <p:spPr bwMode="auto">
          <a:xfrm>
            <a:off x="1222375" y="665163"/>
            <a:ext cx="4648200" cy="3486150"/>
          </a:xfrm>
          <a:noFill/>
          <a:ln>
            <a:solidFill>
              <a:srgbClr val="000000"/>
            </a:solidFill>
            <a:miter lim="800000"/>
            <a:headEnd/>
            <a:tailEnd/>
          </a:ln>
        </p:spPr>
      </p:sp>
      <p:sp>
        <p:nvSpPr>
          <p:cNvPr id="224258" name="Rectangle 3"/>
          <p:cNvSpPr>
            <a:spLocks noGrp="1" noChangeArrowheads="1"/>
          </p:cNvSpPr>
          <p:nvPr>
            <p:ph type="body" idx="1"/>
          </p:nvPr>
        </p:nvSpPr>
        <p:spPr bwMode="auto">
          <a:xfrm>
            <a:off x="947181" y="4427914"/>
            <a:ext cx="5146136" cy="4179102"/>
          </a:xfrm>
          <a:noFill/>
        </p:spPr>
        <p:txBody>
          <a:bodyPr wrap="square" lIns="92232" tIns="46116" rIns="92232" bIns="46116" numCol="1" anchor="t" anchorCtr="0" compatLnSpc="1">
            <a:prstTxWarp prst="textNoShape">
              <a:avLst/>
            </a:prstTxWarp>
          </a:bodyPr>
          <a:lstStyle/>
          <a:p>
            <a:pPr eaLnBrk="1" hangingPunct="1">
              <a:spcBef>
                <a:spcPct val="0"/>
              </a:spcBef>
            </a:pPr>
            <a:r>
              <a:rPr lang="en-US" dirty="0"/>
              <a:t>March 4, 2020: new slide</a:t>
            </a:r>
            <a:endParaRPr lang="en-US" baseline="0" dirty="0"/>
          </a:p>
          <a:p>
            <a:pPr marL="0" marR="0" lvl="0" indent="0" algn="l" defTabSz="914400" rtl="0" eaLnBrk="1" fontAlgn="base" latinLnBrk="0" hangingPunct="1">
              <a:lnSpc>
                <a:spcPct val="100000"/>
              </a:lnSpc>
              <a:spcBef>
                <a:spcPct val="0"/>
              </a:spcBef>
              <a:spcAft>
                <a:spcPct val="0"/>
              </a:spcAft>
              <a:buClrTx/>
              <a:buSzTx/>
              <a:buFontTx/>
              <a:buNone/>
              <a:tabLst/>
              <a:defRPr/>
            </a:pPr>
            <a:r>
              <a:rPr lang="en-US" dirty="0"/>
              <a:t>ANIMATED SLIDE</a:t>
            </a:r>
          </a:p>
          <a:p>
            <a:pPr marL="0" marR="0" lvl="0" indent="0" algn="l" defTabSz="914400" rtl="0" eaLnBrk="1" fontAlgn="base" latinLnBrk="0" hangingPunct="1">
              <a:lnSpc>
                <a:spcPct val="100000"/>
              </a:lnSpc>
              <a:spcBef>
                <a:spcPct val="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0"/>
              </a:spcBef>
              <a:spcAft>
                <a:spcPct val="0"/>
              </a:spcAft>
              <a:buClrTx/>
              <a:buSzTx/>
              <a:buFontTx/>
              <a:buNone/>
              <a:tabLst/>
              <a:defRPr/>
            </a:pPr>
            <a:r>
              <a:rPr lang="en-US" dirty="0"/>
              <a:t>The authorized access points on these two records are different, but the variant access point with an acronym are identical.  This is not a conflict.  4XXs on different records are permitted to normalize to the same form.  The cataloger may however choose to break the conflicts between the 4XXs by adding a qualifier to one or both of them.  The fuller form of the acronym is one possible valid qualifier:</a:t>
            </a:r>
          </a:p>
          <a:p>
            <a:pPr marL="0" marR="0" lvl="0" indent="0" algn="l" defTabSz="914400" rtl="0" eaLnBrk="1" fontAlgn="base" latinLnBrk="0" hangingPunct="1">
              <a:lnSpc>
                <a:spcPct val="100000"/>
              </a:lnSpc>
              <a:spcBef>
                <a:spcPct val="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0"/>
              </a:spcBef>
              <a:spcAft>
                <a:spcPct val="0"/>
              </a:spcAft>
              <a:buClrTx/>
              <a:buSzTx/>
              <a:buFontTx/>
              <a:buNone/>
              <a:tabLst/>
              <a:defRPr/>
            </a:pPr>
            <a:r>
              <a:rPr lang="en-US" dirty="0"/>
              <a:t>110 2_ Chemical Industries Association</a:t>
            </a:r>
          </a:p>
          <a:p>
            <a:pPr marL="0" marR="0" lvl="0" indent="0" algn="l" defTabSz="914400" rtl="0" eaLnBrk="1" fontAlgn="base" latinLnBrk="0" hangingPunct="1">
              <a:lnSpc>
                <a:spcPct val="100000"/>
              </a:lnSpc>
              <a:spcBef>
                <a:spcPct val="0"/>
              </a:spcBef>
              <a:spcAft>
                <a:spcPct val="0"/>
              </a:spcAft>
              <a:buClrTx/>
              <a:buSzTx/>
              <a:buFontTx/>
              <a:buNone/>
              <a:tabLst/>
              <a:defRPr/>
            </a:pPr>
            <a:r>
              <a:rPr lang="en-US" dirty="0"/>
              <a:t>410 2_ CIA (Chemical Industries Association)</a:t>
            </a:r>
          </a:p>
          <a:p>
            <a:pPr marL="0" marR="0" lvl="0" indent="0" algn="l" defTabSz="914400" rtl="0" eaLnBrk="1" fontAlgn="base" latinLnBrk="0" hangingPunct="1">
              <a:lnSpc>
                <a:spcPct val="100000"/>
              </a:lnSpc>
              <a:spcBef>
                <a:spcPct val="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0"/>
              </a:spcBef>
              <a:spcAft>
                <a:spcPct val="0"/>
              </a:spcAft>
              <a:buClrTx/>
              <a:buSzTx/>
              <a:buFontTx/>
              <a:buNone/>
              <a:tabLst/>
              <a:defRPr/>
            </a:pPr>
            <a:r>
              <a:rPr lang="en-US" dirty="0"/>
              <a:t>110 2_ Culinary Institute of America</a:t>
            </a:r>
          </a:p>
          <a:p>
            <a:pPr marL="0" marR="0" lvl="0" indent="0" algn="l" defTabSz="914400" rtl="0" eaLnBrk="1" fontAlgn="base" latinLnBrk="0" hangingPunct="1">
              <a:lnSpc>
                <a:spcPct val="100000"/>
              </a:lnSpc>
              <a:spcBef>
                <a:spcPct val="0"/>
              </a:spcBef>
              <a:spcAft>
                <a:spcPct val="0"/>
              </a:spcAft>
              <a:buClrTx/>
              <a:buSzTx/>
              <a:buFontTx/>
              <a:buNone/>
              <a:tabLst/>
              <a:defRPr/>
            </a:pPr>
            <a:r>
              <a:rPr lang="en-US" dirty="0"/>
              <a:t>410 2_ CIA (Culinary Institute of America)</a:t>
            </a:r>
          </a:p>
          <a:p>
            <a:pPr marL="0" marR="0" lvl="0" indent="0" algn="l" defTabSz="914400" rtl="0" eaLnBrk="1" fontAlgn="base" latinLnBrk="0" hangingPunct="1">
              <a:lnSpc>
                <a:spcPct val="100000"/>
              </a:lnSpc>
              <a:spcBef>
                <a:spcPct val="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0"/>
              </a:spcBef>
              <a:spcAft>
                <a:spcPct val="0"/>
              </a:spcAft>
              <a:buClrTx/>
              <a:buSzTx/>
              <a:buFontTx/>
              <a:buNone/>
              <a:tabLst/>
              <a:defRPr/>
            </a:pPr>
            <a:endParaRPr lang="en-US" dirty="0"/>
          </a:p>
          <a:p>
            <a:pPr eaLnBrk="1" hangingPunct="1">
              <a:spcBef>
                <a:spcPct val="0"/>
              </a:spcBef>
            </a:pPr>
            <a:endParaRPr lang="en-US" dirty="0"/>
          </a:p>
          <a:p>
            <a:pPr eaLnBrk="1" hangingPunct="1">
              <a:spcBef>
                <a:spcPct val="0"/>
              </a:spcBef>
            </a:pPr>
            <a:endParaRPr lang="en-US" dirty="0"/>
          </a:p>
          <a:p>
            <a:pPr eaLnBrk="1" hangingPunct="1">
              <a:spcBef>
                <a:spcPct val="0"/>
              </a:spcBef>
            </a:pPr>
            <a:endParaRPr lang="en-US" dirty="0"/>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A27570D7-AD96-4BD5-A797-2154326CAD59}" type="datetime1">
              <a:rPr lang="en-US" smtClean="0"/>
              <a:t>10/22/2024</a:t>
            </a:fld>
            <a:endParaRPr lang="en-US"/>
          </a:p>
        </p:txBody>
      </p:sp>
    </p:spTree>
    <p:extLst>
      <p:ext uri="{BB962C8B-B14F-4D97-AF65-F5344CB8AC3E}">
        <p14:creationId xmlns:p14="http://schemas.microsoft.com/office/powerpoint/2010/main" val="2882669927"/>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7" name="Rectangle 2"/>
          <p:cNvSpPr>
            <a:spLocks noGrp="1" noRot="1" noChangeAspect="1" noChangeArrowheads="1" noTextEdit="1"/>
          </p:cNvSpPr>
          <p:nvPr>
            <p:ph type="sldImg"/>
          </p:nvPr>
        </p:nvSpPr>
        <p:spPr bwMode="auto">
          <a:xfrm>
            <a:off x="1222375" y="665163"/>
            <a:ext cx="4648200" cy="3486150"/>
          </a:xfrm>
          <a:noFill/>
          <a:ln>
            <a:solidFill>
              <a:srgbClr val="000000"/>
            </a:solidFill>
            <a:miter lim="800000"/>
            <a:headEnd/>
            <a:tailEnd/>
          </a:ln>
        </p:spPr>
      </p:sp>
      <p:sp>
        <p:nvSpPr>
          <p:cNvPr id="224258" name="Rectangle 3"/>
          <p:cNvSpPr>
            <a:spLocks noGrp="1" noChangeArrowheads="1"/>
          </p:cNvSpPr>
          <p:nvPr>
            <p:ph type="body" idx="1"/>
          </p:nvPr>
        </p:nvSpPr>
        <p:spPr bwMode="auto">
          <a:xfrm>
            <a:off x="947181" y="4427914"/>
            <a:ext cx="5146136" cy="4179102"/>
          </a:xfrm>
          <a:noFill/>
        </p:spPr>
        <p:txBody>
          <a:bodyPr wrap="square" lIns="92232" tIns="46116" rIns="92232" bIns="46116" numCol="1" anchor="t" anchorCtr="0" compatLnSpc="1">
            <a:prstTxWarp prst="textNoShape">
              <a:avLst/>
            </a:prstTxWarp>
          </a:bodyPr>
          <a:lstStyle/>
          <a:p>
            <a:pPr eaLnBrk="1" hangingPunct="1">
              <a:spcBef>
                <a:spcPct val="0"/>
              </a:spcBef>
            </a:pPr>
            <a:r>
              <a:rPr lang="en-US" dirty="0"/>
              <a:t>February 27, 2020: new slide</a:t>
            </a:r>
            <a:endParaRPr lang="en-US" baseline="0" dirty="0"/>
          </a:p>
          <a:p>
            <a:pPr marL="0" marR="0" lvl="0" indent="0" algn="l" defTabSz="914400" rtl="0" eaLnBrk="1" fontAlgn="base" latinLnBrk="0" hangingPunct="1">
              <a:lnSpc>
                <a:spcPct val="100000"/>
              </a:lnSpc>
              <a:spcBef>
                <a:spcPct val="0"/>
              </a:spcBef>
              <a:spcAft>
                <a:spcPct val="0"/>
              </a:spcAft>
              <a:buClrTx/>
              <a:buSzTx/>
              <a:buFontTx/>
              <a:buNone/>
              <a:tabLst/>
              <a:defRPr/>
            </a:pPr>
            <a:r>
              <a:rPr lang="en-US" dirty="0"/>
              <a:t>ANIMATED SLIDE</a:t>
            </a:r>
          </a:p>
          <a:p>
            <a:pPr marL="0" marR="0" lvl="0" indent="0" algn="l" defTabSz="914400" rtl="0" eaLnBrk="1" fontAlgn="base" latinLnBrk="0" hangingPunct="1">
              <a:lnSpc>
                <a:spcPct val="100000"/>
              </a:lnSpc>
              <a:spcBef>
                <a:spcPct val="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0"/>
              </a:spcBef>
              <a:spcAft>
                <a:spcPct val="0"/>
              </a:spcAft>
              <a:buClrTx/>
              <a:buSzTx/>
              <a:buFontTx/>
              <a:buNone/>
              <a:tabLst/>
              <a:defRPr/>
            </a:pPr>
            <a:r>
              <a:rPr lang="en-US" dirty="0"/>
              <a:t>The 100 fields in these two records have different diacritics, but they both normalize to PHAM, VAN ANH.  Therefore there is a conflict that must be resolved in some way.  A qualifier of some kind (e.g., date, fuller form of name, profession or occupation, or other distinguishing characteristic) must be added to one of the 100 fields to break the conflict.   Although the 400 fields also normalize to the same form, that is allowed.  However, the cataloger may optionally break the conflict between the 400s by adding the same qualifier used to break the conflict between the 100 fields.</a:t>
            </a:r>
          </a:p>
          <a:p>
            <a:pPr marL="0" marR="0" lvl="0" indent="0" algn="l" defTabSz="914400" rtl="0" eaLnBrk="1" fontAlgn="base" latinLnBrk="0" hangingPunct="1">
              <a:lnSpc>
                <a:spcPct val="100000"/>
              </a:lnSpc>
              <a:spcBef>
                <a:spcPct val="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0"/>
              </a:spcBef>
              <a:spcAft>
                <a:spcPct val="0"/>
              </a:spcAft>
              <a:buClrTx/>
              <a:buSzTx/>
              <a:buFontTx/>
              <a:buNone/>
              <a:tabLst/>
              <a:defRPr/>
            </a:pPr>
            <a:endParaRPr lang="en-US" dirty="0"/>
          </a:p>
          <a:p>
            <a:pPr eaLnBrk="1" hangingPunct="1">
              <a:spcBef>
                <a:spcPct val="0"/>
              </a:spcBef>
            </a:pPr>
            <a:endParaRPr lang="en-US" dirty="0"/>
          </a:p>
          <a:p>
            <a:pPr eaLnBrk="1" hangingPunct="1">
              <a:spcBef>
                <a:spcPct val="0"/>
              </a:spcBef>
            </a:pPr>
            <a:endParaRPr lang="en-US" dirty="0"/>
          </a:p>
          <a:p>
            <a:pPr eaLnBrk="1" hangingPunct="1">
              <a:spcBef>
                <a:spcPct val="0"/>
              </a:spcBef>
            </a:pPr>
            <a:endParaRPr lang="en-US" dirty="0"/>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A27570D7-AD96-4BD5-A797-2154326CAD59}" type="datetime1">
              <a:rPr lang="en-US" smtClean="0"/>
              <a:t>10/22/2024</a:t>
            </a:fld>
            <a:endParaRPr lang="en-US"/>
          </a:p>
        </p:txBody>
      </p:sp>
    </p:spTree>
    <p:extLst>
      <p:ext uri="{BB962C8B-B14F-4D97-AF65-F5344CB8AC3E}">
        <p14:creationId xmlns:p14="http://schemas.microsoft.com/office/powerpoint/2010/main" val="3485388998"/>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3" name="Slide Image Placeholder 1"/>
          <p:cNvSpPr>
            <a:spLocks noGrp="1" noRot="1" noChangeAspect="1" noTextEdit="1"/>
          </p:cNvSpPr>
          <p:nvPr>
            <p:ph type="sldImg"/>
          </p:nvPr>
        </p:nvSpPr>
        <p:spPr bwMode="auto">
          <a:noFill/>
          <a:ln>
            <a:solidFill>
              <a:srgbClr val="000000"/>
            </a:solidFill>
            <a:miter lim="800000"/>
            <a:headEnd/>
            <a:tailEnd/>
          </a:ln>
        </p:spPr>
      </p:sp>
      <p:sp>
        <p:nvSpPr>
          <p:cNvPr id="228354" name="Notes Placeholder 2"/>
          <p:cNvSpPr>
            <a:spLocks noGrp="1"/>
          </p:cNvSpPr>
          <p:nvPr>
            <p:ph type="body" idx="1"/>
          </p:nvPr>
        </p:nvSpPr>
        <p:spPr bwMode="auto">
          <a:noFill/>
        </p:spPr>
        <p:txBody>
          <a:bodyPr wrap="square" numCol="1" anchor="t" anchorCtr="0" compatLnSpc="1">
            <a:prstTxWarp prst="textNoShape">
              <a:avLst/>
            </a:prstTxWarp>
          </a:bodyPr>
          <a:lstStyle/>
          <a:p>
            <a:pPr defTabSz="917995" eaLnBrk="1" hangingPunct="1">
              <a:spcBef>
                <a:spcPct val="0"/>
              </a:spcBef>
            </a:pPr>
            <a:r>
              <a:rPr lang="en-US" dirty="0"/>
              <a:t>May 1, 2013</a:t>
            </a:r>
          </a:p>
          <a:p>
            <a:pPr defTabSz="917995" eaLnBrk="1" hangingPunct="1">
              <a:spcBef>
                <a:spcPct val="0"/>
              </a:spcBef>
            </a:pPr>
            <a:endParaRPr lang="en-US" dirty="0"/>
          </a:p>
          <a:p>
            <a:pPr defTabSz="917995" eaLnBrk="1" hangingPunct="1">
              <a:spcBef>
                <a:spcPct val="0"/>
              </a:spcBef>
            </a:pPr>
            <a:r>
              <a:rPr lang="en-US" dirty="0"/>
              <a:t>During the 1990s IFLA, the International Federation of Library Associations and Institutions, commissioned a new look at the bibliographic universe. The result was the document </a:t>
            </a:r>
            <a:r>
              <a:rPr lang="en-US" i="1" dirty="0"/>
              <a:t>Functional Requirements for Bibliographic Records</a:t>
            </a:r>
            <a:r>
              <a:rPr lang="en-US" dirty="0"/>
              <a:t>, or FRBR (published in 1998). </a:t>
            </a:r>
          </a:p>
        </p:txBody>
      </p:sp>
      <p:sp>
        <p:nvSpPr>
          <p:cNvPr id="228355" name="Slide Number Placeholder 3"/>
          <p:cNvSpPr>
            <a:spLocks noGrp="1"/>
          </p:cNvSpPr>
          <p:nvPr>
            <p:ph type="sldNum" sz="quarter" idx="5"/>
          </p:nvPr>
        </p:nvSpPr>
        <p:spPr bwMode="auto">
          <a:xfrm>
            <a:off x="3970874" y="8828889"/>
            <a:ext cx="3037945" cy="465929"/>
          </a:xfrm>
          <a:prstGeom prst="rect">
            <a:avLst/>
          </a:prstGeom>
          <a:noFill/>
          <a:ln>
            <a:miter lim="800000"/>
            <a:headEnd/>
            <a:tailEnd/>
          </a:ln>
        </p:spPr>
        <p:txBody>
          <a:bodyPr wrap="square" numCol="1" anchorCtr="0" compatLnSpc="1">
            <a:prstTxWarp prst="textNoShape">
              <a:avLst/>
            </a:prstTxWarp>
          </a:bodyPr>
          <a:lstStyle/>
          <a:p>
            <a:pPr fontAlgn="base">
              <a:spcBef>
                <a:spcPct val="0"/>
              </a:spcBef>
              <a:spcAft>
                <a:spcPct val="0"/>
              </a:spcAft>
            </a:pPr>
            <a:fld id="{DC7E938C-B607-4185-B739-2CA6D08AA45D}" type="slidenum">
              <a:rPr lang="en-US" smtClean="0">
                <a:latin typeface="Arial" charset="0"/>
                <a:cs typeface="Arial" charset="0"/>
              </a:rPr>
              <a:pPr fontAlgn="base">
                <a:spcBef>
                  <a:spcPct val="0"/>
                </a:spcBef>
                <a:spcAft>
                  <a:spcPct val="0"/>
                </a:spcAft>
              </a:pPr>
              <a:t>113</a:t>
            </a:fld>
            <a:endParaRPr lang="en-US">
              <a:latin typeface="Arial" charset="0"/>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BC220A58-02E6-409C-A475-F3BB05BA8F4D}" type="datetime1">
              <a:rPr lang="en-US" smtClean="0"/>
              <a:t>10/22/2024</a:t>
            </a:fld>
            <a:endParaRPr lang="en-US"/>
          </a:p>
        </p:txBody>
      </p:sp>
    </p:spTree>
    <p:extLst>
      <p:ext uri="{BB962C8B-B14F-4D97-AF65-F5344CB8AC3E}">
        <p14:creationId xmlns:p14="http://schemas.microsoft.com/office/powerpoint/2010/main" val="1918395450"/>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Slide Image Placeholder 1"/>
          <p:cNvSpPr>
            <a:spLocks noGrp="1" noRot="1" noChangeAspect="1" noTextEdit="1"/>
          </p:cNvSpPr>
          <p:nvPr>
            <p:ph type="sldImg"/>
          </p:nvPr>
        </p:nvSpPr>
        <p:spPr bwMode="auto">
          <a:noFill/>
          <a:ln>
            <a:solidFill>
              <a:srgbClr val="000000"/>
            </a:solidFill>
            <a:miter lim="800000"/>
            <a:headEnd/>
            <a:tailEnd/>
          </a:ln>
        </p:spPr>
      </p:sp>
      <p:sp>
        <p:nvSpPr>
          <p:cNvPr id="230402" name="Notes Placeholder 2"/>
          <p:cNvSpPr>
            <a:spLocks noGrp="1"/>
          </p:cNvSpPr>
          <p:nvPr>
            <p:ph type="body" idx="1"/>
          </p:nvPr>
        </p:nvSpPr>
        <p:spPr bwMode="auto">
          <a:noFill/>
        </p:spPr>
        <p:txBody>
          <a:bodyPr wrap="square" numCol="1" anchor="t" anchorCtr="0" compatLnSpc="1">
            <a:prstTxWarp prst="textNoShape">
              <a:avLst/>
            </a:prstTxWarp>
          </a:bodyPr>
          <a:lstStyle/>
          <a:p>
            <a:pPr defTabSz="917995" eaLnBrk="1" hangingPunct="1">
              <a:spcBef>
                <a:spcPct val="0"/>
              </a:spcBef>
            </a:pPr>
            <a:r>
              <a:rPr lang="en-US" dirty="0"/>
              <a:t>May 1, 2013</a:t>
            </a:r>
          </a:p>
          <a:p>
            <a:pPr defTabSz="917995" eaLnBrk="1" hangingPunct="1">
              <a:spcBef>
                <a:spcPct val="0"/>
              </a:spcBef>
            </a:pPr>
            <a:endParaRPr lang="en-US" dirty="0"/>
          </a:p>
          <a:p>
            <a:pPr defTabSz="917995" eaLnBrk="1" hangingPunct="1">
              <a:spcBef>
                <a:spcPct val="0"/>
              </a:spcBef>
            </a:pPr>
            <a:r>
              <a:rPr lang="en-US" dirty="0"/>
              <a:t>FRBR was joined by a companion volume, </a:t>
            </a:r>
            <a:r>
              <a:rPr lang="en-US" i="1" dirty="0"/>
              <a:t>Functional Requirements for Authority data</a:t>
            </a:r>
            <a:r>
              <a:rPr lang="en-US" dirty="0"/>
              <a:t>, or FRAD, published in 2009. FRAD is an expansion of FRBR and adds a number of entities not found in FRBR. There is also an extension of FRBR called </a:t>
            </a:r>
            <a:r>
              <a:rPr lang="en-US" i="1" dirty="0"/>
              <a:t>Functional Requirements for Subject Authority Data. </a:t>
            </a:r>
            <a:r>
              <a:rPr lang="en-US" dirty="0"/>
              <a:t>This training is be based on FRBR and FRAD, but I will refer to the model as a whole as FRBR.</a:t>
            </a:r>
          </a:p>
          <a:p>
            <a:pPr defTabSz="917995" eaLnBrk="1" hangingPunct="1">
              <a:spcBef>
                <a:spcPct val="0"/>
              </a:spcBef>
            </a:pPr>
            <a:endParaRPr lang="en-US" dirty="0"/>
          </a:p>
          <a:p>
            <a:pPr defTabSz="917995" eaLnBrk="1" hangingPunct="1">
              <a:spcBef>
                <a:spcPct val="0"/>
              </a:spcBef>
            </a:pPr>
            <a:r>
              <a:rPr lang="en-US" dirty="0"/>
              <a:t>FRBR analyzes the bibliographic universe and divides it into a set of entities, such as persons, corporate bodies, concepts, works, and so forth. </a:t>
            </a:r>
          </a:p>
        </p:txBody>
      </p:sp>
      <p:sp>
        <p:nvSpPr>
          <p:cNvPr id="230403" name="Slide Number Placeholder 3"/>
          <p:cNvSpPr>
            <a:spLocks noGrp="1"/>
          </p:cNvSpPr>
          <p:nvPr>
            <p:ph type="sldNum" sz="quarter" idx="5"/>
          </p:nvPr>
        </p:nvSpPr>
        <p:spPr bwMode="auto">
          <a:xfrm>
            <a:off x="3970874" y="8828889"/>
            <a:ext cx="3037945" cy="465929"/>
          </a:xfrm>
          <a:prstGeom prst="rect">
            <a:avLst/>
          </a:prstGeom>
          <a:noFill/>
          <a:ln>
            <a:miter lim="800000"/>
            <a:headEnd/>
            <a:tailEnd/>
          </a:ln>
        </p:spPr>
        <p:txBody>
          <a:bodyPr wrap="square" numCol="1" anchorCtr="0" compatLnSpc="1">
            <a:prstTxWarp prst="textNoShape">
              <a:avLst/>
            </a:prstTxWarp>
          </a:bodyPr>
          <a:lstStyle/>
          <a:p>
            <a:pPr fontAlgn="base">
              <a:spcBef>
                <a:spcPct val="0"/>
              </a:spcBef>
              <a:spcAft>
                <a:spcPct val="0"/>
              </a:spcAft>
            </a:pPr>
            <a:fld id="{832B302B-704E-465C-9DF7-E64C85A4422F}" type="slidenum">
              <a:rPr lang="en-US" smtClean="0">
                <a:latin typeface="Arial" charset="0"/>
                <a:cs typeface="Arial" charset="0"/>
              </a:rPr>
              <a:pPr fontAlgn="base">
                <a:spcBef>
                  <a:spcPct val="0"/>
                </a:spcBef>
                <a:spcAft>
                  <a:spcPct val="0"/>
                </a:spcAft>
              </a:pPr>
              <a:t>114</a:t>
            </a:fld>
            <a:endParaRPr lang="en-US">
              <a:latin typeface="Arial" charset="0"/>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F37B9733-C4BB-4388-A996-029D8F5C8EA1}" type="datetime1">
              <a:rPr lang="en-US" smtClean="0"/>
              <a:t>10/22/2024</a:t>
            </a:fld>
            <a:endParaRPr lang="en-US"/>
          </a:p>
        </p:txBody>
      </p:sp>
    </p:spTree>
    <p:extLst>
      <p:ext uri="{BB962C8B-B14F-4D97-AF65-F5344CB8AC3E}">
        <p14:creationId xmlns:p14="http://schemas.microsoft.com/office/powerpoint/2010/main" val="579518890"/>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Slide Image Placeholder 1"/>
          <p:cNvSpPr>
            <a:spLocks noGrp="1" noRot="1" noChangeAspect="1" noTextEdit="1"/>
          </p:cNvSpPr>
          <p:nvPr>
            <p:ph type="sldImg"/>
          </p:nvPr>
        </p:nvSpPr>
        <p:spPr bwMode="auto">
          <a:noFill/>
          <a:ln>
            <a:solidFill>
              <a:srgbClr val="000000"/>
            </a:solidFill>
            <a:miter lim="800000"/>
            <a:headEnd/>
            <a:tailEnd/>
          </a:ln>
        </p:spPr>
      </p:sp>
      <p:sp>
        <p:nvSpPr>
          <p:cNvPr id="23245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May 1, 2013</a:t>
            </a:r>
          </a:p>
          <a:p>
            <a:pPr eaLnBrk="1" hangingPunct="1">
              <a:spcBef>
                <a:spcPct val="0"/>
              </a:spcBef>
            </a:pPr>
            <a:endParaRPr lang="en-US" dirty="0"/>
          </a:p>
          <a:p>
            <a:pPr eaLnBrk="1" hangingPunct="1">
              <a:spcBef>
                <a:spcPct val="0"/>
              </a:spcBef>
            </a:pPr>
            <a:r>
              <a:rPr lang="en-US" dirty="0"/>
              <a:t>FRBR is not a cataloging code. It is a conceptual model of the bibliographic universe based on a database modeling technique called ...</a:t>
            </a:r>
          </a:p>
        </p:txBody>
      </p:sp>
      <p:sp>
        <p:nvSpPr>
          <p:cNvPr id="232451" name="Slide Number Placeholder 3"/>
          <p:cNvSpPr>
            <a:spLocks noGrp="1"/>
          </p:cNvSpPr>
          <p:nvPr>
            <p:ph type="sldNum" sz="quarter" idx="5"/>
          </p:nvPr>
        </p:nvSpPr>
        <p:spPr bwMode="auto">
          <a:xfrm>
            <a:off x="3970874" y="8828889"/>
            <a:ext cx="3037945" cy="465929"/>
          </a:xfrm>
          <a:prstGeom prst="rect">
            <a:avLst/>
          </a:prstGeom>
          <a:noFill/>
          <a:ln>
            <a:miter lim="800000"/>
            <a:headEnd/>
            <a:tailEnd/>
          </a:ln>
        </p:spPr>
        <p:txBody>
          <a:bodyPr wrap="square" numCol="1" anchorCtr="0" compatLnSpc="1">
            <a:prstTxWarp prst="textNoShape">
              <a:avLst/>
            </a:prstTxWarp>
          </a:bodyPr>
          <a:lstStyle/>
          <a:p>
            <a:pPr fontAlgn="base">
              <a:spcBef>
                <a:spcPct val="0"/>
              </a:spcBef>
              <a:spcAft>
                <a:spcPct val="0"/>
              </a:spcAft>
            </a:pPr>
            <a:fld id="{3D4A3D5C-D55E-4A1C-8FCB-B00C9E6EC0EC}" type="slidenum">
              <a:rPr lang="en-US" smtClean="0">
                <a:latin typeface="Arial" charset="0"/>
                <a:cs typeface="Arial" charset="0"/>
              </a:rPr>
              <a:pPr fontAlgn="base">
                <a:spcBef>
                  <a:spcPct val="0"/>
                </a:spcBef>
                <a:spcAft>
                  <a:spcPct val="0"/>
                </a:spcAft>
              </a:pPr>
              <a:t>115</a:t>
            </a:fld>
            <a:endParaRPr lang="en-US">
              <a:latin typeface="Arial" charset="0"/>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29F32343-E045-43C3-A0F6-BB6EC9C0F78B}" type="datetime1">
              <a:rPr lang="en-US" smtClean="0"/>
              <a:t>10/22/2024</a:t>
            </a:fld>
            <a:endParaRPr lang="en-US"/>
          </a:p>
        </p:txBody>
      </p:sp>
    </p:spTree>
    <p:extLst>
      <p:ext uri="{BB962C8B-B14F-4D97-AF65-F5344CB8AC3E}">
        <p14:creationId xmlns:p14="http://schemas.microsoft.com/office/powerpoint/2010/main" val="96881452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Slide Image Placeholder 1"/>
          <p:cNvSpPr>
            <a:spLocks noGrp="1" noRot="1" noChangeAspect="1" noTextEdit="1"/>
          </p:cNvSpPr>
          <p:nvPr>
            <p:ph type="sldImg"/>
          </p:nvPr>
        </p:nvSpPr>
        <p:spPr bwMode="auto">
          <a:noFill/>
          <a:ln>
            <a:solidFill>
              <a:srgbClr val="000000"/>
            </a:solidFill>
            <a:miter lim="800000"/>
            <a:headEnd/>
            <a:tailEnd/>
          </a:ln>
        </p:spPr>
      </p:sp>
      <p:sp>
        <p:nvSpPr>
          <p:cNvPr id="23449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z="1050" dirty="0"/>
              <a:t>May 1, 2013</a:t>
            </a:r>
          </a:p>
          <a:p>
            <a:pPr eaLnBrk="1" hangingPunct="1">
              <a:spcBef>
                <a:spcPct val="0"/>
              </a:spcBef>
            </a:pPr>
            <a:endParaRPr lang="en-US" sz="1050" dirty="0"/>
          </a:p>
          <a:p>
            <a:pPr eaLnBrk="1" hangingPunct="1">
              <a:spcBef>
                <a:spcPct val="0"/>
              </a:spcBef>
            </a:pPr>
            <a:r>
              <a:rPr lang="en-US" sz="1050" dirty="0"/>
              <a:t>... “entity-relationship,” first introduced in the 1970s. This model is widely used in database design, but until recently hasn’t been used extensively in library databases. In this model a specific database universe is defined, and this universe is divided into specific entities linked by specific relationships. </a:t>
            </a:r>
          </a:p>
          <a:p>
            <a:pPr eaLnBrk="1" hangingPunct="1">
              <a:spcBef>
                <a:spcPct val="0"/>
              </a:spcBef>
            </a:pPr>
            <a:endParaRPr lang="en-US" sz="1050" dirty="0"/>
          </a:p>
          <a:p>
            <a:pPr eaLnBrk="1" hangingPunct="1">
              <a:spcBef>
                <a:spcPct val="0"/>
              </a:spcBef>
            </a:pPr>
            <a:r>
              <a:rPr lang="en-US" sz="1050" dirty="0"/>
              <a:t>An </a:t>
            </a:r>
            <a:r>
              <a:rPr lang="en-US" sz="1050" i="1" dirty="0"/>
              <a:t>entity</a:t>
            </a:r>
            <a:r>
              <a:rPr lang="en-US" sz="1050" dirty="0"/>
              <a:t> is something that can be distinctly identified within the context of the database. For example, a genealogical database might define as entities “persons,” “places,” “events.”</a:t>
            </a:r>
          </a:p>
          <a:p>
            <a:pPr eaLnBrk="1" hangingPunct="1">
              <a:spcBef>
                <a:spcPct val="0"/>
              </a:spcBef>
            </a:pPr>
            <a:endParaRPr lang="en-US" sz="1050" dirty="0"/>
          </a:p>
          <a:p>
            <a:pPr eaLnBrk="1" hangingPunct="1">
              <a:spcBef>
                <a:spcPct val="0"/>
              </a:spcBef>
            </a:pPr>
            <a:r>
              <a:rPr lang="en-US" sz="1050" dirty="0"/>
              <a:t>A </a:t>
            </a:r>
            <a:r>
              <a:rPr lang="en-US" sz="1050" i="1" dirty="0"/>
              <a:t>relationship</a:t>
            </a:r>
            <a:r>
              <a:rPr lang="en-US" sz="1050" dirty="0"/>
              <a:t> is an association between two or more entities. A genealogical database might define a “father-child” relationship between a male person and his children.</a:t>
            </a:r>
          </a:p>
          <a:p>
            <a:pPr eaLnBrk="1" hangingPunct="1">
              <a:spcBef>
                <a:spcPct val="0"/>
              </a:spcBef>
            </a:pPr>
            <a:endParaRPr lang="en-US" sz="1050" dirty="0"/>
          </a:p>
          <a:p>
            <a:pPr eaLnBrk="1" hangingPunct="1">
              <a:spcBef>
                <a:spcPct val="0"/>
              </a:spcBef>
            </a:pPr>
            <a:r>
              <a:rPr lang="en-US" sz="1050" dirty="0"/>
              <a:t>In the model, entities and relationships are defined by </a:t>
            </a:r>
            <a:r>
              <a:rPr lang="en-US" sz="1050" i="1" dirty="0"/>
              <a:t>attributes </a:t>
            </a:r>
            <a:r>
              <a:rPr lang="en-US" sz="1050" dirty="0"/>
              <a:t>(called “elements” in RDA). An attribute is a characteristic that may identify instances of entities or relationships. For example, one of the attributes of a person is his or her birth date; other possible attributes for a person might be where he lives, his profession, his marital status, and so forth. Entity-relationship databases are designed with the entities, relationships, and attributes needed for the purpose of the database. A personnel database might need to define lots of attributes and relationships for persons (e.g., SSN, sex, marital status, position in the company, salary, etc.). A bibliographic database would not define all possible attributes and relationships for “person”, just those needed for the purposes of the database, such as name, possibly birth and death dates, relationship to works he/she created, etc. RDA, based on FRBR, defines entities, relationships, and attributes. Most of our cataloging under RDA will consist of describing the attributes of the different FRBR entities. </a:t>
            </a:r>
          </a:p>
        </p:txBody>
      </p:sp>
      <p:sp>
        <p:nvSpPr>
          <p:cNvPr id="234499" name="Slide Number Placeholder 3"/>
          <p:cNvSpPr>
            <a:spLocks noGrp="1"/>
          </p:cNvSpPr>
          <p:nvPr>
            <p:ph type="sldNum" sz="quarter" idx="5"/>
          </p:nvPr>
        </p:nvSpPr>
        <p:spPr bwMode="auto">
          <a:xfrm>
            <a:off x="3970874" y="8828889"/>
            <a:ext cx="3037945" cy="465929"/>
          </a:xfrm>
          <a:prstGeom prst="rect">
            <a:avLst/>
          </a:prstGeom>
          <a:noFill/>
          <a:ln>
            <a:miter lim="800000"/>
            <a:headEnd/>
            <a:tailEnd/>
          </a:ln>
        </p:spPr>
        <p:txBody>
          <a:bodyPr wrap="square" numCol="1" anchorCtr="0" compatLnSpc="1">
            <a:prstTxWarp prst="textNoShape">
              <a:avLst/>
            </a:prstTxWarp>
          </a:bodyPr>
          <a:lstStyle/>
          <a:p>
            <a:pPr fontAlgn="base">
              <a:spcBef>
                <a:spcPct val="0"/>
              </a:spcBef>
              <a:spcAft>
                <a:spcPct val="0"/>
              </a:spcAft>
            </a:pPr>
            <a:fld id="{1307A26F-D9A0-4284-AE33-769022A8C71A}" type="slidenum">
              <a:rPr lang="en-US" smtClean="0">
                <a:latin typeface="Arial" charset="0"/>
                <a:cs typeface="Arial" charset="0"/>
              </a:rPr>
              <a:pPr fontAlgn="base">
                <a:spcBef>
                  <a:spcPct val="0"/>
                </a:spcBef>
                <a:spcAft>
                  <a:spcPct val="0"/>
                </a:spcAft>
              </a:pPr>
              <a:t>116</a:t>
            </a:fld>
            <a:endParaRPr lang="en-US">
              <a:latin typeface="Arial" charset="0"/>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0686E8CE-56AB-46D1-A664-3AF4F57C369B}" type="datetime1">
              <a:rPr lang="en-US" smtClean="0"/>
              <a:t>10/22/2024</a:t>
            </a:fld>
            <a:endParaRPr lang="en-US"/>
          </a:p>
        </p:txBody>
      </p:sp>
    </p:spTree>
    <p:extLst>
      <p:ext uri="{BB962C8B-B14F-4D97-AF65-F5344CB8AC3E}">
        <p14:creationId xmlns:p14="http://schemas.microsoft.com/office/powerpoint/2010/main" val="245003924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5" name="Slide Image Placeholder 1"/>
          <p:cNvSpPr>
            <a:spLocks noGrp="1" noRot="1" noChangeAspect="1" noTextEdit="1"/>
          </p:cNvSpPr>
          <p:nvPr>
            <p:ph type="sldImg"/>
          </p:nvPr>
        </p:nvSpPr>
        <p:spPr bwMode="auto">
          <a:noFill/>
          <a:ln>
            <a:solidFill>
              <a:srgbClr val="000000"/>
            </a:solidFill>
            <a:miter lim="800000"/>
            <a:headEnd/>
            <a:tailEnd/>
          </a:ln>
        </p:spPr>
      </p:sp>
      <p:sp>
        <p:nvSpPr>
          <p:cNvPr id="23654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May 1, 2013</a:t>
            </a:r>
          </a:p>
          <a:p>
            <a:pPr eaLnBrk="1" hangingPunct="1">
              <a:spcBef>
                <a:spcPct val="0"/>
              </a:spcBef>
            </a:pPr>
            <a:endParaRPr lang="en-US" dirty="0"/>
          </a:p>
          <a:p>
            <a:pPr eaLnBrk="1" hangingPunct="1">
              <a:spcBef>
                <a:spcPct val="0"/>
              </a:spcBef>
            </a:pPr>
            <a:r>
              <a:rPr lang="en-US" dirty="0"/>
              <a:t>There are many different conventions of diagramming the entity-relationship model. One of the most basic methods is to use a rectangle for an entity, a diamond for a relationship, and an oval for an attribute. This is the diagramming technique used during most of this presentation. FRBR’s diagramming model is a little different; I will show FRBR diagramming in a moment.</a:t>
            </a:r>
          </a:p>
        </p:txBody>
      </p:sp>
      <p:sp>
        <p:nvSpPr>
          <p:cNvPr id="236547" name="Slide Number Placeholder 3"/>
          <p:cNvSpPr>
            <a:spLocks noGrp="1"/>
          </p:cNvSpPr>
          <p:nvPr>
            <p:ph type="sldNum" sz="quarter" idx="5"/>
          </p:nvPr>
        </p:nvSpPr>
        <p:spPr bwMode="auto">
          <a:xfrm>
            <a:off x="3970874" y="8828889"/>
            <a:ext cx="3037945" cy="465929"/>
          </a:xfrm>
          <a:prstGeom prst="rect">
            <a:avLst/>
          </a:prstGeom>
          <a:noFill/>
          <a:ln>
            <a:miter lim="800000"/>
            <a:headEnd/>
            <a:tailEnd/>
          </a:ln>
        </p:spPr>
        <p:txBody>
          <a:bodyPr wrap="square" numCol="1" anchorCtr="0" compatLnSpc="1">
            <a:prstTxWarp prst="textNoShape">
              <a:avLst/>
            </a:prstTxWarp>
          </a:bodyPr>
          <a:lstStyle/>
          <a:p>
            <a:pPr fontAlgn="base">
              <a:spcBef>
                <a:spcPct val="0"/>
              </a:spcBef>
              <a:spcAft>
                <a:spcPct val="0"/>
              </a:spcAft>
            </a:pPr>
            <a:fld id="{A343D0EE-69A8-4D14-8D41-5D61EC3E0E1E}" type="slidenum">
              <a:rPr lang="en-US" smtClean="0">
                <a:latin typeface="Arial" charset="0"/>
                <a:cs typeface="Arial" charset="0"/>
              </a:rPr>
              <a:pPr fontAlgn="base">
                <a:spcBef>
                  <a:spcPct val="0"/>
                </a:spcBef>
                <a:spcAft>
                  <a:spcPct val="0"/>
                </a:spcAft>
              </a:pPr>
              <a:t>117</a:t>
            </a:fld>
            <a:endParaRPr lang="en-US">
              <a:latin typeface="Arial" charset="0"/>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F5BD22D8-1DE6-4F3E-999C-4D6AC289EDB8}" type="datetime1">
              <a:rPr lang="en-US" smtClean="0"/>
              <a:t>10/22/2024</a:t>
            </a:fld>
            <a:endParaRPr lang="en-US"/>
          </a:p>
        </p:txBody>
      </p:sp>
    </p:spTree>
    <p:extLst>
      <p:ext uri="{BB962C8B-B14F-4D97-AF65-F5344CB8AC3E}">
        <p14:creationId xmlns:p14="http://schemas.microsoft.com/office/powerpoint/2010/main" val="3453468233"/>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Slide Image Placeholder 1"/>
          <p:cNvSpPr>
            <a:spLocks noGrp="1" noRot="1" noChangeAspect="1" noTextEdit="1"/>
          </p:cNvSpPr>
          <p:nvPr>
            <p:ph type="sldImg"/>
          </p:nvPr>
        </p:nvSpPr>
        <p:spPr bwMode="auto">
          <a:noFill/>
          <a:ln>
            <a:solidFill>
              <a:srgbClr val="000000"/>
            </a:solidFill>
            <a:miter lim="800000"/>
            <a:headEnd/>
            <a:tailEnd/>
          </a:ln>
        </p:spPr>
      </p:sp>
      <p:sp>
        <p:nvSpPr>
          <p:cNvPr id="23859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May 1, 2013</a:t>
            </a:r>
          </a:p>
          <a:p>
            <a:pPr eaLnBrk="1" hangingPunct="1">
              <a:spcBef>
                <a:spcPct val="0"/>
              </a:spcBef>
            </a:pPr>
            <a:endParaRPr lang="en-US" dirty="0"/>
          </a:p>
          <a:p>
            <a:pPr eaLnBrk="1" hangingPunct="1">
              <a:spcBef>
                <a:spcPct val="0"/>
              </a:spcBef>
            </a:pPr>
            <a:r>
              <a:rPr lang="en-US" dirty="0"/>
              <a:t>In this diagramming method entities, relationships, and attributes are linked by lines.  The simplest version uses single lines, as shown here. To illustrate more complex situations other types of lines may be used, including lines with arrows at either end to show whether the relationship is reciprocal or not. In this presentation most of the diagrams will have the simple lines shown here. In the basic model both entities and relationships can have attributes, but in FRBR attributes have only been defined for entities, so no attributes for relationships will be shown in this presentation.</a:t>
            </a:r>
          </a:p>
        </p:txBody>
      </p:sp>
      <p:sp>
        <p:nvSpPr>
          <p:cNvPr id="238595" name="Slide Number Placeholder 3"/>
          <p:cNvSpPr>
            <a:spLocks noGrp="1"/>
          </p:cNvSpPr>
          <p:nvPr>
            <p:ph type="sldNum" sz="quarter" idx="5"/>
          </p:nvPr>
        </p:nvSpPr>
        <p:spPr bwMode="auto">
          <a:xfrm>
            <a:off x="3970874" y="8828889"/>
            <a:ext cx="3037945" cy="465929"/>
          </a:xfrm>
          <a:prstGeom prst="rect">
            <a:avLst/>
          </a:prstGeom>
          <a:noFill/>
          <a:ln>
            <a:miter lim="800000"/>
            <a:headEnd/>
            <a:tailEnd/>
          </a:ln>
        </p:spPr>
        <p:txBody>
          <a:bodyPr wrap="square" numCol="1" anchorCtr="0" compatLnSpc="1">
            <a:prstTxWarp prst="textNoShape">
              <a:avLst/>
            </a:prstTxWarp>
          </a:bodyPr>
          <a:lstStyle/>
          <a:p>
            <a:pPr fontAlgn="base">
              <a:spcBef>
                <a:spcPct val="0"/>
              </a:spcBef>
              <a:spcAft>
                <a:spcPct val="0"/>
              </a:spcAft>
            </a:pPr>
            <a:fld id="{A40F95FA-8202-4C3D-AFDF-47A298F452C6}" type="slidenum">
              <a:rPr lang="en-US" smtClean="0">
                <a:latin typeface="Arial" charset="0"/>
                <a:cs typeface="Arial" charset="0"/>
              </a:rPr>
              <a:pPr fontAlgn="base">
                <a:spcBef>
                  <a:spcPct val="0"/>
                </a:spcBef>
                <a:spcAft>
                  <a:spcPct val="0"/>
                </a:spcAft>
              </a:pPr>
              <a:t>118</a:t>
            </a:fld>
            <a:endParaRPr lang="en-US">
              <a:latin typeface="Arial" charset="0"/>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48DBD158-FDAD-4603-9FD6-46612459A356}" type="datetime1">
              <a:rPr lang="en-US" smtClean="0"/>
              <a:t>10/22/2024</a:t>
            </a:fld>
            <a:endParaRPr lang="en-US"/>
          </a:p>
        </p:txBody>
      </p:sp>
    </p:spTree>
    <p:extLst>
      <p:ext uri="{BB962C8B-B14F-4D97-AF65-F5344CB8AC3E}">
        <p14:creationId xmlns:p14="http://schemas.microsoft.com/office/powerpoint/2010/main" val="512075918"/>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1" name="Slide Image Placeholder 1"/>
          <p:cNvSpPr>
            <a:spLocks noGrp="1" noRot="1" noChangeAspect="1" noTextEdit="1"/>
          </p:cNvSpPr>
          <p:nvPr>
            <p:ph type="sldImg"/>
          </p:nvPr>
        </p:nvSpPr>
        <p:spPr bwMode="auto">
          <a:noFill/>
          <a:ln>
            <a:solidFill>
              <a:srgbClr val="000000"/>
            </a:solidFill>
            <a:miter lim="800000"/>
            <a:headEnd/>
            <a:tailEnd/>
          </a:ln>
        </p:spPr>
      </p:sp>
      <p:sp>
        <p:nvSpPr>
          <p:cNvPr id="24064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May 1, 2013</a:t>
            </a:r>
          </a:p>
          <a:p>
            <a:pPr eaLnBrk="1" hangingPunct="1">
              <a:spcBef>
                <a:spcPct val="0"/>
              </a:spcBef>
            </a:pPr>
            <a:endParaRPr lang="en-US" dirty="0"/>
          </a:p>
          <a:p>
            <a:pPr eaLnBrk="1" hangingPunct="1">
              <a:spcBef>
                <a:spcPct val="0"/>
              </a:spcBef>
            </a:pPr>
            <a:r>
              <a:rPr lang="en-US" dirty="0"/>
              <a:t>FRBR has two diagramming techniques, one for entity-relationship sets (i.e., the abstract model), and another for specific instances of entity-relationship. This slide illustrates the entity-relationship set diagramming technique. Entities are shown in rectangles as in the classic model, but relationships are simply shown by words next to the lines. In this illustration, “work”, “expression”, “manifestation”, and “item” are entities; “is realized through”, “is embodied in” and “is exemplified by” are relationships. Single arrows mean that only one instance of an entity can occur in the relationship; double arrows mean that more than one instance can occur. For example, look at the relationship between item and manifestation. In the FRBR model, a manifestation can be related to more than one item, but an item can be related to only one manifestation.</a:t>
            </a:r>
          </a:p>
        </p:txBody>
      </p:sp>
      <p:sp>
        <p:nvSpPr>
          <p:cNvPr id="240643" name="Slide Number Placeholder 3"/>
          <p:cNvSpPr>
            <a:spLocks noGrp="1"/>
          </p:cNvSpPr>
          <p:nvPr>
            <p:ph type="sldNum" sz="quarter" idx="5"/>
          </p:nvPr>
        </p:nvSpPr>
        <p:spPr bwMode="auto">
          <a:xfrm>
            <a:off x="3970874" y="8828889"/>
            <a:ext cx="3037945" cy="465929"/>
          </a:xfrm>
          <a:prstGeom prst="rect">
            <a:avLst/>
          </a:prstGeom>
          <a:noFill/>
          <a:ln>
            <a:miter lim="800000"/>
            <a:headEnd/>
            <a:tailEnd/>
          </a:ln>
        </p:spPr>
        <p:txBody>
          <a:bodyPr wrap="square" numCol="1" anchorCtr="0" compatLnSpc="1">
            <a:prstTxWarp prst="textNoShape">
              <a:avLst/>
            </a:prstTxWarp>
          </a:bodyPr>
          <a:lstStyle/>
          <a:p>
            <a:pPr fontAlgn="base">
              <a:spcBef>
                <a:spcPct val="0"/>
              </a:spcBef>
              <a:spcAft>
                <a:spcPct val="0"/>
              </a:spcAft>
            </a:pPr>
            <a:fld id="{EA3D85BF-7BDC-4AE5-9FD1-1F2CCBD030FD}" type="slidenum">
              <a:rPr lang="en-US" smtClean="0">
                <a:latin typeface="Arial" charset="0"/>
                <a:cs typeface="Arial" charset="0"/>
              </a:rPr>
              <a:pPr fontAlgn="base">
                <a:spcBef>
                  <a:spcPct val="0"/>
                </a:spcBef>
                <a:spcAft>
                  <a:spcPct val="0"/>
                </a:spcAft>
              </a:pPr>
              <a:t>119</a:t>
            </a:fld>
            <a:endParaRPr lang="en-US">
              <a:latin typeface="Arial" charset="0"/>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77AE5DD6-6A6F-4358-BE62-B58F366B787A}" type="datetime1">
              <a:rPr lang="en-US" smtClean="0"/>
              <a:t>10/22/2024</a:t>
            </a:fld>
            <a:endParaRPr lang="en-US"/>
          </a:p>
        </p:txBody>
      </p:sp>
    </p:spTree>
    <p:extLst>
      <p:ext uri="{BB962C8B-B14F-4D97-AF65-F5344CB8AC3E}">
        <p14:creationId xmlns:p14="http://schemas.microsoft.com/office/powerpoint/2010/main" val="693887021"/>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89" name="Slide Image Placeholder 1"/>
          <p:cNvSpPr>
            <a:spLocks noGrp="1" noRot="1" noChangeAspect="1" noTextEdit="1"/>
          </p:cNvSpPr>
          <p:nvPr>
            <p:ph type="sldImg"/>
          </p:nvPr>
        </p:nvSpPr>
        <p:spPr bwMode="auto">
          <a:noFill/>
          <a:ln>
            <a:solidFill>
              <a:srgbClr val="000000"/>
            </a:solidFill>
            <a:miter lim="800000"/>
            <a:headEnd/>
            <a:tailEnd/>
          </a:ln>
        </p:spPr>
      </p:sp>
      <p:sp>
        <p:nvSpPr>
          <p:cNvPr id="24269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May 1, 2013</a:t>
            </a:r>
          </a:p>
          <a:p>
            <a:pPr eaLnBrk="1" hangingPunct="1">
              <a:spcBef>
                <a:spcPct val="0"/>
              </a:spcBef>
            </a:pPr>
            <a:endParaRPr lang="en-US" dirty="0"/>
          </a:p>
          <a:p>
            <a:pPr eaLnBrk="1" hangingPunct="1">
              <a:spcBef>
                <a:spcPct val="0"/>
              </a:spcBef>
            </a:pPr>
            <a:r>
              <a:rPr lang="en-US" dirty="0"/>
              <a:t>This slide illustrates FRBR’s diagramming technique when it wants to show specific instances of an entity. In this illustration, the corporate body entity “</a:t>
            </a:r>
            <a:r>
              <a:rPr lang="en-US" dirty="0" err="1"/>
              <a:t>Kelmscott</a:t>
            </a:r>
            <a:r>
              <a:rPr lang="en-US" dirty="0"/>
              <a:t> Press” has a specific relationship (producer) to three manifestation entities, </a:t>
            </a:r>
            <a:r>
              <a:rPr lang="en-US" i="1" dirty="0"/>
              <a:t>Poems by the way</a:t>
            </a:r>
            <a:r>
              <a:rPr lang="en-US" dirty="0"/>
              <a:t>, </a:t>
            </a:r>
            <a:r>
              <a:rPr lang="en-US" i="1" dirty="0"/>
              <a:t>The </a:t>
            </a:r>
            <a:r>
              <a:rPr lang="en-US" i="1" dirty="0" err="1"/>
              <a:t>Recuyell</a:t>
            </a:r>
            <a:r>
              <a:rPr lang="en-US" i="1" dirty="0"/>
              <a:t> of the </a:t>
            </a:r>
            <a:r>
              <a:rPr lang="en-US" i="1" dirty="0" err="1"/>
              <a:t>Historyes</a:t>
            </a:r>
            <a:r>
              <a:rPr lang="en-US" i="1" dirty="0"/>
              <a:t> of Troye</a:t>
            </a:r>
            <a:r>
              <a:rPr lang="en-US" dirty="0"/>
              <a:t>, and </a:t>
            </a:r>
            <a:r>
              <a:rPr lang="en-US" i="1" dirty="0"/>
              <a:t>The works of Geoffrey Chaucer.</a:t>
            </a:r>
            <a:r>
              <a:rPr lang="en-US" dirty="0"/>
              <a:t> </a:t>
            </a:r>
          </a:p>
          <a:p>
            <a:pPr eaLnBrk="1" hangingPunct="1">
              <a:spcBef>
                <a:spcPct val="0"/>
              </a:spcBef>
            </a:pPr>
            <a:endParaRPr lang="en-US" dirty="0"/>
          </a:p>
          <a:p>
            <a:pPr eaLnBrk="1" hangingPunct="1">
              <a:spcBef>
                <a:spcPct val="0"/>
              </a:spcBef>
            </a:pPr>
            <a:r>
              <a:rPr lang="en-US" dirty="0"/>
              <a:t>The two FRBR diagramming techniques are illustrated here in order to help you understand FRBR itself when you have a look at it. However, as mentioned, the traditional Entity-Relationship diagramming will be used in the rest of this presentation.</a:t>
            </a:r>
          </a:p>
        </p:txBody>
      </p:sp>
      <p:sp>
        <p:nvSpPr>
          <p:cNvPr id="242691" name="Slide Number Placeholder 3"/>
          <p:cNvSpPr>
            <a:spLocks noGrp="1"/>
          </p:cNvSpPr>
          <p:nvPr>
            <p:ph type="sldNum" sz="quarter" idx="5"/>
          </p:nvPr>
        </p:nvSpPr>
        <p:spPr bwMode="auto">
          <a:xfrm>
            <a:off x="3970874" y="8828889"/>
            <a:ext cx="3037945" cy="465929"/>
          </a:xfrm>
          <a:prstGeom prst="rect">
            <a:avLst/>
          </a:prstGeom>
          <a:noFill/>
          <a:ln>
            <a:miter lim="800000"/>
            <a:headEnd/>
            <a:tailEnd/>
          </a:ln>
        </p:spPr>
        <p:txBody>
          <a:bodyPr wrap="square" numCol="1" anchorCtr="0" compatLnSpc="1">
            <a:prstTxWarp prst="textNoShape">
              <a:avLst/>
            </a:prstTxWarp>
          </a:bodyPr>
          <a:lstStyle/>
          <a:p>
            <a:pPr fontAlgn="base">
              <a:spcBef>
                <a:spcPct val="0"/>
              </a:spcBef>
              <a:spcAft>
                <a:spcPct val="0"/>
              </a:spcAft>
            </a:pPr>
            <a:fld id="{447B53B9-B96F-4331-ACF7-B32B0F950A8E}" type="slidenum">
              <a:rPr lang="en-US" smtClean="0">
                <a:latin typeface="Arial" charset="0"/>
                <a:cs typeface="Arial" charset="0"/>
              </a:rPr>
              <a:pPr fontAlgn="base">
                <a:spcBef>
                  <a:spcPct val="0"/>
                </a:spcBef>
                <a:spcAft>
                  <a:spcPct val="0"/>
                </a:spcAft>
              </a:pPr>
              <a:t>120</a:t>
            </a:fld>
            <a:endParaRPr lang="en-US">
              <a:latin typeface="Arial" charset="0"/>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F272A684-9DDE-4155-B049-0FBD42406D25}" type="datetime1">
              <a:rPr lang="en-US" smtClean="0"/>
              <a:t>10/22/2024</a:t>
            </a:fld>
            <a:endParaRPr lang="en-US"/>
          </a:p>
        </p:txBody>
      </p:sp>
    </p:spTree>
    <p:extLst>
      <p:ext uri="{BB962C8B-B14F-4D97-AF65-F5344CB8AC3E}">
        <p14:creationId xmlns:p14="http://schemas.microsoft.com/office/powerpoint/2010/main" val="2259037563"/>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7" name="Slide Image Placeholder 1"/>
          <p:cNvSpPr>
            <a:spLocks noGrp="1" noRot="1" noChangeAspect="1" noTextEdit="1"/>
          </p:cNvSpPr>
          <p:nvPr>
            <p:ph type="sldImg"/>
          </p:nvPr>
        </p:nvSpPr>
        <p:spPr bwMode="auto">
          <a:noFill/>
          <a:ln>
            <a:solidFill>
              <a:srgbClr val="000000"/>
            </a:solidFill>
            <a:miter lim="800000"/>
            <a:headEnd/>
            <a:tailEnd/>
          </a:ln>
        </p:spPr>
      </p:sp>
      <p:sp>
        <p:nvSpPr>
          <p:cNvPr id="24473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z="1100" dirty="0"/>
              <a:t>May 1, 2013</a:t>
            </a:r>
          </a:p>
          <a:p>
            <a:pPr eaLnBrk="1" hangingPunct="1">
              <a:spcBef>
                <a:spcPct val="0"/>
              </a:spcBef>
            </a:pPr>
            <a:endParaRPr lang="en-US" sz="1100" dirty="0"/>
          </a:p>
          <a:p>
            <a:pPr eaLnBrk="1" hangingPunct="1">
              <a:spcBef>
                <a:spcPct val="0"/>
              </a:spcBef>
            </a:pPr>
            <a:r>
              <a:rPr lang="en-US" sz="1100" dirty="0"/>
              <a:t>To create a good entity-relationship database, careful planning is required. When you begin to design an entity-relationship database, one of the first things you need to do is define the entities and relationships. You need to define every entity and every relationship that is important to your particular database. On the other hand, one type of entity should not overlap with another. This careful planning process is exactly what the authors of FRBR, FRAD, and FRSAD have done, and it has taken years. The authors of FRBR thought about what types of things should be defined as entities in our bibliographic universe, and this is the result. </a:t>
            </a:r>
          </a:p>
          <a:p>
            <a:pPr eaLnBrk="1" hangingPunct="1">
              <a:spcBef>
                <a:spcPct val="0"/>
              </a:spcBef>
            </a:pPr>
            <a:endParaRPr lang="en-US" sz="1100" dirty="0"/>
          </a:p>
          <a:p>
            <a:pPr eaLnBrk="1" hangingPunct="1">
              <a:spcBef>
                <a:spcPct val="0"/>
              </a:spcBef>
            </a:pPr>
            <a:r>
              <a:rPr lang="en-US" sz="1100" dirty="0"/>
              <a:t>The entities in the FRBR model are divided into three groups. The first is defined as “the products of intellectual or artistic endeavor,” and the entities in this group are listed on this slide.</a:t>
            </a:r>
          </a:p>
          <a:p>
            <a:pPr eaLnBrk="1" hangingPunct="1">
              <a:spcBef>
                <a:spcPct val="0"/>
              </a:spcBef>
            </a:pPr>
            <a:endParaRPr lang="en-US" sz="1100" dirty="0"/>
          </a:p>
          <a:p>
            <a:pPr eaLnBrk="1" hangingPunct="1">
              <a:spcBef>
                <a:spcPct val="0"/>
              </a:spcBef>
            </a:pPr>
            <a:r>
              <a:rPr lang="en-US" sz="1100" dirty="0"/>
              <a:t>Work: “a distinct intellectual or artistic creation”</a:t>
            </a:r>
          </a:p>
          <a:p>
            <a:pPr eaLnBrk="1" hangingPunct="1">
              <a:spcBef>
                <a:spcPct val="0"/>
              </a:spcBef>
            </a:pPr>
            <a:r>
              <a:rPr lang="en-US" sz="1100" dirty="0"/>
              <a:t>Expression: “intellectual or artistic </a:t>
            </a:r>
            <a:r>
              <a:rPr lang="en-US" sz="1100" i="1" dirty="0"/>
              <a:t>realization</a:t>
            </a:r>
            <a:r>
              <a:rPr lang="en-US" sz="1100" dirty="0"/>
              <a:t> of a work in the form of alpha-numeric, musical, or choreographic notation, sound, image,” etc.</a:t>
            </a:r>
          </a:p>
          <a:p>
            <a:pPr eaLnBrk="1" hangingPunct="1">
              <a:spcBef>
                <a:spcPct val="0"/>
              </a:spcBef>
            </a:pPr>
            <a:r>
              <a:rPr lang="en-US" sz="1100" dirty="0"/>
              <a:t>Manifestation: “the physical embodiment of an expression of a work”</a:t>
            </a:r>
          </a:p>
          <a:p>
            <a:pPr eaLnBrk="1" hangingPunct="1">
              <a:spcBef>
                <a:spcPct val="0"/>
              </a:spcBef>
            </a:pPr>
            <a:r>
              <a:rPr lang="en-US" sz="1100" dirty="0"/>
              <a:t>Item: “a single instance of a manifestation”--in other words, a copy</a:t>
            </a:r>
          </a:p>
          <a:p>
            <a:pPr eaLnBrk="1" hangingPunct="1">
              <a:spcBef>
                <a:spcPct val="0"/>
              </a:spcBef>
            </a:pPr>
            <a:endParaRPr lang="en-US" sz="1100" dirty="0"/>
          </a:p>
          <a:p>
            <a:pPr eaLnBrk="1" hangingPunct="1">
              <a:spcBef>
                <a:spcPct val="0"/>
              </a:spcBef>
            </a:pPr>
            <a:r>
              <a:rPr lang="en-US" sz="1100" dirty="0"/>
              <a:t>HERE ASK PEOPLE TO THINK OF EXAMPLES OF EACH. The next slide also has examples.</a:t>
            </a:r>
          </a:p>
          <a:p>
            <a:pPr eaLnBrk="1" hangingPunct="1">
              <a:spcBef>
                <a:spcPct val="0"/>
              </a:spcBef>
            </a:pPr>
            <a:endParaRPr lang="en-US" dirty="0"/>
          </a:p>
        </p:txBody>
      </p:sp>
      <p:sp>
        <p:nvSpPr>
          <p:cNvPr id="244739" name="Slide Number Placeholder 3"/>
          <p:cNvSpPr>
            <a:spLocks noGrp="1"/>
          </p:cNvSpPr>
          <p:nvPr>
            <p:ph type="sldNum" sz="quarter" idx="5"/>
          </p:nvPr>
        </p:nvSpPr>
        <p:spPr bwMode="auto">
          <a:xfrm>
            <a:off x="3970874" y="8828889"/>
            <a:ext cx="3037945" cy="465929"/>
          </a:xfrm>
          <a:prstGeom prst="rect">
            <a:avLst/>
          </a:prstGeom>
          <a:noFill/>
          <a:ln>
            <a:miter lim="800000"/>
            <a:headEnd/>
            <a:tailEnd/>
          </a:ln>
        </p:spPr>
        <p:txBody>
          <a:bodyPr wrap="square" numCol="1" anchorCtr="0" compatLnSpc="1">
            <a:prstTxWarp prst="textNoShape">
              <a:avLst/>
            </a:prstTxWarp>
          </a:bodyPr>
          <a:lstStyle/>
          <a:p>
            <a:pPr fontAlgn="base">
              <a:spcBef>
                <a:spcPct val="0"/>
              </a:spcBef>
              <a:spcAft>
                <a:spcPct val="0"/>
              </a:spcAft>
            </a:pPr>
            <a:fld id="{05CE3E49-D596-42F0-84AC-CF4F4AEB6DC3}" type="slidenum">
              <a:rPr lang="en-US" smtClean="0">
                <a:latin typeface="Arial" charset="0"/>
                <a:cs typeface="Arial" charset="0"/>
              </a:rPr>
              <a:pPr fontAlgn="base">
                <a:spcBef>
                  <a:spcPct val="0"/>
                </a:spcBef>
                <a:spcAft>
                  <a:spcPct val="0"/>
                </a:spcAft>
              </a:pPr>
              <a:t>121</a:t>
            </a:fld>
            <a:endParaRPr lang="en-US">
              <a:latin typeface="Arial" charset="0"/>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363EB877-2C5E-4401-B05A-C4169B7B5135}" type="datetime1">
              <a:rPr lang="en-US" smtClean="0"/>
              <a:t>10/22/2024</a:t>
            </a:fld>
            <a:endParaRPr lang="en-US"/>
          </a:p>
        </p:txBody>
      </p:sp>
    </p:spTree>
    <p:extLst>
      <p:ext uri="{BB962C8B-B14F-4D97-AF65-F5344CB8AC3E}">
        <p14:creationId xmlns:p14="http://schemas.microsoft.com/office/powerpoint/2010/main" val="1581863002"/>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5" name="Slide Image Placeholder 1"/>
          <p:cNvSpPr>
            <a:spLocks noGrp="1" noRot="1" noChangeAspect="1" noTextEdit="1"/>
          </p:cNvSpPr>
          <p:nvPr>
            <p:ph type="sldImg"/>
          </p:nvPr>
        </p:nvSpPr>
        <p:spPr bwMode="auto">
          <a:noFill/>
          <a:ln>
            <a:solidFill>
              <a:srgbClr val="000000"/>
            </a:solidFill>
            <a:miter lim="800000"/>
            <a:headEnd/>
            <a:tailEnd/>
          </a:ln>
        </p:spPr>
      </p:sp>
      <p:sp>
        <p:nvSpPr>
          <p:cNvPr id="24678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z="950" dirty="0"/>
              <a:t>March 27, 2017: revised speaker notes—physical form is an attribute of the manifestation not the expression.</a:t>
            </a:r>
          </a:p>
          <a:p>
            <a:pPr eaLnBrk="1" hangingPunct="1">
              <a:spcBef>
                <a:spcPct val="0"/>
              </a:spcBef>
            </a:pPr>
            <a:endParaRPr lang="en-US" sz="950" dirty="0"/>
          </a:p>
          <a:p>
            <a:pPr eaLnBrk="1" hangingPunct="1">
              <a:spcBef>
                <a:spcPct val="0"/>
              </a:spcBef>
            </a:pPr>
            <a:r>
              <a:rPr lang="en-US" sz="950" dirty="0"/>
              <a:t>Here are some specific examples of these abstract entities.  All of these entities have attributes.  Attributes are characteristics that would be necessary to describe each entity, to distinguish it from other entities of the same type. </a:t>
            </a:r>
          </a:p>
          <a:p>
            <a:pPr eaLnBrk="1" hangingPunct="1">
              <a:spcBef>
                <a:spcPct val="0"/>
              </a:spcBef>
            </a:pPr>
            <a:endParaRPr lang="en-US" sz="950" dirty="0"/>
          </a:p>
          <a:p>
            <a:pPr eaLnBrk="1" hangingPunct="1">
              <a:spcBef>
                <a:spcPct val="0"/>
              </a:spcBef>
            </a:pPr>
            <a:r>
              <a:rPr lang="en-US" sz="950" dirty="0"/>
              <a:t>AS YOU GO THROUGH, ASK PEOPLE TO SAY WHAT THEY THINK THE ATTRIBUTES OF EACH ENTITY WOULD BE BEFORE TELLING THEM THE FRBR/RDA ATTRIBUTES.</a:t>
            </a:r>
          </a:p>
          <a:p>
            <a:pPr eaLnBrk="1" hangingPunct="1">
              <a:spcBef>
                <a:spcPct val="0"/>
              </a:spcBef>
            </a:pPr>
            <a:endParaRPr lang="en-US" sz="950" dirty="0"/>
          </a:p>
          <a:p>
            <a:pPr eaLnBrk="1" hangingPunct="1">
              <a:spcBef>
                <a:spcPct val="0"/>
              </a:spcBef>
            </a:pPr>
            <a:r>
              <a:rPr lang="en-US" sz="950" i="1" dirty="0"/>
              <a:t>Work</a:t>
            </a:r>
            <a:r>
              <a:rPr lang="en-US" sz="950" dirty="0"/>
              <a:t>: (what distinguishes it from other works?) title (“Gone with the wind”), form (novel), date of composition (pre-1936), etc. (music attributes include key, medium of performance)</a:t>
            </a:r>
          </a:p>
          <a:p>
            <a:pPr eaLnBrk="1" hangingPunct="1">
              <a:spcBef>
                <a:spcPct val="0"/>
              </a:spcBef>
            </a:pPr>
            <a:r>
              <a:rPr lang="en-US" sz="950" i="1" dirty="0"/>
              <a:t>Expression</a:t>
            </a:r>
            <a:r>
              <a:rPr lang="en-US" sz="950" dirty="0"/>
              <a:t>: (what distinguishes it from other expressions?) form (not literary form—form of expression, e.g., alpha-numeric notation, musical notation, spoken word, musical sound, photographic image, dance); date (in the case of the German translation, the date it was composed); language (1st expression = English; there may be other English expressions; language of the German translation is German, etc.); extent (e.g., the number of words, the duration of a recording, etc.)</a:t>
            </a:r>
          </a:p>
          <a:p>
            <a:pPr eaLnBrk="1" hangingPunct="1">
              <a:spcBef>
                <a:spcPct val="0"/>
              </a:spcBef>
            </a:pPr>
            <a:r>
              <a:rPr lang="en-US" sz="950" i="1" dirty="0"/>
              <a:t>Manifestation</a:t>
            </a:r>
            <a:r>
              <a:rPr lang="en-US" sz="950" dirty="0"/>
              <a:t>: (what distinguishes it from other manifestations?) title (i.e. exactly what is printed on the title page), statement of resp. (ditto), edition/issue designation, place of publication, publisher, date of publication, etc., form of carrier (i.e., physical form, e.g., text on paper, cassette, compact disc, electronic)</a:t>
            </a:r>
          </a:p>
          <a:p>
            <a:pPr eaLnBrk="1" hangingPunct="1">
              <a:spcBef>
                <a:spcPct val="0"/>
              </a:spcBef>
            </a:pPr>
            <a:r>
              <a:rPr lang="en-US" sz="950" i="1" dirty="0"/>
              <a:t>Item</a:t>
            </a:r>
            <a:r>
              <a:rPr lang="en-US" sz="950" dirty="0"/>
              <a:t>: (what distinguishes it from other items?) item identifier (e.g. barcode, possibly call number); provenance (who has owned the item?); marks/inscriptions; condition (missing its cover, etc.); access restrictions; location of the item (where is it vs. others?)</a:t>
            </a:r>
          </a:p>
          <a:p>
            <a:pPr eaLnBrk="1" hangingPunct="1">
              <a:spcBef>
                <a:spcPct val="0"/>
              </a:spcBef>
            </a:pPr>
            <a:endParaRPr lang="en-US" sz="950" dirty="0"/>
          </a:p>
          <a:p>
            <a:pPr eaLnBrk="1" hangingPunct="1">
              <a:spcBef>
                <a:spcPct val="0"/>
              </a:spcBef>
            </a:pPr>
            <a:r>
              <a:rPr lang="en-US" sz="950" i="1" dirty="0"/>
              <a:t>NOTE: Much of RDA consists of instructions for naming and describing the attributes of the entities. </a:t>
            </a:r>
            <a:r>
              <a:rPr lang="en-US" sz="950" dirty="0"/>
              <a:t>It looks to a situation where we might have a separate record or description for each entity, and so tells us what we should include in the descriptions of those entities—i.e., we’ll need to enter the attributes of the entities into our records.</a:t>
            </a:r>
            <a:endParaRPr lang="en-US" sz="950" i="1" dirty="0"/>
          </a:p>
          <a:p>
            <a:pPr eaLnBrk="1" hangingPunct="1">
              <a:spcBef>
                <a:spcPct val="0"/>
              </a:spcBef>
            </a:pPr>
            <a:endParaRPr lang="en-US" dirty="0"/>
          </a:p>
        </p:txBody>
      </p:sp>
      <p:sp>
        <p:nvSpPr>
          <p:cNvPr id="246787" name="Slide Number Placeholder 3"/>
          <p:cNvSpPr>
            <a:spLocks noGrp="1"/>
          </p:cNvSpPr>
          <p:nvPr>
            <p:ph type="sldNum" sz="quarter" idx="5"/>
          </p:nvPr>
        </p:nvSpPr>
        <p:spPr bwMode="auto">
          <a:xfrm>
            <a:off x="3970874" y="8828889"/>
            <a:ext cx="3037945" cy="465929"/>
          </a:xfrm>
          <a:prstGeom prst="rect">
            <a:avLst/>
          </a:prstGeom>
          <a:noFill/>
          <a:ln>
            <a:miter lim="800000"/>
            <a:headEnd/>
            <a:tailEnd/>
          </a:ln>
        </p:spPr>
        <p:txBody>
          <a:bodyPr wrap="square" numCol="1" anchorCtr="0" compatLnSpc="1">
            <a:prstTxWarp prst="textNoShape">
              <a:avLst/>
            </a:prstTxWarp>
          </a:bodyPr>
          <a:lstStyle/>
          <a:p>
            <a:pPr fontAlgn="base">
              <a:spcBef>
                <a:spcPct val="0"/>
              </a:spcBef>
              <a:spcAft>
                <a:spcPct val="0"/>
              </a:spcAft>
            </a:pPr>
            <a:fld id="{1BA49EC8-8AD2-4AAE-8425-D2D1A621DC12}" type="slidenum">
              <a:rPr lang="en-US" smtClean="0">
                <a:latin typeface="Arial" charset="0"/>
                <a:cs typeface="Arial" charset="0"/>
              </a:rPr>
              <a:pPr fontAlgn="base">
                <a:spcBef>
                  <a:spcPct val="0"/>
                </a:spcBef>
                <a:spcAft>
                  <a:spcPct val="0"/>
                </a:spcAft>
              </a:pPr>
              <a:t>122</a:t>
            </a:fld>
            <a:endParaRPr lang="en-US">
              <a:latin typeface="Arial" charset="0"/>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7AB77406-8905-4B47-9757-E7D36AF70871}" type="datetime1">
              <a:rPr lang="en-US" smtClean="0"/>
              <a:t>10/22/2024</a:t>
            </a:fld>
            <a:endParaRPr lang="en-US"/>
          </a:p>
        </p:txBody>
      </p:sp>
    </p:spTree>
    <p:extLst>
      <p:ext uri="{BB962C8B-B14F-4D97-AF65-F5344CB8AC3E}">
        <p14:creationId xmlns:p14="http://schemas.microsoft.com/office/powerpoint/2010/main" val="1104673139"/>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Slide Image Placeholder 1"/>
          <p:cNvSpPr>
            <a:spLocks noGrp="1" noRot="1" noChangeAspect="1" noTextEdit="1"/>
          </p:cNvSpPr>
          <p:nvPr>
            <p:ph type="sldImg"/>
          </p:nvPr>
        </p:nvSpPr>
        <p:spPr bwMode="auto">
          <a:noFill/>
          <a:ln>
            <a:solidFill>
              <a:srgbClr val="000000"/>
            </a:solidFill>
            <a:miter lim="800000"/>
            <a:headEnd/>
            <a:tailEnd/>
          </a:ln>
        </p:spPr>
      </p:sp>
      <p:sp>
        <p:nvSpPr>
          <p:cNvPr id="24883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May 1, 2013</a:t>
            </a:r>
          </a:p>
          <a:p>
            <a:pPr eaLnBrk="1" hangingPunct="1">
              <a:spcBef>
                <a:spcPct val="0"/>
              </a:spcBef>
            </a:pPr>
            <a:endParaRPr lang="en-US" dirty="0"/>
          </a:p>
          <a:p>
            <a:pPr eaLnBrk="1" hangingPunct="1">
              <a:spcBef>
                <a:spcPct val="0"/>
              </a:spcBef>
            </a:pPr>
            <a:r>
              <a:rPr lang="en-US" dirty="0"/>
              <a:t>This is how the primary entities are related to each other (read from slide)</a:t>
            </a:r>
          </a:p>
        </p:txBody>
      </p:sp>
      <p:sp>
        <p:nvSpPr>
          <p:cNvPr id="248835" name="Slide Number Placeholder 3"/>
          <p:cNvSpPr>
            <a:spLocks noGrp="1"/>
          </p:cNvSpPr>
          <p:nvPr>
            <p:ph type="sldNum" sz="quarter" idx="5"/>
          </p:nvPr>
        </p:nvSpPr>
        <p:spPr bwMode="auto">
          <a:xfrm>
            <a:off x="3970874" y="8828889"/>
            <a:ext cx="3037945" cy="465929"/>
          </a:xfrm>
          <a:prstGeom prst="rect">
            <a:avLst/>
          </a:prstGeom>
          <a:noFill/>
          <a:ln>
            <a:miter lim="800000"/>
            <a:headEnd/>
            <a:tailEnd/>
          </a:ln>
        </p:spPr>
        <p:txBody>
          <a:bodyPr wrap="square" numCol="1" anchorCtr="0" compatLnSpc="1">
            <a:prstTxWarp prst="textNoShape">
              <a:avLst/>
            </a:prstTxWarp>
          </a:bodyPr>
          <a:lstStyle/>
          <a:p>
            <a:pPr fontAlgn="base">
              <a:spcBef>
                <a:spcPct val="0"/>
              </a:spcBef>
              <a:spcAft>
                <a:spcPct val="0"/>
              </a:spcAft>
            </a:pPr>
            <a:fld id="{0ADC250C-4F11-4D03-A01C-34FD3F9E20BD}" type="slidenum">
              <a:rPr lang="en-US" smtClean="0">
                <a:latin typeface="Arial" charset="0"/>
                <a:cs typeface="Arial" charset="0"/>
              </a:rPr>
              <a:pPr fontAlgn="base">
                <a:spcBef>
                  <a:spcPct val="0"/>
                </a:spcBef>
                <a:spcAft>
                  <a:spcPct val="0"/>
                </a:spcAft>
              </a:pPr>
              <a:t>123</a:t>
            </a:fld>
            <a:endParaRPr lang="en-US">
              <a:latin typeface="Arial" charset="0"/>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4E96D7A5-3058-4EB9-B09F-48129FB01C2C}" type="datetime1">
              <a:rPr lang="en-US" smtClean="0"/>
              <a:t>10/22/2024</a:t>
            </a:fld>
            <a:endParaRPr lang="en-US"/>
          </a:p>
        </p:txBody>
      </p:sp>
    </p:spTree>
    <p:extLst>
      <p:ext uri="{BB962C8B-B14F-4D97-AF65-F5344CB8AC3E}">
        <p14:creationId xmlns:p14="http://schemas.microsoft.com/office/powerpoint/2010/main" val="1509899259"/>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noTextEdit="1"/>
          </p:cNvSpPr>
          <p:nvPr>
            <p:ph type="sldImg"/>
          </p:nvPr>
        </p:nvSpPr>
        <p:spPr bwMode="auto">
          <a:noFill/>
          <a:ln>
            <a:solidFill>
              <a:srgbClr val="000000"/>
            </a:solidFill>
            <a:miter lim="800000"/>
            <a:headEnd/>
            <a:tailEnd/>
          </a:ln>
        </p:spPr>
      </p:sp>
      <p:sp>
        <p:nvSpPr>
          <p:cNvPr id="250882" name="Notes Placeholder 2"/>
          <p:cNvSpPr>
            <a:spLocks noGrp="1"/>
          </p:cNvSpPr>
          <p:nvPr>
            <p:ph type="body" idx="1"/>
          </p:nvPr>
        </p:nvSpPr>
        <p:spPr bwMode="auto">
          <a:noFill/>
        </p:spPr>
        <p:txBody>
          <a:bodyPr wrap="square" numCol="1" anchor="t" anchorCtr="0" compatLnSpc="1">
            <a:prstTxWarp prst="textNoShape">
              <a:avLst/>
            </a:prstTxWarp>
          </a:bodyPr>
          <a:lstStyle/>
          <a:p>
            <a:pPr eaLnBrk="1" fontAlgn="auto" hangingPunct="1">
              <a:spcBef>
                <a:spcPts val="0"/>
              </a:spcBef>
              <a:spcAft>
                <a:spcPts val="0"/>
              </a:spcAft>
              <a:defRPr/>
            </a:pPr>
            <a:r>
              <a:rPr lang="en-US" dirty="0"/>
              <a:t>June 6, 2014</a:t>
            </a:r>
          </a:p>
          <a:p>
            <a:pPr eaLnBrk="1" fontAlgn="auto" hangingPunct="1">
              <a:spcBef>
                <a:spcPts val="0"/>
              </a:spcBef>
              <a:spcAft>
                <a:spcPts val="0"/>
              </a:spcAft>
              <a:defRPr/>
            </a:pPr>
            <a:endParaRPr lang="en-US" dirty="0"/>
          </a:p>
          <a:p>
            <a:pPr eaLnBrk="1" hangingPunct="1">
              <a:spcBef>
                <a:spcPct val="0"/>
              </a:spcBef>
            </a:pPr>
            <a:r>
              <a:rPr lang="en-US" dirty="0"/>
              <a:t>To get more concrete, here are some specific instances of the FRBR work entity with various types of relationships. In this slide the novel is shown to have a relationship to two other works: a derivative relationship with the movie, and a descriptive relationship with the work </a:t>
            </a:r>
            <a:r>
              <a:rPr lang="en-US" i="1" dirty="0"/>
              <a:t>Vanity fair and Gone with the wind: a critical comparison. </a:t>
            </a:r>
            <a:r>
              <a:rPr lang="en-US" dirty="0"/>
              <a:t>In a real database the work Gone with the wind (the novel) would have relationships with many other works; and it would also potentially have relationships with instances of all the other types of FRBR entities. The database becomes like a web, with dozens, hundreds, or even thousands of relationship links between any one entity and other entities. In this slide you can see further relationships between the movie and a work that describes it, and the work </a:t>
            </a:r>
            <a:r>
              <a:rPr lang="en-US" i="1" dirty="0"/>
              <a:t>Vanity Fair</a:t>
            </a:r>
            <a:r>
              <a:rPr lang="en-US" dirty="0"/>
              <a:t> and the work that also describes </a:t>
            </a:r>
            <a:r>
              <a:rPr lang="en-US" i="1" dirty="0"/>
              <a:t>Gone with the wind. </a:t>
            </a:r>
            <a:r>
              <a:rPr lang="en-US" dirty="0"/>
              <a:t>In a FRBR/RDA based database each of these work entities would have separate descriptions that the user could examine.</a:t>
            </a:r>
          </a:p>
        </p:txBody>
      </p:sp>
      <p:sp>
        <p:nvSpPr>
          <p:cNvPr id="250883" name="Slide Number Placeholder 3"/>
          <p:cNvSpPr>
            <a:spLocks noGrp="1"/>
          </p:cNvSpPr>
          <p:nvPr>
            <p:ph type="sldNum" sz="quarter" idx="5"/>
          </p:nvPr>
        </p:nvSpPr>
        <p:spPr bwMode="auto">
          <a:xfrm>
            <a:off x="3970874" y="8828889"/>
            <a:ext cx="3037945" cy="465929"/>
          </a:xfrm>
          <a:prstGeom prst="rect">
            <a:avLst/>
          </a:prstGeom>
          <a:noFill/>
          <a:ln>
            <a:miter lim="800000"/>
            <a:headEnd/>
            <a:tailEnd/>
          </a:ln>
        </p:spPr>
        <p:txBody>
          <a:bodyPr wrap="square" numCol="1" anchorCtr="0" compatLnSpc="1">
            <a:prstTxWarp prst="textNoShape">
              <a:avLst/>
            </a:prstTxWarp>
          </a:bodyPr>
          <a:lstStyle/>
          <a:p>
            <a:pPr fontAlgn="base">
              <a:spcBef>
                <a:spcPct val="0"/>
              </a:spcBef>
              <a:spcAft>
                <a:spcPct val="0"/>
              </a:spcAft>
            </a:pPr>
            <a:fld id="{E25C2EDF-83B7-4344-94A6-28C614B33E2C}" type="slidenum">
              <a:rPr lang="en-US" smtClean="0">
                <a:latin typeface="Arial" charset="0"/>
                <a:cs typeface="Arial" charset="0"/>
              </a:rPr>
              <a:pPr fontAlgn="base">
                <a:spcBef>
                  <a:spcPct val="0"/>
                </a:spcBef>
                <a:spcAft>
                  <a:spcPct val="0"/>
                </a:spcAft>
              </a:pPr>
              <a:t>124</a:t>
            </a:fld>
            <a:endParaRPr lang="en-US">
              <a:latin typeface="Arial" charset="0"/>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489F44E3-4D32-4295-9756-DD261C613CDC}" type="datetime1">
              <a:rPr lang="en-US" smtClean="0"/>
              <a:t>10/22/2024</a:t>
            </a:fld>
            <a:endParaRPr lang="en-US"/>
          </a:p>
        </p:txBody>
      </p:sp>
    </p:spTree>
    <p:extLst>
      <p:ext uri="{BB962C8B-B14F-4D97-AF65-F5344CB8AC3E}">
        <p14:creationId xmlns:p14="http://schemas.microsoft.com/office/powerpoint/2010/main" val="1343653541"/>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Slide Image Placeholder 1"/>
          <p:cNvSpPr>
            <a:spLocks noGrp="1" noRot="1" noChangeAspect="1" noTextEdit="1"/>
          </p:cNvSpPr>
          <p:nvPr>
            <p:ph type="sldImg"/>
          </p:nvPr>
        </p:nvSpPr>
        <p:spPr bwMode="auto">
          <a:noFill/>
          <a:ln>
            <a:solidFill>
              <a:srgbClr val="000000"/>
            </a:solidFill>
            <a:miter lim="800000"/>
            <a:headEnd/>
            <a:tailEnd/>
          </a:ln>
        </p:spPr>
      </p:sp>
      <p:sp>
        <p:nvSpPr>
          <p:cNvPr id="25293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May 1, 2013</a:t>
            </a:r>
          </a:p>
          <a:p>
            <a:pPr eaLnBrk="1" hangingPunct="1">
              <a:spcBef>
                <a:spcPct val="0"/>
              </a:spcBef>
            </a:pPr>
            <a:endParaRPr lang="en-US" dirty="0"/>
          </a:p>
          <a:p>
            <a:pPr eaLnBrk="1" hangingPunct="1">
              <a:spcBef>
                <a:spcPct val="0"/>
              </a:spcBef>
            </a:pPr>
            <a:r>
              <a:rPr lang="en-US" dirty="0"/>
              <a:t>The second group of entities are those responsible for creating intellectual or artistic content in Group 1 entities. FRBR/FRAD have defined three: Person, Family, Corporate body. Note “family” is new to descriptive cataloging rules, and was added to the FRBR model through FRAD. RDA incorporates guidelines for describing instances of the family entity. This should be helpful to us as we move forward.</a:t>
            </a:r>
          </a:p>
          <a:p>
            <a:pPr eaLnBrk="1" hangingPunct="1">
              <a:spcBef>
                <a:spcPct val="0"/>
              </a:spcBef>
            </a:pPr>
            <a:endParaRPr lang="en-US" dirty="0"/>
          </a:p>
          <a:p>
            <a:pPr eaLnBrk="1" hangingPunct="1">
              <a:spcBef>
                <a:spcPct val="0"/>
              </a:spcBef>
            </a:pPr>
            <a:r>
              <a:rPr lang="en-US" dirty="0"/>
              <a:t>The three entities here are defined much as we would expect</a:t>
            </a:r>
          </a:p>
          <a:p>
            <a:pPr eaLnBrk="1" hangingPunct="1">
              <a:spcBef>
                <a:spcPct val="0"/>
              </a:spcBef>
            </a:pPr>
            <a:r>
              <a:rPr lang="en-US" dirty="0"/>
              <a:t>Person: “an individual or persona established or adopted by an individual or group”</a:t>
            </a:r>
          </a:p>
          <a:p>
            <a:pPr eaLnBrk="1" hangingPunct="1">
              <a:spcBef>
                <a:spcPct val="0"/>
              </a:spcBef>
            </a:pPr>
            <a:r>
              <a:rPr lang="en-US" dirty="0"/>
              <a:t>Family: “Two or more persons related by birth, marriage, adoption, or similar legal status, or who otherwise present themselves as a family.”</a:t>
            </a:r>
          </a:p>
          <a:p>
            <a:pPr eaLnBrk="1" hangingPunct="1">
              <a:spcBef>
                <a:spcPct val="0"/>
              </a:spcBef>
            </a:pPr>
            <a:r>
              <a:rPr lang="en-US" dirty="0"/>
              <a:t>Corporate body: “an organization or group of individuals and/or organizations acting as a unit”</a:t>
            </a:r>
          </a:p>
        </p:txBody>
      </p:sp>
      <p:sp>
        <p:nvSpPr>
          <p:cNvPr id="252931" name="Slide Number Placeholder 3"/>
          <p:cNvSpPr>
            <a:spLocks noGrp="1"/>
          </p:cNvSpPr>
          <p:nvPr>
            <p:ph type="sldNum" sz="quarter" idx="5"/>
          </p:nvPr>
        </p:nvSpPr>
        <p:spPr bwMode="auto">
          <a:xfrm>
            <a:off x="3970874" y="8828889"/>
            <a:ext cx="3037945" cy="465929"/>
          </a:xfrm>
          <a:prstGeom prst="rect">
            <a:avLst/>
          </a:prstGeom>
          <a:noFill/>
          <a:ln>
            <a:miter lim="800000"/>
            <a:headEnd/>
            <a:tailEnd/>
          </a:ln>
        </p:spPr>
        <p:txBody>
          <a:bodyPr wrap="square" numCol="1" anchorCtr="0" compatLnSpc="1">
            <a:prstTxWarp prst="textNoShape">
              <a:avLst/>
            </a:prstTxWarp>
          </a:bodyPr>
          <a:lstStyle/>
          <a:p>
            <a:pPr fontAlgn="base">
              <a:spcBef>
                <a:spcPct val="0"/>
              </a:spcBef>
              <a:spcAft>
                <a:spcPct val="0"/>
              </a:spcAft>
            </a:pPr>
            <a:fld id="{DE785A7B-FF2C-4FE1-A5A2-48014E60A1F8}" type="slidenum">
              <a:rPr lang="en-US" smtClean="0">
                <a:latin typeface="Arial" charset="0"/>
                <a:cs typeface="Arial" charset="0"/>
              </a:rPr>
              <a:pPr fontAlgn="base">
                <a:spcBef>
                  <a:spcPct val="0"/>
                </a:spcBef>
                <a:spcAft>
                  <a:spcPct val="0"/>
                </a:spcAft>
              </a:pPr>
              <a:t>125</a:t>
            </a:fld>
            <a:endParaRPr lang="en-US">
              <a:latin typeface="Arial" charset="0"/>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5A328AA1-1F22-4087-A4DA-3DF2A4B67D3C}" type="datetime1">
              <a:rPr lang="en-US" smtClean="0"/>
              <a:t>10/22/2024</a:t>
            </a:fld>
            <a:endParaRPr lang="en-US"/>
          </a:p>
        </p:txBody>
      </p:sp>
    </p:spTree>
    <p:extLst>
      <p:ext uri="{BB962C8B-B14F-4D97-AF65-F5344CB8AC3E}">
        <p14:creationId xmlns:p14="http://schemas.microsoft.com/office/powerpoint/2010/main" val="2255787273"/>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7"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fontScale="92500"/>
          </a:bodyPr>
          <a:lstStyle/>
          <a:p>
            <a:pPr eaLnBrk="1" fontAlgn="auto" hangingPunct="1">
              <a:spcBef>
                <a:spcPts val="0"/>
              </a:spcBef>
              <a:spcAft>
                <a:spcPts val="0"/>
              </a:spcAft>
              <a:defRPr/>
            </a:pPr>
            <a:r>
              <a:rPr lang="en-US" sz="1000" dirty="0"/>
              <a:t>January 23, 2023: remove gender</a:t>
            </a:r>
          </a:p>
          <a:p>
            <a:pPr eaLnBrk="1" fontAlgn="auto" hangingPunct="1">
              <a:spcBef>
                <a:spcPts val="0"/>
              </a:spcBef>
              <a:spcAft>
                <a:spcPts val="0"/>
              </a:spcAft>
              <a:defRPr/>
            </a:pPr>
            <a:r>
              <a:rPr lang="en-US" sz="1000" dirty="0"/>
              <a:t>Here are some concrete instances of these abstract entities. Attributes have been defined for each of these entities. </a:t>
            </a:r>
          </a:p>
          <a:p>
            <a:pPr eaLnBrk="1" fontAlgn="auto" hangingPunct="1">
              <a:spcBef>
                <a:spcPts val="0"/>
              </a:spcBef>
              <a:spcAft>
                <a:spcPts val="0"/>
              </a:spcAft>
              <a:defRPr/>
            </a:pPr>
            <a:endParaRPr lang="en-US" sz="1000" dirty="0"/>
          </a:p>
          <a:p>
            <a:pPr eaLnBrk="1" fontAlgn="auto" hangingPunct="1">
              <a:spcBef>
                <a:spcPts val="0"/>
              </a:spcBef>
              <a:spcAft>
                <a:spcPts val="0"/>
              </a:spcAft>
              <a:defRPr/>
            </a:pPr>
            <a:r>
              <a:rPr lang="en-US" sz="1000" dirty="0"/>
              <a:t>BEFORE LISTING THE ATTRIBUTES ASK CLASS PARTICIPANTS TO SAY WHAT THEY THINK THE ATTRIBUTES OF THESE ENTITIES SHOULD BE.</a:t>
            </a:r>
          </a:p>
          <a:p>
            <a:pPr eaLnBrk="1" fontAlgn="auto" hangingPunct="1">
              <a:spcBef>
                <a:spcPts val="0"/>
              </a:spcBef>
              <a:spcAft>
                <a:spcPts val="0"/>
              </a:spcAft>
              <a:defRPr/>
            </a:pPr>
            <a:endParaRPr lang="en-US" sz="1000" dirty="0"/>
          </a:p>
          <a:p>
            <a:pPr eaLnBrk="1" fontAlgn="auto" hangingPunct="1">
              <a:spcBef>
                <a:spcPts val="0"/>
              </a:spcBef>
              <a:spcAft>
                <a:spcPts val="0"/>
              </a:spcAft>
              <a:defRPr/>
            </a:pPr>
            <a:r>
              <a:rPr lang="en-US" sz="1000" dirty="0"/>
              <a:t>For person, these include: name, dates, title, other designation, place of birth, place of residence, language of person, field of activity. For example, Margaret Mitchell has a name, associated dates, and so on, as do Claude Debussy and George W. Bush. The fact that the attributes of each of these are different is what distinguishes them from one another.</a:t>
            </a:r>
          </a:p>
          <a:p>
            <a:pPr eaLnBrk="1" fontAlgn="auto" hangingPunct="1">
              <a:spcBef>
                <a:spcPts val="0"/>
              </a:spcBef>
              <a:spcAft>
                <a:spcPts val="0"/>
              </a:spcAft>
              <a:defRPr/>
            </a:pPr>
            <a:endParaRPr lang="en-US" sz="1000" dirty="0"/>
          </a:p>
          <a:p>
            <a:pPr eaLnBrk="1" fontAlgn="auto" hangingPunct="1">
              <a:spcBef>
                <a:spcPts val="0"/>
              </a:spcBef>
              <a:spcAft>
                <a:spcPts val="0"/>
              </a:spcAft>
              <a:defRPr/>
            </a:pPr>
            <a:r>
              <a:rPr lang="en-US" sz="1000" dirty="0"/>
              <a:t>For corporate body, attributes include: name, number (e.g. for meetings), place associated with the corporate body, date associated with the corporate body, type of corporate body, language of the corporate body, its field of activity</a:t>
            </a:r>
          </a:p>
          <a:p>
            <a:pPr eaLnBrk="1" fontAlgn="auto" hangingPunct="1">
              <a:spcBef>
                <a:spcPts val="0"/>
              </a:spcBef>
              <a:spcAft>
                <a:spcPts val="0"/>
              </a:spcAft>
              <a:defRPr/>
            </a:pPr>
            <a:endParaRPr lang="en-US" sz="1000" dirty="0"/>
          </a:p>
          <a:p>
            <a:pPr eaLnBrk="1" fontAlgn="auto" hangingPunct="1">
              <a:spcBef>
                <a:spcPts val="0"/>
              </a:spcBef>
              <a:spcAft>
                <a:spcPts val="0"/>
              </a:spcAft>
              <a:defRPr/>
            </a:pPr>
            <a:r>
              <a:rPr lang="en-US" sz="1000" dirty="0"/>
              <a:t>For family, attributes include: name, type of family (e.g. clan, dynasty, etc.), dates of family, places associated with family, history of family</a:t>
            </a:r>
          </a:p>
          <a:p>
            <a:pPr eaLnBrk="1" fontAlgn="auto" hangingPunct="1">
              <a:spcBef>
                <a:spcPts val="0"/>
              </a:spcBef>
              <a:spcAft>
                <a:spcPts val="0"/>
              </a:spcAft>
              <a:defRPr/>
            </a:pPr>
            <a:endParaRPr lang="en-US" sz="1000" dirty="0"/>
          </a:p>
          <a:p>
            <a:pPr eaLnBrk="1" fontAlgn="auto" hangingPunct="1">
              <a:spcBef>
                <a:spcPts val="0"/>
              </a:spcBef>
              <a:spcAft>
                <a:spcPts val="0"/>
              </a:spcAft>
              <a:defRPr/>
            </a:pPr>
            <a:r>
              <a:rPr lang="en-US" sz="1000" dirty="0"/>
              <a:t>The RDA chapters dealing with these entities tell us how to record the attributes of the entities and we’ll be looking at them in detail in upcoming modules. Again, RDA is looking toward a database structure where we would have a separate entity record or description for each person, corporate body, or family, and within that entity record we would describe the entity, or in other words, record its attributes. We would create such a record only once for each entity rather than our current practice in MARC of repeating much information every time we create a new bibliographic record. Entity records would be linked to other FRBR entity records, e.g., the entity record for Margaret Mitchell would be linked to the work record for </a:t>
            </a:r>
            <a:r>
              <a:rPr lang="en-US" sz="1000" i="1" dirty="0"/>
              <a:t>Gone with the wind </a:t>
            </a:r>
            <a:r>
              <a:rPr lang="en-US" sz="1000" dirty="0"/>
              <a:t>via a “creator” relationship link. Any entity record can be linked to any other entity record as appropriate.</a:t>
            </a:r>
          </a:p>
          <a:p>
            <a:pPr eaLnBrk="1" fontAlgn="auto" hangingPunct="1">
              <a:spcBef>
                <a:spcPts val="0"/>
              </a:spcBef>
              <a:spcAft>
                <a:spcPts val="0"/>
              </a:spcAft>
              <a:defRPr/>
            </a:pPr>
            <a:endParaRPr lang="en-US" sz="1000" dirty="0"/>
          </a:p>
          <a:p>
            <a:pPr eaLnBrk="1" fontAlgn="auto" hangingPunct="1">
              <a:spcBef>
                <a:spcPts val="0"/>
              </a:spcBef>
              <a:spcAft>
                <a:spcPts val="0"/>
              </a:spcAft>
              <a:defRPr/>
            </a:pPr>
            <a:r>
              <a:rPr lang="en-US" sz="1000" dirty="0"/>
              <a:t>Our current authority database structure is similar to this: we only create a single authority record for Margaret Mitchell and we use that for all instances of Mitchell in the database. Upcoming modules will tell how we incorporate the attributes of each entity into the description of the entity (a.k.a. the authority record for the entity).</a:t>
            </a:r>
          </a:p>
        </p:txBody>
      </p:sp>
      <p:sp>
        <p:nvSpPr>
          <p:cNvPr id="254979" name="Slide Number Placeholder 3"/>
          <p:cNvSpPr>
            <a:spLocks noGrp="1"/>
          </p:cNvSpPr>
          <p:nvPr>
            <p:ph type="sldNum" sz="quarter" idx="5"/>
          </p:nvPr>
        </p:nvSpPr>
        <p:spPr bwMode="auto">
          <a:xfrm>
            <a:off x="3970874" y="8828889"/>
            <a:ext cx="3037945" cy="465929"/>
          </a:xfrm>
          <a:prstGeom prst="rect">
            <a:avLst/>
          </a:prstGeom>
          <a:noFill/>
          <a:ln>
            <a:miter lim="800000"/>
            <a:headEnd/>
            <a:tailEnd/>
          </a:ln>
        </p:spPr>
        <p:txBody>
          <a:bodyPr wrap="square" numCol="1" anchorCtr="0" compatLnSpc="1">
            <a:prstTxWarp prst="textNoShape">
              <a:avLst/>
            </a:prstTxWarp>
          </a:bodyPr>
          <a:lstStyle/>
          <a:p>
            <a:pPr fontAlgn="base">
              <a:spcBef>
                <a:spcPct val="0"/>
              </a:spcBef>
              <a:spcAft>
                <a:spcPct val="0"/>
              </a:spcAft>
            </a:pPr>
            <a:fld id="{93B0F316-DB06-4D49-A602-402EA765EC4A}" type="slidenum">
              <a:rPr lang="en-US" smtClean="0">
                <a:latin typeface="Arial" charset="0"/>
                <a:cs typeface="Arial" charset="0"/>
              </a:rPr>
              <a:pPr fontAlgn="base">
                <a:spcBef>
                  <a:spcPct val="0"/>
                </a:spcBef>
                <a:spcAft>
                  <a:spcPct val="0"/>
                </a:spcAft>
              </a:pPr>
              <a:t>126</a:t>
            </a:fld>
            <a:endParaRPr lang="en-US">
              <a:latin typeface="Arial" charset="0"/>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D9F73395-2F36-41A9-9EA5-23D56DCB8E2D}" type="datetime1">
              <a:rPr lang="en-US" smtClean="0"/>
              <a:t>10/22/2024</a:t>
            </a:fld>
            <a:endParaRPr lang="en-US"/>
          </a:p>
        </p:txBody>
      </p:sp>
    </p:spTree>
    <p:extLst>
      <p:ext uri="{BB962C8B-B14F-4D97-AF65-F5344CB8AC3E}">
        <p14:creationId xmlns:p14="http://schemas.microsoft.com/office/powerpoint/2010/main" val="3704371001"/>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Slide Image Placeholder 1"/>
          <p:cNvSpPr>
            <a:spLocks noGrp="1" noRot="1" noChangeAspect="1" noTextEdit="1"/>
          </p:cNvSpPr>
          <p:nvPr>
            <p:ph type="sldImg"/>
          </p:nvPr>
        </p:nvSpPr>
        <p:spPr bwMode="auto">
          <a:noFill/>
          <a:ln>
            <a:solidFill>
              <a:srgbClr val="000000"/>
            </a:solidFill>
            <a:miter lim="800000"/>
            <a:headEnd/>
            <a:tailEnd/>
          </a:ln>
        </p:spPr>
      </p:sp>
      <p:sp>
        <p:nvSpPr>
          <p:cNvPr id="25702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May 1, 2013</a:t>
            </a:r>
          </a:p>
          <a:p>
            <a:pPr eaLnBrk="1" hangingPunct="1">
              <a:spcBef>
                <a:spcPct val="0"/>
              </a:spcBef>
            </a:pPr>
            <a:endParaRPr lang="en-US" dirty="0"/>
          </a:p>
          <a:p>
            <a:pPr eaLnBrk="1" hangingPunct="1">
              <a:spcBef>
                <a:spcPct val="0"/>
              </a:spcBef>
            </a:pPr>
            <a:r>
              <a:rPr lang="en-US" dirty="0"/>
              <a:t>Here we have various relationships between entities. Margaret Mitchell has a creator relationship with Gone with the Wind. The work has a “realized through” relationship with the two expressions; and notice the expression entities also have a relationship to each other. Finally, the German expression has a “translated by” relationship with another person entity, Martin </a:t>
            </a:r>
            <a:r>
              <a:rPr lang="en-US" dirty="0" err="1"/>
              <a:t>Beheim-Schwarzbach</a:t>
            </a:r>
            <a:r>
              <a:rPr lang="en-US" dirty="0"/>
              <a:t>.</a:t>
            </a:r>
          </a:p>
        </p:txBody>
      </p:sp>
      <p:sp>
        <p:nvSpPr>
          <p:cNvPr id="257027" name="Slide Number Placeholder 3"/>
          <p:cNvSpPr>
            <a:spLocks noGrp="1"/>
          </p:cNvSpPr>
          <p:nvPr>
            <p:ph type="sldNum" sz="quarter" idx="5"/>
          </p:nvPr>
        </p:nvSpPr>
        <p:spPr bwMode="auto">
          <a:xfrm>
            <a:off x="3970874" y="8828889"/>
            <a:ext cx="3037945" cy="465929"/>
          </a:xfrm>
          <a:prstGeom prst="rect">
            <a:avLst/>
          </a:prstGeom>
          <a:noFill/>
          <a:ln>
            <a:miter lim="800000"/>
            <a:headEnd/>
            <a:tailEnd/>
          </a:ln>
        </p:spPr>
        <p:txBody>
          <a:bodyPr wrap="square" numCol="1" anchorCtr="0" compatLnSpc="1">
            <a:prstTxWarp prst="textNoShape">
              <a:avLst/>
            </a:prstTxWarp>
          </a:bodyPr>
          <a:lstStyle/>
          <a:p>
            <a:pPr fontAlgn="base">
              <a:spcBef>
                <a:spcPct val="0"/>
              </a:spcBef>
              <a:spcAft>
                <a:spcPct val="0"/>
              </a:spcAft>
            </a:pPr>
            <a:fld id="{8B291463-2133-4EEA-BBCC-E66BD279F1F0}" type="slidenum">
              <a:rPr lang="en-US" smtClean="0">
                <a:latin typeface="Arial" charset="0"/>
                <a:cs typeface="Arial" charset="0"/>
              </a:rPr>
              <a:pPr fontAlgn="base">
                <a:spcBef>
                  <a:spcPct val="0"/>
                </a:spcBef>
                <a:spcAft>
                  <a:spcPct val="0"/>
                </a:spcAft>
              </a:pPr>
              <a:t>127</a:t>
            </a:fld>
            <a:endParaRPr lang="en-US">
              <a:latin typeface="Arial" charset="0"/>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138205C9-0E92-4470-8348-2843C0015326}" type="datetime1">
              <a:rPr lang="en-US" smtClean="0"/>
              <a:t>10/22/2024</a:t>
            </a:fld>
            <a:endParaRPr lang="en-US"/>
          </a:p>
        </p:txBody>
      </p:sp>
    </p:spTree>
    <p:extLst>
      <p:ext uri="{BB962C8B-B14F-4D97-AF65-F5344CB8AC3E}">
        <p14:creationId xmlns:p14="http://schemas.microsoft.com/office/powerpoint/2010/main" val="3376898020"/>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3" name="Slide Image Placeholder 1"/>
          <p:cNvSpPr>
            <a:spLocks noGrp="1" noRot="1" noChangeAspect="1" noTextEdit="1"/>
          </p:cNvSpPr>
          <p:nvPr>
            <p:ph type="sldImg"/>
          </p:nvPr>
        </p:nvSpPr>
        <p:spPr bwMode="auto">
          <a:noFill/>
          <a:ln>
            <a:solidFill>
              <a:srgbClr val="000000"/>
            </a:solidFill>
            <a:miter lim="800000"/>
            <a:headEnd/>
            <a:tailEnd/>
          </a:ln>
        </p:spPr>
      </p:sp>
      <p:sp>
        <p:nvSpPr>
          <p:cNvPr id="25907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May 1, 2013</a:t>
            </a:r>
          </a:p>
          <a:p>
            <a:pPr eaLnBrk="1" hangingPunct="1">
              <a:spcBef>
                <a:spcPct val="0"/>
              </a:spcBef>
            </a:pPr>
            <a:endParaRPr lang="en-US" dirty="0"/>
          </a:p>
          <a:p>
            <a:pPr eaLnBrk="1" hangingPunct="1">
              <a:spcBef>
                <a:spcPct val="0"/>
              </a:spcBef>
            </a:pPr>
            <a:r>
              <a:rPr lang="en-US" dirty="0"/>
              <a:t>Group 3 entities are entities that can be subjects of works, expressions, manifestations, or items. Any of the entities can be the subject of a work—for example a person entity, from group 2, could be the subject of a biography.</a:t>
            </a:r>
          </a:p>
          <a:p>
            <a:pPr eaLnBrk="1" hangingPunct="1">
              <a:spcBef>
                <a:spcPct val="0"/>
              </a:spcBef>
            </a:pPr>
            <a:endParaRPr lang="en-US" dirty="0"/>
          </a:p>
          <a:p>
            <a:pPr eaLnBrk="1" hangingPunct="1">
              <a:spcBef>
                <a:spcPct val="0"/>
              </a:spcBef>
            </a:pPr>
            <a:r>
              <a:rPr lang="en-US" dirty="0"/>
              <a:t>The “new” entities in Group 3 are:</a:t>
            </a:r>
          </a:p>
          <a:p>
            <a:pPr eaLnBrk="1" hangingPunct="1">
              <a:spcBef>
                <a:spcPct val="0"/>
              </a:spcBef>
            </a:pPr>
            <a:endParaRPr lang="en-US" dirty="0"/>
          </a:p>
          <a:p>
            <a:pPr eaLnBrk="1" hangingPunct="1">
              <a:spcBef>
                <a:spcPct val="0"/>
              </a:spcBef>
            </a:pPr>
            <a:r>
              <a:rPr lang="en-US" dirty="0"/>
              <a:t>Concept: “an abstract notion or idea”</a:t>
            </a:r>
          </a:p>
          <a:p>
            <a:pPr eaLnBrk="1" hangingPunct="1">
              <a:spcBef>
                <a:spcPct val="0"/>
              </a:spcBef>
            </a:pPr>
            <a:r>
              <a:rPr lang="en-US" dirty="0"/>
              <a:t>Object: “a material thing”</a:t>
            </a:r>
          </a:p>
          <a:p>
            <a:pPr eaLnBrk="1" hangingPunct="1">
              <a:spcBef>
                <a:spcPct val="0"/>
              </a:spcBef>
            </a:pPr>
            <a:r>
              <a:rPr lang="en-US" dirty="0"/>
              <a:t>Event: “an action or occurrence”</a:t>
            </a:r>
          </a:p>
          <a:p>
            <a:pPr eaLnBrk="1" hangingPunct="1">
              <a:spcBef>
                <a:spcPct val="0"/>
              </a:spcBef>
            </a:pPr>
            <a:r>
              <a:rPr lang="en-US" dirty="0"/>
              <a:t>Place: “a location”</a:t>
            </a:r>
          </a:p>
        </p:txBody>
      </p:sp>
      <p:sp>
        <p:nvSpPr>
          <p:cNvPr id="259075" name="Slide Number Placeholder 3"/>
          <p:cNvSpPr>
            <a:spLocks noGrp="1"/>
          </p:cNvSpPr>
          <p:nvPr>
            <p:ph type="sldNum" sz="quarter" idx="5"/>
          </p:nvPr>
        </p:nvSpPr>
        <p:spPr bwMode="auto">
          <a:xfrm>
            <a:off x="3970874" y="8828889"/>
            <a:ext cx="3037945" cy="465929"/>
          </a:xfrm>
          <a:prstGeom prst="rect">
            <a:avLst/>
          </a:prstGeom>
          <a:noFill/>
          <a:ln>
            <a:miter lim="800000"/>
            <a:headEnd/>
            <a:tailEnd/>
          </a:ln>
        </p:spPr>
        <p:txBody>
          <a:bodyPr wrap="square" numCol="1" anchorCtr="0" compatLnSpc="1">
            <a:prstTxWarp prst="textNoShape">
              <a:avLst/>
            </a:prstTxWarp>
          </a:bodyPr>
          <a:lstStyle/>
          <a:p>
            <a:pPr fontAlgn="base">
              <a:spcBef>
                <a:spcPct val="0"/>
              </a:spcBef>
              <a:spcAft>
                <a:spcPct val="0"/>
              </a:spcAft>
            </a:pPr>
            <a:fld id="{A6D38500-E649-4D17-82D8-5836564C1D3F}" type="slidenum">
              <a:rPr lang="en-US" smtClean="0">
                <a:latin typeface="Arial" charset="0"/>
                <a:cs typeface="Arial" charset="0"/>
              </a:rPr>
              <a:pPr fontAlgn="base">
                <a:spcBef>
                  <a:spcPct val="0"/>
                </a:spcBef>
                <a:spcAft>
                  <a:spcPct val="0"/>
                </a:spcAft>
              </a:pPr>
              <a:t>128</a:t>
            </a:fld>
            <a:endParaRPr lang="en-US">
              <a:latin typeface="Arial" charset="0"/>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6699BE8C-38FC-4711-8D76-D24B97E7FF09}" type="datetime1">
              <a:rPr lang="en-US" smtClean="0"/>
              <a:t>10/22/2024</a:t>
            </a:fld>
            <a:endParaRPr lang="en-US"/>
          </a:p>
        </p:txBody>
      </p:sp>
    </p:spTree>
    <p:extLst>
      <p:ext uri="{BB962C8B-B14F-4D97-AF65-F5344CB8AC3E}">
        <p14:creationId xmlns:p14="http://schemas.microsoft.com/office/powerpoint/2010/main" val="3511265439"/>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1" name="Slide Image Placeholder 1"/>
          <p:cNvSpPr>
            <a:spLocks noGrp="1" noRot="1" noChangeAspect="1" noTextEdit="1"/>
          </p:cNvSpPr>
          <p:nvPr>
            <p:ph type="sldImg"/>
          </p:nvPr>
        </p:nvSpPr>
        <p:spPr bwMode="auto">
          <a:noFill/>
          <a:ln>
            <a:solidFill>
              <a:srgbClr val="000000"/>
            </a:solidFill>
            <a:miter lim="800000"/>
            <a:headEnd/>
            <a:tailEnd/>
          </a:ln>
        </p:spPr>
      </p:sp>
      <p:sp>
        <p:nvSpPr>
          <p:cNvPr id="26112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May 1, 2013</a:t>
            </a:r>
          </a:p>
          <a:p>
            <a:pPr eaLnBrk="1" hangingPunct="1">
              <a:spcBef>
                <a:spcPct val="0"/>
              </a:spcBef>
            </a:pPr>
            <a:endParaRPr lang="en-US" dirty="0"/>
          </a:p>
          <a:p>
            <a:pPr eaLnBrk="1" hangingPunct="1">
              <a:spcBef>
                <a:spcPct val="0"/>
              </a:spcBef>
            </a:pPr>
            <a:r>
              <a:rPr lang="en-US" dirty="0"/>
              <a:t>Here are some concrete examples of Group 3 entities. All the examples are LCSH or currently formed name access points.</a:t>
            </a:r>
          </a:p>
          <a:p>
            <a:pPr eaLnBrk="1" hangingPunct="1">
              <a:spcBef>
                <a:spcPct val="0"/>
              </a:spcBef>
            </a:pPr>
            <a:endParaRPr lang="en-US" dirty="0"/>
          </a:p>
          <a:p>
            <a:pPr eaLnBrk="1" hangingPunct="1">
              <a:spcBef>
                <a:spcPct val="0"/>
              </a:spcBef>
            </a:pPr>
            <a:r>
              <a:rPr lang="en-US" dirty="0"/>
              <a:t>Attributes of concept include: term of concept, type of concept</a:t>
            </a:r>
          </a:p>
          <a:p>
            <a:pPr eaLnBrk="1" hangingPunct="1">
              <a:spcBef>
                <a:spcPct val="0"/>
              </a:spcBef>
            </a:pPr>
            <a:r>
              <a:rPr lang="en-US" dirty="0"/>
              <a:t>Attributes of object include: type of object, date of production, physical medium, place of production, etc.</a:t>
            </a:r>
          </a:p>
          <a:p>
            <a:pPr eaLnBrk="1" hangingPunct="1">
              <a:spcBef>
                <a:spcPct val="0"/>
              </a:spcBef>
            </a:pPr>
            <a:r>
              <a:rPr lang="en-US" dirty="0"/>
              <a:t>Attributes of event include: Date associated with event, place associated with event</a:t>
            </a:r>
          </a:p>
          <a:p>
            <a:pPr eaLnBrk="1" hangingPunct="1">
              <a:spcBef>
                <a:spcPct val="0"/>
              </a:spcBef>
            </a:pPr>
            <a:r>
              <a:rPr lang="en-US" dirty="0"/>
              <a:t>Attributes of place include: term for the place</a:t>
            </a:r>
          </a:p>
          <a:p>
            <a:pPr eaLnBrk="1" hangingPunct="1">
              <a:spcBef>
                <a:spcPct val="0"/>
              </a:spcBef>
            </a:pPr>
            <a:endParaRPr lang="en-US" dirty="0"/>
          </a:p>
          <a:p>
            <a:pPr eaLnBrk="1" hangingPunct="1">
              <a:spcBef>
                <a:spcPct val="0"/>
              </a:spcBef>
            </a:pPr>
            <a:r>
              <a:rPr lang="en-US" dirty="0"/>
              <a:t>The RDA guidelines for recording attributes of concept and objects are not yet written and do not appear with the first publication. Guidelines for recording attributes of some events and jurisdictional places are in the current publication.</a:t>
            </a:r>
          </a:p>
          <a:p>
            <a:pPr eaLnBrk="1" hangingPunct="1">
              <a:spcBef>
                <a:spcPct val="0"/>
              </a:spcBef>
            </a:pPr>
            <a:endParaRPr lang="en-US" dirty="0"/>
          </a:p>
          <a:p>
            <a:pPr eaLnBrk="1" hangingPunct="1">
              <a:spcBef>
                <a:spcPct val="0"/>
              </a:spcBef>
            </a:pPr>
            <a:r>
              <a:rPr lang="en-US" dirty="0"/>
              <a:t>NOTE: Concepts and objects are not currently described in NACO authority records. They are described in LCSH authority records. Some events and places are described in NACO authority records; others are described in LCSH authority records. The distinction is covered elsewhere in this training.</a:t>
            </a:r>
          </a:p>
        </p:txBody>
      </p:sp>
      <p:sp>
        <p:nvSpPr>
          <p:cNvPr id="261123" name="Slide Number Placeholder 3"/>
          <p:cNvSpPr>
            <a:spLocks noGrp="1"/>
          </p:cNvSpPr>
          <p:nvPr>
            <p:ph type="sldNum" sz="quarter" idx="5"/>
          </p:nvPr>
        </p:nvSpPr>
        <p:spPr bwMode="auto">
          <a:xfrm>
            <a:off x="3970874" y="8828889"/>
            <a:ext cx="3037945" cy="465929"/>
          </a:xfrm>
          <a:prstGeom prst="rect">
            <a:avLst/>
          </a:prstGeom>
          <a:noFill/>
          <a:ln>
            <a:miter lim="800000"/>
            <a:headEnd/>
            <a:tailEnd/>
          </a:ln>
        </p:spPr>
        <p:txBody>
          <a:bodyPr wrap="square" numCol="1" anchorCtr="0" compatLnSpc="1">
            <a:prstTxWarp prst="textNoShape">
              <a:avLst/>
            </a:prstTxWarp>
          </a:bodyPr>
          <a:lstStyle/>
          <a:p>
            <a:pPr fontAlgn="base">
              <a:spcBef>
                <a:spcPct val="0"/>
              </a:spcBef>
              <a:spcAft>
                <a:spcPct val="0"/>
              </a:spcAft>
            </a:pPr>
            <a:fld id="{E18A5DCD-F9E1-4443-B66A-179EE2AAEA2E}" type="slidenum">
              <a:rPr lang="en-US" smtClean="0">
                <a:latin typeface="Arial" charset="0"/>
                <a:cs typeface="Arial" charset="0"/>
              </a:rPr>
              <a:pPr fontAlgn="base">
                <a:spcBef>
                  <a:spcPct val="0"/>
                </a:spcBef>
                <a:spcAft>
                  <a:spcPct val="0"/>
                </a:spcAft>
              </a:pPr>
              <a:t>129</a:t>
            </a:fld>
            <a:endParaRPr lang="en-US">
              <a:latin typeface="Arial" charset="0"/>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62D8F3DD-805D-4315-9D51-A232EF0AE7D5}" type="datetime1">
              <a:rPr lang="en-US" smtClean="0"/>
              <a:t>10/22/2024</a:t>
            </a:fld>
            <a:endParaRPr lang="en-US"/>
          </a:p>
        </p:txBody>
      </p:sp>
    </p:spTree>
    <p:extLst>
      <p:ext uri="{BB962C8B-B14F-4D97-AF65-F5344CB8AC3E}">
        <p14:creationId xmlns:p14="http://schemas.microsoft.com/office/powerpoint/2010/main" val="548991984"/>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69" name="Slide Image Placeholder 1"/>
          <p:cNvSpPr>
            <a:spLocks noGrp="1" noRot="1" noChangeAspect="1" noTextEdit="1"/>
          </p:cNvSpPr>
          <p:nvPr>
            <p:ph type="sldImg"/>
          </p:nvPr>
        </p:nvSpPr>
        <p:spPr bwMode="auto">
          <a:noFill/>
          <a:ln>
            <a:solidFill>
              <a:srgbClr val="000000"/>
            </a:solidFill>
            <a:miter lim="800000"/>
            <a:headEnd/>
            <a:tailEnd/>
          </a:ln>
        </p:spPr>
      </p:sp>
      <p:sp>
        <p:nvSpPr>
          <p:cNvPr id="26317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May 1, 2013</a:t>
            </a:r>
          </a:p>
          <a:p>
            <a:pPr eaLnBrk="1" hangingPunct="1">
              <a:spcBef>
                <a:spcPct val="0"/>
              </a:spcBef>
            </a:pPr>
            <a:endParaRPr lang="en-US" dirty="0"/>
          </a:p>
          <a:p>
            <a:pPr eaLnBrk="1" hangingPunct="1">
              <a:spcBef>
                <a:spcPct val="0"/>
              </a:spcBef>
            </a:pPr>
            <a:r>
              <a:rPr lang="en-US" dirty="0"/>
              <a:t>Here are a few group three relationships to the work Gone with the wind. In order to keep on familiar ground I’ve used LCSH style subject strings. However, note that with current LCSH practice there is a mixture of FRBR entities when a subject string is subdivided. For example, Georgia is a FRBR place entity, History and fiction are concept entities, and Civil war is an event entity. When combined as a string the whole thing would probably be regarded as a concept. If the strings were broken up (faceted) it would be possible to be more precise about the entity. This needs thinking out. Another point to note: in RDA fictitious characters are grouped within the person entity, not the concept entity, so Scarlett O’Hara is labeled a “person” in this example. [Pause to look at the diagram.]</a:t>
            </a:r>
          </a:p>
        </p:txBody>
      </p:sp>
      <p:sp>
        <p:nvSpPr>
          <p:cNvPr id="263171" name="Slide Number Placeholder 3"/>
          <p:cNvSpPr>
            <a:spLocks noGrp="1"/>
          </p:cNvSpPr>
          <p:nvPr>
            <p:ph type="sldNum" sz="quarter" idx="5"/>
          </p:nvPr>
        </p:nvSpPr>
        <p:spPr bwMode="auto">
          <a:xfrm>
            <a:off x="3970874" y="8828889"/>
            <a:ext cx="3037945" cy="465929"/>
          </a:xfrm>
          <a:prstGeom prst="rect">
            <a:avLst/>
          </a:prstGeom>
          <a:noFill/>
          <a:ln>
            <a:miter lim="800000"/>
            <a:headEnd/>
            <a:tailEnd/>
          </a:ln>
        </p:spPr>
        <p:txBody>
          <a:bodyPr wrap="square" numCol="1" anchorCtr="0" compatLnSpc="1">
            <a:prstTxWarp prst="textNoShape">
              <a:avLst/>
            </a:prstTxWarp>
          </a:bodyPr>
          <a:lstStyle/>
          <a:p>
            <a:pPr fontAlgn="base">
              <a:spcBef>
                <a:spcPct val="0"/>
              </a:spcBef>
              <a:spcAft>
                <a:spcPct val="0"/>
              </a:spcAft>
            </a:pPr>
            <a:fld id="{71EAE640-6122-4C6E-8C63-91358EE33E91}" type="slidenum">
              <a:rPr lang="en-US" smtClean="0">
                <a:latin typeface="Arial" charset="0"/>
                <a:cs typeface="Arial" charset="0"/>
              </a:rPr>
              <a:pPr fontAlgn="base">
                <a:spcBef>
                  <a:spcPct val="0"/>
                </a:spcBef>
                <a:spcAft>
                  <a:spcPct val="0"/>
                </a:spcAft>
              </a:pPr>
              <a:t>130</a:t>
            </a:fld>
            <a:endParaRPr lang="en-US">
              <a:latin typeface="Arial" charset="0"/>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7F192F0A-A12C-4516-88D2-D22B408090DD}" type="datetime1">
              <a:rPr lang="en-US" smtClean="0"/>
              <a:t>10/22/2024</a:t>
            </a:fld>
            <a:endParaRPr lang="en-US"/>
          </a:p>
        </p:txBody>
      </p:sp>
    </p:spTree>
    <p:extLst>
      <p:ext uri="{BB962C8B-B14F-4D97-AF65-F5344CB8AC3E}">
        <p14:creationId xmlns:p14="http://schemas.microsoft.com/office/powerpoint/2010/main" val="738225081"/>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7" name="Slide Image Placeholder 1"/>
          <p:cNvSpPr>
            <a:spLocks noGrp="1" noRot="1" noChangeAspect="1" noTextEdit="1"/>
          </p:cNvSpPr>
          <p:nvPr>
            <p:ph type="sldImg"/>
          </p:nvPr>
        </p:nvSpPr>
        <p:spPr bwMode="auto">
          <a:noFill/>
          <a:ln>
            <a:solidFill>
              <a:srgbClr val="000000"/>
            </a:solidFill>
            <a:miter lim="800000"/>
            <a:headEnd/>
            <a:tailEnd/>
          </a:ln>
        </p:spPr>
      </p:sp>
      <p:sp>
        <p:nvSpPr>
          <p:cNvPr id="26521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May 1, 2013</a:t>
            </a:r>
          </a:p>
          <a:p>
            <a:pPr eaLnBrk="1" hangingPunct="1">
              <a:spcBef>
                <a:spcPct val="0"/>
              </a:spcBef>
            </a:pPr>
            <a:endParaRPr lang="en-US" dirty="0"/>
          </a:p>
          <a:p>
            <a:pPr eaLnBrk="1" hangingPunct="1">
              <a:spcBef>
                <a:spcPct val="0"/>
              </a:spcBef>
            </a:pPr>
            <a:r>
              <a:rPr lang="en-US" dirty="0"/>
              <a:t>FRBR defines a set of attributes for each entity in the model. Because it is not a cataloging code, FRBR does not define how the information is to be recorded. For example, “name of person” is one of the attributes of the “person” entity in FRBR. FRBR defines this attribute: “The name of a </a:t>
            </a:r>
            <a:r>
              <a:rPr lang="en-US" i="1" dirty="0"/>
              <a:t>person</a:t>
            </a:r>
            <a:r>
              <a:rPr lang="en-US" dirty="0"/>
              <a:t> is the word, character, or group of words and/or characters by which the </a:t>
            </a:r>
            <a:r>
              <a:rPr lang="en-US" i="1" dirty="0"/>
              <a:t>person</a:t>
            </a:r>
            <a:r>
              <a:rPr lang="en-US" dirty="0"/>
              <a:t> is known”, and points out that a person may be known by more than one name, and that libraries normally select one of the names as a uniform heading. But it does not tell us how to form the data to be recorded in this element, and if we are one of the libraries that wants to select one as a uniform heading, it does not tell us how to make that choice. That is the province of a cataloging code, such as RDA. RDA also defines attributes for entities, but because it is a cataloging code it also informs us how to record the data and in the case of the “name of person” attribute, it tells us how to choose between competing forms.</a:t>
            </a:r>
          </a:p>
        </p:txBody>
      </p:sp>
      <p:sp>
        <p:nvSpPr>
          <p:cNvPr id="265219" name="Slide Number Placeholder 3"/>
          <p:cNvSpPr>
            <a:spLocks noGrp="1"/>
          </p:cNvSpPr>
          <p:nvPr>
            <p:ph type="sldNum" sz="quarter" idx="5"/>
          </p:nvPr>
        </p:nvSpPr>
        <p:spPr bwMode="auto">
          <a:xfrm>
            <a:off x="3970874" y="8828889"/>
            <a:ext cx="3037945" cy="465929"/>
          </a:xfrm>
          <a:prstGeom prst="rect">
            <a:avLst/>
          </a:prstGeom>
          <a:noFill/>
          <a:ln>
            <a:miter lim="800000"/>
            <a:headEnd/>
            <a:tailEnd/>
          </a:ln>
        </p:spPr>
        <p:txBody>
          <a:bodyPr wrap="square" numCol="1" anchorCtr="0" compatLnSpc="1">
            <a:prstTxWarp prst="textNoShape">
              <a:avLst/>
            </a:prstTxWarp>
          </a:bodyPr>
          <a:lstStyle/>
          <a:p>
            <a:pPr fontAlgn="base">
              <a:spcBef>
                <a:spcPct val="0"/>
              </a:spcBef>
              <a:spcAft>
                <a:spcPct val="0"/>
              </a:spcAft>
            </a:pPr>
            <a:fld id="{9BC24C43-3B1D-449D-9D54-F04B94057926}" type="slidenum">
              <a:rPr lang="en-US" smtClean="0">
                <a:latin typeface="Arial" charset="0"/>
                <a:cs typeface="Arial" charset="0"/>
              </a:rPr>
              <a:pPr fontAlgn="base">
                <a:spcBef>
                  <a:spcPct val="0"/>
                </a:spcBef>
                <a:spcAft>
                  <a:spcPct val="0"/>
                </a:spcAft>
              </a:pPr>
              <a:t>131</a:t>
            </a:fld>
            <a:endParaRPr lang="en-US">
              <a:latin typeface="Arial" charset="0"/>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5170BD3C-2E60-487A-9496-171CEB97E9B1}" type="datetime1">
              <a:rPr lang="en-US" smtClean="0"/>
              <a:t>10/22/2024</a:t>
            </a:fld>
            <a:endParaRPr lang="en-US"/>
          </a:p>
        </p:txBody>
      </p:sp>
    </p:spTree>
    <p:extLst>
      <p:ext uri="{BB962C8B-B14F-4D97-AF65-F5344CB8AC3E}">
        <p14:creationId xmlns:p14="http://schemas.microsoft.com/office/powerpoint/2010/main" val="3678776637"/>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5" name="Slide Image Placeholder 1"/>
          <p:cNvSpPr>
            <a:spLocks noGrp="1" noRot="1" noChangeAspect="1" noTextEdit="1"/>
          </p:cNvSpPr>
          <p:nvPr>
            <p:ph type="sldImg"/>
          </p:nvPr>
        </p:nvSpPr>
        <p:spPr bwMode="auto">
          <a:noFill/>
          <a:ln>
            <a:solidFill>
              <a:srgbClr val="000000"/>
            </a:solidFill>
            <a:miter lim="800000"/>
            <a:headEnd/>
            <a:tailEnd/>
          </a:ln>
        </p:spPr>
      </p:sp>
      <p:sp>
        <p:nvSpPr>
          <p:cNvPr id="26726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May 1, 2013</a:t>
            </a:r>
          </a:p>
          <a:p>
            <a:pPr eaLnBrk="1" hangingPunct="1">
              <a:spcBef>
                <a:spcPct val="0"/>
              </a:spcBef>
            </a:pPr>
            <a:endParaRPr lang="en-US" dirty="0"/>
          </a:p>
          <a:p>
            <a:pPr eaLnBrk="1" hangingPunct="1">
              <a:spcBef>
                <a:spcPct val="0"/>
              </a:spcBef>
            </a:pPr>
            <a:r>
              <a:rPr lang="en-US" dirty="0"/>
              <a:t>In this module we will examine the FRBR entity, “person”, and demonstrate how this works out in RDA. We will be looking at this entity in much more detail later.</a:t>
            </a:r>
          </a:p>
          <a:p>
            <a:pPr eaLnBrk="1" hangingPunct="1">
              <a:spcBef>
                <a:spcPct val="0"/>
              </a:spcBef>
            </a:pPr>
            <a:endParaRPr lang="en-US" dirty="0"/>
          </a:p>
          <a:p>
            <a:pPr eaLnBrk="1" hangingPunct="1">
              <a:spcBef>
                <a:spcPct val="0"/>
              </a:spcBef>
            </a:pPr>
            <a:r>
              <a:rPr lang="en-US" dirty="0"/>
              <a:t>FRBR and FRAD define several attributes of “person”. These are mostly taken directly into RDA, where they are worked out more fully, and in some cases refined with </a:t>
            </a:r>
            <a:r>
              <a:rPr lang="en-US" dirty="0" err="1"/>
              <a:t>subelements</a:t>
            </a:r>
            <a:r>
              <a:rPr lang="en-US" dirty="0"/>
              <a:t>. In RDA the act of recording attributes of an entity is referred to as “identifying” so RDA chapter 9 is called “Identifying Persons”. Chapter 9 is within a larger RDA section called “Recording attributes.” Within each “entity” chapter the guidelines begin with a scope note and general guidelines defining the entity, as you can see here. The central portion of each chapter consists of subsections detailing each attribute of the entity, including a definition of the attribute (also referred to as an “element” in RDA) and guidelines for recording the information. Finally, at the very end of each chapter, is a subsection detailing how to construct an access point to represent the entity. [Draw attention to 9.19.] It is extremely important that you understand this structure or you will get confused. The central subsections of the chapter do </a:t>
            </a:r>
            <a:r>
              <a:rPr lang="en-US" i="1" dirty="0"/>
              <a:t>not</a:t>
            </a:r>
            <a:r>
              <a:rPr lang="en-US" dirty="0"/>
              <a:t> necessarily have anything to do with the access point. They are intended to give guidance for recording attributes, not constructing an access point. </a:t>
            </a:r>
          </a:p>
          <a:p>
            <a:pPr eaLnBrk="1" hangingPunct="1">
              <a:spcBef>
                <a:spcPct val="0"/>
              </a:spcBef>
            </a:pPr>
            <a:endParaRPr lang="en-US" dirty="0"/>
          </a:p>
        </p:txBody>
      </p:sp>
      <p:sp>
        <p:nvSpPr>
          <p:cNvPr id="267267" name="Slide Number Placeholder 3"/>
          <p:cNvSpPr>
            <a:spLocks noGrp="1"/>
          </p:cNvSpPr>
          <p:nvPr>
            <p:ph type="sldNum" sz="quarter" idx="5"/>
          </p:nvPr>
        </p:nvSpPr>
        <p:spPr bwMode="auto">
          <a:xfrm>
            <a:off x="3970874" y="8828889"/>
            <a:ext cx="3037945" cy="465929"/>
          </a:xfrm>
          <a:prstGeom prst="rect">
            <a:avLst/>
          </a:prstGeom>
          <a:noFill/>
          <a:ln>
            <a:miter lim="800000"/>
            <a:headEnd/>
            <a:tailEnd/>
          </a:ln>
        </p:spPr>
        <p:txBody>
          <a:bodyPr wrap="square" numCol="1" anchorCtr="0" compatLnSpc="1">
            <a:prstTxWarp prst="textNoShape">
              <a:avLst/>
            </a:prstTxWarp>
          </a:bodyPr>
          <a:lstStyle/>
          <a:p>
            <a:pPr fontAlgn="base">
              <a:spcBef>
                <a:spcPct val="0"/>
              </a:spcBef>
              <a:spcAft>
                <a:spcPct val="0"/>
              </a:spcAft>
            </a:pPr>
            <a:fld id="{5086507D-02B8-4C6A-9E3E-DD2D9ABF7ABF}" type="slidenum">
              <a:rPr lang="en-US" smtClean="0">
                <a:latin typeface="Arial" charset="0"/>
                <a:cs typeface="Arial" charset="0"/>
              </a:rPr>
              <a:pPr fontAlgn="base">
                <a:spcBef>
                  <a:spcPct val="0"/>
                </a:spcBef>
                <a:spcAft>
                  <a:spcPct val="0"/>
                </a:spcAft>
              </a:pPr>
              <a:t>132</a:t>
            </a:fld>
            <a:endParaRPr lang="en-US">
              <a:latin typeface="Arial" charset="0"/>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8162B59A-6F63-4137-8574-0E11EB368F87}" type="datetime1">
              <a:rPr lang="en-US" smtClean="0"/>
              <a:t>10/22/2024</a:t>
            </a:fld>
            <a:endParaRPr lang="en-US"/>
          </a:p>
        </p:txBody>
      </p:sp>
    </p:spTree>
    <p:extLst>
      <p:ext uri="{BB962C8B-B14F-4D97-AF65-F5344CB8AC3E}">
        <p14:creationId xmlns:p14="http://schemas.microsoft.com/office/powerpoint/2010/main" val="1588700939"/>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Slide Image Placeholder 1"/>
          <p:cNvSpPr>
            <a:spLocks noGrp="1" noRot="1" noChangeAspect="1" noTextEdit="1"/>
          </p:cNvSpPr>
          <p:nvPr>
            <p:ph type="sldImg"/>
          </p:nvPr>
        </p:nvSpPr>
        <p:spPr bwMode="auto">
          <a:noFill/>
          <a:ln>
            <a:solidFill>
              <a:srgbClr val="000000"/>
            </a:solidFill>
            <a:miter lim="800000"/>
            <a:headEnd/>
            <a:tailEnd/>
          </a:ln>
        </p:spPr>
      </p:sp>
      <p:sp>
        <p:nvSpPr>
          <p:cNvPr id="269314" name="Notes Placeholder 2"/>
          <p:cNvSpPr>
            <a:spLocks noGrp="1"/>
          </p:cNvSpPr>
          <p:nvPr>
            <p:ph type="body" idx="1"/>
          </p:nvPr>
        </p:nvSpPr>
        <p:spPr bwMode="auto">
          <a:noFill/>
        </p:spPr>
        <p:txBody>
          <a:bodyPr wrap="square" numCol="1" anchor="t" anchorCtr="0" compatLnSpc="1">
            <a:prstTxWarp prst="textNoShape">
              <a:avLst/>
            </a:prstTxWarp>
          </a:bodyPr>
          <a:lstStyle/>
          <a:p>
            <a:pPr defTabSz="919562" eaLnBrk="1" hangingPunct="1">
              <a:spcBef>
                <a:spcPct val="0"/>
              </a:spcBef>
            </a:pPr>
            <a:r>
              <a:rPr lang="en-US" sz="980" dirty="0"/>
              <a:t>Updated January 23, 2023 to remove gender</a:t>
            </a:r>
          </a:p>
          <a:p>
            <a:pPr defTabSz="919562" eaLnBrk="1" hangingPunct="1">
              <a:spcBef>
                <a:spcPct val="0"/>
              </a:spcBef>
            </a:pPr>
            <a:r>
              <a:rPr lang="en-US" sz="980" dirty="0"/>
              <a:t>January 19,</a:t>
            </a:r>
            <a:r>
              <a:rPr lang="en-US" sz="980" baseline="0" dirty="0"/>
              <a:t> 2017: controlled form for gender</a:t>
            </a:r>
          </a:p>
          <a:p>
            <a:pPr defTabSz="919562" eaLnBrk="1" hangingPunct="1">
              <a:spcBef>
                <a:spcPct val="0"/>
              </a:spcBef>
            </a:pPr>
            <a:endParaRPr lang="en-US" sz="980" dirty="0"/>
          </a:p>
          <a:p>
            <a:pPr defTabSz="919562" eaLnBrk="1" hangingPunct="1">
              <a:spcBef>
                <a:spcPct val="0"/>
              </a:spcBef>
            </a:pPr>
            <a:r>
              <a:rPr lang="en-US" sz="980" dirty="0"/>
              <a:t>How might this work in the real world? “Margaret Mitchell” is an instance of the “person” entity. Many of the RDA-defined attributes apply to her. How would we work RDA out in a FRBR-based database?</a:t>
            </a:r>
          </a:p>
          <a:p>
            <a:pPr defTabSz="919562" eaLnBrk="1" hangingPunct="1">
              <a:spcBef>
                <a:spcPct val="0"/>
              </a:spcBef>
            </a:pPr>
            <a:r>
              <a:rPr lang="en-US" sz="980" dirty="0"/>
              <a:t>	The first RDA attribute is “name of person”. RDA works this out into two </a:t>
            </a:r>
            <a:r>
              <a:rPr lang="en-US" sz="980" dirty="0" err="1"/>
              <a:t>subelements</a:t>
            </a:r>
            <a:r>
              <a:rPr lang="en-US" sz="980" dirty="0"/>
              <a:t>, “preferred name” and “variant name.” RDA instructs us, for all of these forms, to invert; and it instructs us to choose the commonly known form as the preferred name. In this demonstration I will record the preferred name and one variant name. The preferred name is based on usage. Variant names can come from any source. Regarding Mrs. John Robert Marsh, in RDA, as in AACR2, if a married person is identified only by a partner’s name, the term of address is considered an integral part of the name, and hence is recorded as part of the name attribute, as here.</a:t>
            </a:r>
          </a:p>
          <a:p>
            <a:pPr defTabSz="919562" eaLnBrk="1" hangingPunct="1">
              <a:spcBef>
                <a:spcPct val="0"/>
              </a:spcBef>
            </a:pPr>
            <a:r>
              <a:rPr lang="en-US" sz="980" dirty="0"/>
              <a:t>	In RDA a fuller form of name is not required to “fill out” elements already found in a preferred or variant name. Because Mitchell had a middle name, the fuller form of her forename is “Margaret Munnerlyn”.</a:t>
            </a:r>
          </a:p>
          <a:p>
            <a:pPr defTabSz="919562" eaLnBrk="1" hangingPunct="1">
              <a:spcBef>
                <a:spcPct val="0"/>
              </a:spcBef>
            </a:pPr>
            <a:r>
              <a:rPr lang="en-US" sz="980" dirty="0"/>
              <a:t>	“Date associated with the person” is an element which RDA has subdivided into </a:t>
            </a:r>
            <a:r>
              <a:rPr lang="en-US" sz="980" dirty="0" err="1"/>
              <a:t>subelements</a:t>
            </a:r>
            <a:r>
              <a:rPr lang="en-US" sz="980" dirty="0"/>
              <a:t>: date of birth, date of death, and period of activity. Note the RDA element only calls for the year to be recorded in most cases. I am giving the format RDA prescribes if two persons with the same name are born or died in the same year. We will see that this data is recorded slightly differently in MARC.</a:t>
            </a:r>
          </a:p>
          <a:p>
            <a:pPr defTabSz="919562" eaLnBrk="1" hangingPunct="1">
              <a:spcBef>
                <a:spcPct val="0"/>
              </a:spcBef>
            </a:pPr>
            <a:r>
              <a:rPr lang="en-US" sz="980" dirty="0"/>
              <a:t>	Place of birth and language of the person are other possible attributes to record. RDA prescribes the forms shown.</a:t>
            </a:r>
          </a:p>
          <a:p>
            <a:pPr defTabSz="919562" eaLnBrk="1" hangingPunct="1">
              <a:spcBef>
                <a:spcPct val="0"/>
              </a:spcBef>
            </a:pPr>
            <a:r>
              <a:rPr lang="en-US" sz="980" dirty="0"/>
              <a:t>	There are many other elements and </a:t>
            </a:r>
            <a:r>
              <a:rPr lang="en-US" sz="980" dirty="0" err="1"/>
              <a:t>subelements</a:t>
            </a:r>
            <a:r>
              <a:rPr lang="en-US" sz="980" dirty="0"/>
              <a:t> called for in RDA. Note that only a few are core or required. Preferred name and dates are core. Remember this doesn’t mean the dates necessarily have to be part of the access point. It just means they need to be recorded as an element of the RDA record if known. There are a few other elements that are core if needed to distinguish one person from another.</a:t>
            </a:r>
          </a:p>
          <a:p>
            <a:pPr defTabSz="919562" eaLnBrk="1" hangingPunct="1">
              <a:spcBef>
                <a:spcPct val="0"/>
              </a:spcBef>
            </a:pPr>
            <a:endParaRPr lang="en-US" dirty="0"/>
          </a:p>
        </p:txBody>
      </p:sp>
      <p:sp>
        <p:nvSpPr>
          <p:cNvPr id="269315" name="Slide Number Placeholder 3"/>
          <p:cNvSpPr>
            <a:spLocks noGrp="1"/>
          </p:cNvSpPr>
          <p:nvPr>
            <p:ph type="sldNum" sz="quarter" idx="5"/>
          </p:nvPr>
        </p:nvSpPr>
        <p:spPr bwMode="auto">
          <a:xfrm>
            <a:off x="3970874" y="8828889"/>
            <a:ext cx="3037945" cy="465929"/>
          </a:xfrm>
          <a:prstGeom prst="rect">
            <a:avLst/>
          </a:prstGeom>
          <a:noFill/>
          <a:ln>
            <a:miter lim="800000"/>
            <a:headEnd/>
            <a:tailEnd/>
          </a:ln>
        </p:spPr>
        <p:txBody>
          <a:bodyPr wrap="square" numCol="1" anchorCtr="0" compatLnSpc="1">
            <a:prstTxWarp prst="textNoShape">
              <a:avLst/>
            </a:prstTxWarp>
          </a:bodyPr>
          <a:lstStyle/>
          <a:p>
            <a:pPr fontAlgn="base">
              <a:spcBef>
                <a:spcPct val="0"/>
              </a:spcBef>
              <a:spcAft>
                <a:spcPct val="0"/>
              </a:spcAft>
            </a:pPr>
            <a:fld id="{B0F75FAC-5B40-48AA-96A2-D49B243E0AA7}" type="slidenum">
              <a:rPr lang="en-US" smtClean="0">
                <a:latin typeface="Arial" charset="0"/>
                <a:cs typeface="Arial" charset="0"/>
              </a:rPr>
              <a:pPr fontAlgn="base">
                <a:spcBef>
                  <a:spcPct val="0"/>
                </a:spcBef>
                <a:spcAft>
                  <a:spcPct val="0"/>
                </a:spcAft>
              </a:pPr>
              <a:t>133</a:t>
            </a:fld>
            <a:endParaRPr lang="en-US">
              <a:latin typeface="Arial" charset="0"/>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B9EA18E9-214B-4D9D-89C9-029913DAA41F}" type="datetime1">
              <a:rPr lang="en-US" smtClean="0"/>
              <a:t>10/22/2024</a:t>
            </a:fld>
            <a:endParaRPr lang="en-US"/>
          </a:p>
        </p:txBody>
      </p:sp>
    </p:spTree>
    <p:extLst>
      <p:ext uri="{BB962C8B-B14F-4D97-AF65-F5344CB8AC3E}">
        <p14:creationId xmlns:p14="http://schemas.microsoft.com/office/powerpoint/2010/main" val="3594794588"/>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1" name="Slide Image Placeholder 1"/>
          <p:cNvSpPr>
            <a:spLocks noGrp="1" noRot="1" noChangeAspect="1" noTextEdit="1"/>
          </p:cNvSpPr>
          <p:nvPr>
            <p:ph type="sldImg"/>
          </p:nvPr>
        </p:nvSpPr>
        <p:spPr bwMode="auto">
          <a:noFill/>
          <a:ln>
            <a:solidFill>
              <a:srgbClr val="000000"/>
            </a:solidFill>
            <a:miter lim="800000"/>
            <a:headEnd/>
            <a:tailEnd/>
          </a:ln>
        </p:spPr>
      </p:sp>
      <p:sp>
        <p:nvSpPr>
          <p:cNvPr id="271362" name="Notes Placeholder 2"/>
          <p:cNvSpPr>
            <a:spLocks noGrp="1"/>
          </p:cNvSpPr>
          <p:nvPr>
            <p:ph type="body" idx="1"/>
          </p:nvPr>
        </p:nvSpPr>
        <p:spPr bwMode="auto">
          <a:noFill/>
        </p:spPr>
        <p:txBody>
          <a:bodyPr wrap="square" numCol="1" anchor="t" anchorCtr="0" compatLnSpc="1">
            <a:prstTxWarp prst="textNoShape">
              <a:avLst/>
            </a:prstTxWarp>
          </a:bodyPr>
          <a:lstStyle/>
          <a:p>
            <a:pPr defTabSz="919562" eaLnBrk="1" hangingPunct="1">
              <a:spcBef>
                <a:spcPct val="0"/>
              </a:spcBef>
            </a:pPr>
            <a:r>
              <a:rPr lang="en-US" sz="1000" dirty="0"/>
              <a:t>January 23, 2023: remove gender</a:t>
            </a:r>
          </a:p>
          <a:p>
            <a:pPr defTabSz="919562" eaLnBrk="1" hangingPunct="1">
              <a:spcBef>
                <a:spcPct val="0"/>
              </a:spcBef>
            </a:pPr>
            <a:r>
              <a:rPr lang="en-US" sz="1000" dirty="0"/>
              <a:t>March 27, 2017: recorded gender in plural</a:t>
            </a:r>
          </a:p>
          <a:p>
            <a:pPr defTabSz="919562" eaLnBrk="1" hangingPunct="1">
              <a:spcBef>
                <a:spcPct val="0"/>
              </a:spcBef>
            </a:pPr>
            <a:r>
              <a:rPr lang="en-US" sz="1000" dirty="0"/>
              <a:t>January 19,</a:t>
            </a:r>
            <a:r>
              <a:rPr lang="en-US" sz="1000" baseline="0" dirty="0"/>
              <a:t> 2017: controlled form for gender</a:t>
            </a:r>
          </a:p>
          <a:p>
            <a:pPr eaLnBrk="1" hangingPunct="1">
              <a:spcBef>
                <a:spcPct val="0"/>
              </a:spcBef>
            </a:pPr>
            <a:endParaRPr lang="en-US" sz="1000" dirty="0"/>
          </a:p>
          <a:p>
            <a:pPr eaLnBrk="1" hangingPunct="1">
              <a:spcBef>
                <a:spcPct val="0"/>
              </a:spcBef>
            </a:pPr>
            <a:r>
              <a:rPr lang="en-US" sz="1000" dirty="0"/>
              <a:t>These same RDA elements translate into MARC in this way.</a:t>
            </a:r>
          </a:p>
          <a:p>
            <a:pPr eaLnBrk="1" hangingPunct="1">
              <a:spcBef>
                <a:spcPct val="0"/>
              </a:spcBef>
            </a:pPr>
            <a:r>
              <a:rPr lang="en-US" sz="1000" dirty="0"/>
              <a:t>There is no discrete field in current MARC for recording the preferred name. The only place to record it is as a part of the authorized access point in 100. Subfield $a and $c (not present in this example) contains the preferred name prescribed by RDA. </a:t>
            </a:r>
          </a:p>
          <a:p>
            <a:pPr eaLnBrk="1" hangingPunct="1">
              <a:spcBef>
                <a:spcPct val="0"/>
              </a:spcBef>
            </a:pPr>
            <a:r>
              <a:rPr lang="en-US" sz="1000" dirty="0"/>
              <a:t>Similarly there is no discrete place to record the variant name. Until MARC expands to allow this, it has to be recorded as part of a variant access point, in $a and $c of a 4XX field.</a:t>
            </a:r>
          </a:p>
          <a:p>
            <a:pPr eaLnBrk="1" hangingPunct="1">
              <a:spcBef>
                <a:spcPct val="0"/>
              </a:spcBef>
            </a:pPr>
            <a:r>
              <a:rPr lang="en-US" sz="1000" dirty="0"/>
              <a:t>The fuller form of name element is recorded in field 378. </a:t>
            </a:r>
          </a:p>
          <a:p>
            <a:pPr eaLnBrk="1" hangingPunct="1">
              <a:spcBef>
                <a:spcPct val="0"/>
              </a:spcBef>
            </a:pPr>
            <a:r>
              <a:rPr lang="en-US" sz="1000" dirty="0"/>
              <a:t>The date </a:t>
            </a:r>
            <a:r>
              <a:rPr lang="en-US" sz="1000" dirty="0" err="1"/>
              <a:t>subelements</a:t>
            </a:r>
            <a:r>
              <a:rPr lang="en-US" sz="1000" dirty="0"/>
              <a:t> are recorded in field 046; subfield f is date of birth, subfield g is date of death. Note the MARC formatting is different from the formatting called for in RDA.</a:t>
            </a:r>
          </a:p>
          <a:p>
            <a:pPr defTabSz="902330" eaLnBrk="1" hangingPunct="1">
              <a:spcBef>
                <a:spcPct val="0"/>
              </a:spcBef>
              <a:defRPr/>
            </a:pPr>
            <a:r>
              <a:rPr lang="en-US" sz="1000" dirty="0"/>
              <a:t>Place elements associated with a person are recorded in 370; $a is the place of birth. The form in the 370 doesn't match identically the form found in the previous slide because PCC policy is to use the form of place found in the NAF rather than the form prescribed by RDA.  A good illustration of LC-PCC/NACO policy trumping RDA instructions.</a:t>
            </a:r>
          </a:p>
          <a:p>
            <a:pPr eaLnBrk="1" hangingPunct="1">
              <a:spcBef>
                <a:spcPct val="0"/>
              </a:spcBef>
            </a:pPr>
            <a:endParaRPr lang="en-US" sz="1000" dirty="0"/>
          </a:p>
          <a:p>
            <a:pPr eaLnBrk="1" hangingPunct="1">
              <a:spcBef>
                <a:spcPct val="0"/>
              </a:spcBef>
            </a:pPr>
            <a:r>
              <a:rPr lang="en-US" sz="1000" dirty="0"/>
              <a:t>The language of the person element is recorded in 377. In current MARC practice, languages are recorded as the MARC language code in subfield $a, which is repeatable if the person </a:t>
            </a:r>
            <a:r>
              <a:rPr lang="en-US" sz="1000" i="1" dirty="0"/>
              <a:t>used</a:t>
            </a:r>
            <a:r>
              <a:rPr lang="en-US" sz="1000" dirty="0"/>
              <a:t> more than one language (we don’t record all languages the person knows, just the ones he or she actually produces works in).</a:t>
            </a:r>
          </a:p>
          <a:p>
            <a:pPr eaLnBrk="1" hangingPunct="1">
              <a:spcBef>
                <a:spcPct val="0"/>
              </a:spcBef>
            </a:pPr>
            <a:r>
              <a:rPr lang="en-US" sz="1000" dirty="0"/>
              <a:t>To complete this record we would include notes for the sources we consulted to find the information. RDA instructions for this are in chapter 8; for the most part they would be recorded in 670 fields, just as NACO practice has been until now.</a:t>
            </a:r>
          </a:p>
        </p:txBody>
      </p:sp>
      <p:sp>
        <p:nvSpPr>
          <p:cNvPr id="271363" name="Slide Number Placeholder 3"/>
          <p:cNvSpPr>
            <a:spLocks noGrp="1"/>
          </p:cNvSpPr>
          <p:nvPr>
            <p:ph type="sldNum" sz="quarter" idx="5"/>
          </p:nvPr>
        </p:nvSpPr>
        <p:spPr bwMode="auto">
          <a:xfrm>
            <a:off x="3970874" y="8828889"/>
            <a:ext cx="3037945" cy="465929"/>
          </a:xfrm>
          <a:prstGeom prst="rect">
            <a:avLst/>
          </a:prstGeom>
          <a:noFill/>
          <a:ln>
            <a:miter lim="800000"/>
            <a:headEnd/>
            <a:tailEnd/>
          </a:ln>
        </p:spPr>
        <p:txBody>
          <a:bodyPr wrap="square" numCol="1" anchorCtr="0" compatLnSpc="1">
            <a:prstTxWarp prst="textNoShape">
              <a:avLst/>
            </a:prstTxWarp>
          </a:bodyPr>
          <a:lstStyle/>
          <a:p>
            <a:pPr fontAlgn="base">
              <a:spcBef>
                <a:spcPct val="0"/>
              </a:spcBef>
              <a:spcAft>
                <a:spcPct val="0"/>
              </a:spcAft>
            </a:pPr>
            <a:fld id="{7F0AD87E-F313-4342-9D35-9879CF6A7305}" type="slidenum">
              <a:rPr lang="en-US" smtClean="0">
                <a:latin typeface="Arial" charset="0"/>
                <a:cs typeface="Arial" charset="0"/>
              </a:rPr>
              <a:pPr fontAlgn="base">
                <a:spcBef>
                  <a:spcPct val="0"/>
                </a:spcBef>
                <a:spcAft>
                  <a:spcPct val="0"/>
                </a:spcAft>
              </a:pPr>
              <a:t>134</a:t>
            </a:fld>
            <a:endParaRPr lang="en-US">
              <a:latin typeface="Arial" charset="0"/>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41D3A4DC-F48A-4278-A092-663431EE2181}" type="datetime1">
              <a:rPr lang="en-US" smtClean="0"/>
              <a:t>10/22/2024</a:t>
            </a:fld>
            <a:endParaRPr lang="en-US"/>
          </a:p>
        </p:txBody>
      </p:sp>
    </p:spTree>
    <p:extLst>
      <p:ext uri="{BB962C8B-B14F-4D97-AF65-F5344CB8AC3E}">
        <p14:creationId xmlns:p14="http://schemas.microsoft.com/office/powerpoint/2010/main" val="1428563802"/>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09" name="Slide Image Placeholder 1"/>
          <p:cNvSpPr>
            <a:spLocks noGrp="1" noRot="1" noChangeAspect="1" noTextEdit="1"/>
          </p:cNvSpPr>
          <p:nvPr>
            <p:ph type="sldImg"/>
          </p:nvPr>
        </p:nvSpPr>
        <p:spPr bwMode="auto">
          <a:noFill/>
          <a:ln>
            <a:solidFill>
              <a:srgbClr val="000000"/>
            </a:solidFill>
            <a:miter lim="800000"/>
            <a:headEnd/>
            <a:tailEnd/>
          </a:ln>
        </p:spPr>
      </p:sp>
      <p:sp>
        <p:nvSpPr>
          <p:cNvPr id="27341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May 1, 2013</a:t>
            </a:r>
          </a:p>
          <a:p>
            <a:pPr eaLnBrk="1" hangingPunct="1">
              <a:spcBef>
                <a:spcPct val="0"/>
              </a:spcBef>
            </a:pPr>
            <a:endParaRPr lang="en-US" dirty="0"/>
          </a:p>
          <a:p>
            <a:pPr eaLnBrk="1" hangingPunct="1">
              <a:spcBef>
                <a:spcPct val="0"/>
              </a:spcBef>
            </a:pPr>
            <a:r>
              <a:rPr lang="en-US" dirty="0"/>
              <a:t>Now let’s create a record for a work. The attributes, or elements, of the work entity are found in RDA chapter 6, “Identifying works and expressions.” Elements or attributes of work include title, form, date of the work (date the work was created), other distinguishing characteristic, and special guidelines for particular kinds of works like musical works. There are more elements and </a:t>
            </a:r>
            <a:r>
              <a:rPr lang="en-US" dirty="0" err="1"/>
              <a:t>subelements</a:t>
            </a:r>
            <a:r>
              <a:rPr lang="en-US" dirty="0"/>
              <a:t> defining work in RDA than there were for person, so I can’t fit them all on the screen, but these are enough to get us started. Let’s create a record for </a:t>
            </a:r>
            <a:r>
              <a:rPr lang="en-US" i="1" dirty="0"/>
              <a:t>Gone with the wind</a:t>
            </a:r>
            <a:r>
              <a:rPr lang="en-US" dirty="0"/>
              <a:t> using some of these elements.</a:t>
            </a:r>
          </a:p>
          <a:p>
            <a:pPr eaLnBrk="1" hangingPunct="1">
              <a:spcBef>
                <a:spcPct val="0"/>
              </a:spcBef>
            </a:pPr>
            <a:endParaRPr lang="en-US" dirty="0"/>
          </a:p>
          <a:p>
            <a:pPr eaLnBrk="1" hangingPunct="1">
              <a:spcBef>
                <a:spcPct val="0"/>
              </a:spcBef>
            </a:pPr>
            <a:r>
              <a:rPr lang="en-US" dirty="0"/>
              <a:t>One thing to note before we start: “Author” or “Creator” is </a:t>
            </a:r>
            <a:r>
              <a:rPr lang="en-US" i="1" dirty="0"/>
              <a:t>not</a:t>
            </a:r>
            <a:r>
              <a:rPr lang="en-US" dirty="0"/>
              <a:t> an attribute of work in RDA or FRBR. The author is a person, family, or corporate body, and as such is a separate entity with a relationship to the work. In a pure RDA work record the author’s name would not appear in the record, but the record instead would be linked to the record for the author. This is a dramatic difference from current MARC practice.</a:t>
            </a:r>
          </a:p>
        </p:txBody>
      </p:sp>
      <p:sp>
        <p:nvSpPr>
          <p:cNvPr id="273411" name="Slide Number Placeholder 3"/>
          <p:cNvSpPr>
            <a:spLocks noGrp="1"/>
          </p:cNvSpPr>
          <p:nvPr>
            <p:ph type="sldNum" sz="quarter" idx="5"/>
          </p:nvPr>
        </p:nvSpPr>
        <p:spPr bwMode="auto">
          <a:xfrm>
            <a:off x="3970874" y="8828889"/>
            <a:ext cx="3037945" cy="465929"/>
          </a:xfrm>
          <a:prstGeom prst="rect">
            <a:avLst/>
          </a:prstGeom>
          <a:noFill/>
          <a:ln>
            <a:miter lim="800000"/>
            <a:headEnd/>
            <a:tailEnd/>
          </a:ln>
        </p:spPr>
        <p:txBody>
          <a:bodyPr wrap="square" numCol="1" anchorCtr="0" compatLnSpc="1">
            <a:prstTxWarp prst="textNoShape">
              <a:avLst/>
            </a:prstTxWarp>
          </a:bodyPr>
          <a:lstStyle/>
          <a:p>
            <a:pPr fontAlgn="base">
              <a:spcBef>
                <a:spcPct val="0"/>
              </a:spcBef>
              <a:spcAft>
                <a:spcPct val="0"/>
              </a:spcAft>
            </a:pPr>
            <a:fld id="{2C63058A-AB65-4C9D-A0EA-0868BD4B1B15}" type="slidenum">
              <a:rPr lang="en-US" smtClean="0">
                <a:latin typeface="Arial" charset="0"/>
                <a:cs typeface="Arial" charset="0"/>
              </a:rPr>
              <a:pPr fontAlgn="base">
                <a:spcBef>
                  <a:spcPct val="0"/>
                </a:spcBef>
                <a:spcAft>
                  <a:spcPct val="0"/>
                </a:spcAft>
              </a:pPr>
              <a:t>135</a:t>
            </a:fld>
            <a:endParaRPr lang="en-US">
              <a:latin typeface="Arial" charset="0"/>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C16B4854-C1A7-4D71-B7B4-608CD54AFA82}" type="datetime1">
              <a:rPr lang="en-US" smtClean="0"/>
              <a:t>10/22/2024</a:t>
            </a:fld>
            <a:endParaRPr lang="en-US"/>
          </a:p>
        </p:txBody>
      </p:sp>
    </p:spTree>
    <p:extLst>
      <p:ext uri="{BB962C8B-B14F-4D97-AF65-F5344CB8AC3E}">
        <p14:creationId xmlns:p14="http://schemas.microsoft.com/office/powerpoint/2010/main" val="4035252972"/>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Slide Image Placeholder 1"/>
          <p:cNvSpPr>
            <a:spLocks noGrp="1" noRot="1" noChangeAspect="1" noTextEdit="1"/>
          </p:cNvSpPr>
          <p:nvPr>
            <p:ph type="sldImg"/>
          </p:nvPr>
        </p:nvSpPr>
        <p:spPr bwMode="auto">
          <a:noFill/>
          <a:ln>
            <a:solidFill>
              <a:srgbClr val="000000"/>
            </a:solidFill>
            <a:miter lim="800000"/>
            <a:headEnd/>
            <a:tailEnd/>
          </a:ln>
        </p:spPr>
      </p:sp>
      <p:sp>
        <p:nvSpPr>
          <p:cNvPr id="275458"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150" dirty="0">
                <a:latin typeface="+mn-lt"/>
              </a:rPr>
              <a:t>March 27, 2017: removed “Summarization of the content: Scarlett O’Hara, the spoiled daughter of a well-to-do plantation owner, must overcome the challenges facing the South during and after the Civil War”. Summarization of content is an attribute of the expression not the work.</a:t>
            </a:r>
          </a:p>
          <a:p>
            <a:pPr marL="0" marR="0" lvl="0" indent="0" algn="l" defTabSz="914400" rtl="0" eaLnBrk="1" fontAlgn="base" latinLnBrk="0" hangingPunct="1">
              <a:lnSpc>
                <a:spcPct val="100000"/>
              </a:lnSpc>
              <a:spcBef>
                <a:spcPct val="0"/>
              </a:spcBef>
              <a:spcAft>
                <a:spcPct val="0"/>
              </a:spcAft>
              <a:buClrTx/>
              <a:buSzTx/>
              <a:buFontTx/>
              <a:buNone/>
              <a:tabLst/>
              <a:defRPr/>
            </a:pPr>
            <a:r>
              <a:rPr lang="en-US" sz="1150" dirty="0">
                <a:latin typeface="+mn-lt"/>
              </a:rPr>
              <a:t>August 7, 2019: added a second form of work and rewrote History of the work in the way it would be recorded.</a:t>
            </a:r>
          </a:p>
          <a:p>
            <a:pPr eaLnBrk="1" hangingPunct="1">
              <a:spcBef>
                <a:spcPct val="0"/>
              </a:spcBef>
            </a:pPr>
            <a:endParaRPr lang="en-US" sz="1150" dirty="0">
              <a:latin typeface="+mn-lt"/>
            </a:endParaRPr>
          </a:p>
          <a:p>
            <a:pPr eaLnBrk="1" hangingPunct="1">
              <a:spcBef>
                <a:spcPct val="0"/>
              </a:spcBef>
            </a:pPr>
            <a:r>
              <a:rPr lang="en-US" sz="1150" dirty="0">
                <a:latin typeface="+mn-lt"/>
              </a:rPr>
              <a:t>“The title of the work” element in RDA is subdivided into </a:t>
            </a:r>
            <a:r>
              <a:rPr lang="en-US" sz="1150" dirty="0" err="1">
                <a:latin typeface="+mn-lt"/>
              </a:rPr>
              <a:t>subelements</a:t>
            </a:r>
            <a:r>
              <a:rPr lang="en-US" sz="1150" dirty="0">
                <a:latin typeface="+mn-lt"/>
              </a:rPr>
              <a:t> “preferred title for the work” and “variant title for the work.” The preferred title is chosen as you would expect: choose the title by which the work is commonly known. </a:t>
            </a:r>
          </a:p>
          <a:p>
            <a:pPr eaLnBrk="1" hangingPunct="1">
              <a:spcBef>
                <a:spcPct val="0"/>
              </a:spcBef>
            </a:pPr>
            <a:endParaRPr lang="en-US" sz="1150" dirty="0">
              <a:latin typeface="+mn-lt"/>
            </a:endParaRPr>
          </a:p>
          <a:p>
            <a:pPr eaLnBrk="1" hangingPunct="1">
              <a:spcBef>
                <a:spcPct val="0"/>
              </a:spcBef>
            </a:pPr>
            <a:r>
              <a:rPr lang="en-US" sz="1150" dirty="0">
                <a:latin typeface="+mn-lt"/>
              </a:rPr>
              <a:t>Gone with the wind does have a form. It is a novel. It is also romance</a:t>
            </a:r>
            <a:r>
              <a:rPr lang="en-US" sz="1150" baseline="0" dirty="0">
                <a:latin typeface="+mn-lt"/>
              </a:rPr>
              <a:t> fiction, historical fiction, and a war story.</a:t>
            </a:r>
            <a:endParaRPr lang="en-US" sz="1150" dirty="0">
              <a:latin typeface="+mn-lt"/>
            </a:endParaRPr>
          </a:p>
          <a:p>
            <a:pPr eaLnBrk="1" hangingPunct="1">
              <a:spcBef>
                <a:spcPct val="0"/>
              </a:spcBef>
            </a:pPr>
            <a:endParaRPr lang="en-US" sz="1150" dirty="0">
              <a:latin typeface="+mn-lt"/>
            </a:endParaRPr>
          </a:p>
          <a:p>
            <a:pPr eaLnBrk="1" hangingPunct="1">
              <a:spcBef>
                <a:spcPct val="0"/>
              </a:spcBef>
            </a:pPr>
            <a:r>
              <a:rPr lang="en-US" sz="1150" dirty="0">
                <a:latin typeface="+mn-lt"/>
              </a:rPr>
              <a:t>We are instructed in RDA to record the date of the work, defined as the earliest date associated with the work. If we don’t know the complete history of the work, which we usually won’t, we can record the date of the first expression of the work; this date in turn may be the first time the expression was published in a manifestation. In this case that would be 1936.</a:t>
            </a:r>
          </a:p>
          <a:p>
            <a:pPr eaLnBrk="1" hangingPunct="1">
              <a:spcBef>
                <a:spcPct val="0"/>
              </a:spcBef>
            </a:pPr>
            <a:endParaRPr lang="en-US" sz="1150" dirty="0">
              <a:latin typeface="+mn-lt"/>
            </a:endParaRPr>
          </a:p>
          <a:p>
            <a:pPr eaLnBrk="1" hangingPunct="1">
              <a:spcBef>
                <a:spcPct val="0"/>
              </a:spcBef>
            </a:pPr>
            <a:r>
              <a:rPr lang="en-US" sz="1150" dirty="0">
                <a:latin typeface="+mn-lt"/>
              </a:rPr>
              <a:t>History of the work is another possible element, which is totally free text. There isn’t a prescribed form.</a:t>
            </a:r>
          </a:p>
        </p:txBody>
      </p:sp>
      <p:sp>
        <p:nvSpPr>
          <p:cNvPr id="275459" name="Slide Number Placeholder 3"/>
          <p:cNvSpPr>
            <a:spLocks noGrp="1"/>
          </p:cNvSpPr>
          <p:nvPr>
            <p:ph type="sldNum" sz="quarter" idx="5"/>
          </p:nvPr>
        </p:nvSpPr>
        <p:spPr bwMode="auto">
          <a:xfrm>
            <a:off x="3970874" y="8828889"/>
            <a:ext cx="3037945" cy="465929"/>
          </a:xfrm>
          <a:prstGeom prst="rect">
            <a:avLst/>
          </a:prstGeom>
          <a:noFill/>
          <a:ln>
            <a:miter lim="800000"/>
            <a:headEnd/>
            <a:tailEnd/>
          </a:ln>
        </p:spPr>
        <p:txBody>
          <a:bodyPr wrap="square" numCol="1" anchorCtr="0" compatLnSpc="1">
            <a:prstTxWarp prst="textNoShape">
              <a:avLst/>
            </a:prstTxWarp>
          </a:bodyPr>
          <a:lstStyle/>
          <a:p>
            <a:pPr fontAlgn="base">
              <a:spcBef>
                <a:spcPct val="0"/>
              </a:spcBef>
              <a:spcAft>
                <a:spcPct val="0"/>
              </a:spcAft>
            </a:pPr>
            <a:fld id="{BF540E96-17D5-4A62-B69A-4A2836EB5ECC}" type="slidenum">
              <a:rPr lang="en-US" smtClean="0">
                <a:latin typeface="Arial" charset="0"/>
                <a:cs typeface="Arial" charset="0"/>
              </a:rPr>
              <a:pPr fontAlgn="base">
                <a:spcBef>
                  <a:spcPct val="0"/>
                </a:spcBef>
                <a:spcAft>
                  <a:spcPct val="0"/>
                </a:spcAft>
              </a:pPr>
              <a:t>136</a:t>
            </a:fld>
            <a:endParaRPr lang="en-US">
              <a:latin typeface="Arial" charset="0"/>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81B7489F-1A9C-4185-8F8A-C5D08D9C650A}" type="datetime1">
              <a:rPr lang="en-US" smtClean="0"/>
              <a:t>10/22/2024</a:t>
            </a:fld>
            <a:endParaRPr lang="en-US"/>
          </a:p>
        </p:txBody>
      </p:sp>
    </p:spTree>
    <p:extLst>
      <p:ext uri="{BB962C8B-B14F-4D97-AF65-F5344CB8AC3E}">
        <p14:creationId xmlns:p14="http://schemas.microsoft.com/office/powerpoint/2010/main" val="3611149049"/>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5" name="Slide Image Placeholder 1"/>
          <p:cNvSpPr>
            <a:spLocks noGrp="1" noRot="1" noChangeAspect="1" noTextEdit="1"/>
          </p:cNvSpPr>
          <p:nvPr>
            <p:ph type="sldImg"/>
          </p:nvPr>
        </p:nvSpPr>
        <p:spPr bwMode="auto">
          <a:noFill/>
          <a:ln>
            <a:solidFill>
              <a:srgbClr val="000000"/>
            </a:solidFill>
            <a:miter lim="800000"/>
            <a:headEnd/>
            <a:tailEnd/>
          </a:ln>
        </p:spPr>
      </p:sp>
      <p:sp>
        <p:nvSpPr>
          <p:cNvPr id="27750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z="1100" dirty="0"/>
              <a:t>February 26, 2019: updated speaker notes to clarify that more than one form can be recorded</a:t>
            </a:r>
            <a:endParaRPr lang="en-US" sz="1100" baseline="0" dirty="0"/>
          </a:p>
          <a:p>
            <a:pPr eaLnBrk="1" hangingPunct="1">
              <a:spcBef>
                <a:spcPct val="0"/>
              </a:spcBef>
            </a:pPr>
            <a:endParaRPr lang="en-US" sz="1100" dirty="0"/>
          </a:p>
          <a:p>
            <a:pPr eaLnBrk="1" hangingPunct="1">
              <a:spcBef>
                <a:spcPct val="0"/>
              </a:spcBef>
            </a:pPr>
            <a:r>
              <a:rPr lang="en-US" sz="1100" dirty="0"/>
              <a:t>This slide shows the elements of the entity “work” as currently recorded in the MARC authority format. </a:t>
            </a:r>
          </a:p>
          <a:p>
            <a:pPr eaLnBrk="1" hangingPunct="1">
              <a:spcBef>
                <a:spcPct val="0"/>
              </a:spcBef>
            </a:pPr>
            <a:endParaRPr lang="en-US" sz="1100" dirty="0"/>
          </a:p>
          <a:p>
            <a:pPr eaLnBrk="1" hangingPunct="1">
              <a:spcBef>
                <a:spcPct val="0"/>
              </a:spcBef>
            </a:pPr>
            <a:r>
              <a:rPr lang="en-US" sz="1100" dirty="0"/>
              <a:t>We’ve already noted that the creator is not one of the elements of “work.” The creator is a separate entity as we’ve already seen, and it is </a:t>
            </a:r>
            <a:r>
              <a:rPr lang="en-US" sz="1100" i="1" dirty="0"/>
              <a:t>linked</a:t>
            </a:r>
            <a:r>
              <a:rPr lang="en-US" sz="1100" dirty="0"/>
              <a:t> to the authority record for the work by recording the exact string found in the 1XX field of the creator’s own record at the beginning of the 1XX field in the authority record for the work. We will see this on the next slide.</a:t>
            </a:r>
          </a:p>
          <a:p>
            <a:pPr eaLnBrk="1" hangingPunct="1">
              <a:spcBef>
                <a:spcPct val="0"/>
              </a:spcBef>
            </a:pPr>
            <a:endParaRPr lang="en-US" sz="1100" dirty="0"/>
          </a:p>
          <a:p>
            <a:pPr eaLnBrk="1" hangingPunct="1">
              <a:spcBef>
                <a:spcPct val="0"/>
              </a:spcBef>
            </a:pPr>
            <a:r>
              <a:rPr lang="en-US" sz="1100" dirty="0"/>
              <a:t>Preferred title is recorded in $t of the 1XX field as part of the authorized access point because there is no discrete place to record the element outside the authorized access point.</a:t>
            </a:r>
          </a:p>
          <a:p>
            <a:pPr eaLnBrk="1" hangingPunct="1">
              <a:spcBef>
                <a:spcPct val="0"/>
              </a:spcBef>
            </a:pPr>
            <a:endParaRPr lang="en-US" sz="1100" dirty="0"/>
          </a:p>
          <a:p>
            <a:pPr eaLnBrk="1" hangingPunct="1">
              <a:spcBef>
                <a:spcPct val="0"/>
              </a:spcBef>
            </a:pPr>
            <a:r>
              <a:rPr lang="en-US" sz="1100" dirty="0"/>
              <a:t>Date of work is recorded in 046 subfield $k.</a:t>
            </a:r>
          </a:p>
          <a:p>
            <a:pPr eaLnBrk="1" hangingPunct="1">
              <a:spcBef>
                <a:spcPct val="0"/>
              </a:spcBef>
            </a:pPr>
            <a:endParaRPr lang="en-US" sz="1100" dirty="0"/>
          </a:p>
          <a:p>
            <a:pPr defTabSz="902330" eaLnBrk="1" hangingPunct="1">
              <a:spcBef>
                <a:spcPct val="0"/>
              </a:spcBef>
              <a:defRPr/>
            </a:pPr>
            <a:r>
              <a:rPr lang="en-US" sz="1100" dirty="0"/>
              <a:t>Form of work is recorded in 380 subfield $a. Could also have used 380 Novels $2 </a:t>
            </a:r>
            <a:r>
              <a:rPr lang="en-US" sz="1100" dirty="0" err="1"/>
              <a:t>rbgenr</a:t>
            </a:r>
            <a:r>
              <a:rPr lang="en-US" sz="1100" dirty="0"/>
              <a:t> OR 380 Novels $2 </a:t>
            </a:r>
            <a:r>
              <a:rPr lang="en-US" sz="1100" dirty="0" err="1"/>
              <a:t>aat</a:t>
            </a:r>
            <a:r>
              <a:rPr lang="en-US" sz="1100" dirty="0"/>
              <a:t> OR 380 Fiction $2 </a:t>
            </a:r>
            <a:r>
              <a:rPr lang="en-US" sz="1100" dirty="0" err="1"/>
              <a:t>marcgt</a:t>
            </a:r>
            <a:r>
              <a:rPr lang="en-US" sz="1100" dirty="0"/>
              <a:t>. NOTE: more than one form can</a:t>
            </a:r>
            <a:r>
              <a:rPr lang="en-US" sz="1100" baseline="0" dirty="0"/>
              <a:t> be recorded, either as repeated subfields $a in 380 or in separate 380 fields. For example, </a:t>
            </a:r>
            <a:r>
              <a:rPr lang="en-US" sz="1100" kern="1200" dirty="0">
                <a:solidFill>
                  <a:schemeClr val="tx1"/>
                </a:solidFill>
                <a:effectLst/>
                <a:latin typeface="+mn-lt"/>
                <a:ea typeface="+mn-ea"/>
                <a:cs typeface="+mn-cs"/>
              </a:rPr>
              <a:t>War fiction, Historical fiction, Romance fiction all</a:t>
            </a:r>
            <a:r>
              <a:rPr lang="en-US" sz="1100" kern="1200" baseline="0" dirty="0">
                <a:solidFill>
                  <a:schemeClr val="tx1"/>
                </a:solidFill>
                <a:effectLst/>
                <a:latin typeface="+mn-lt"/>
                <a:ea typeface="+mn-ea"/>
                <a:cs typeface="+mn-cs"/>
              </a:rPr>
              <a:t> could have been included (from LCGFT).</a:t>
            </a:r>
            <a:endParaRPr lang="en-US" sz="1100" dirty="0"/>
          </a:p>
          <a:p>
            <a:pPr defTabSz="902330" eaLnBrk="1" hangingPunct="1">
              <a:spcBef>
                <a:spcPct val="0"/>
              </a:spcBef>
              <a:defRPr/>
            </a:pPr>
            <a:endParaRPr lang="en-US" sz="1100" dirty="0"/>
          </a:p>
          <a:p>
            <a:pPr defTabSz="902330" eaLnBrk="1" hangingPunct="1">
              <a:spcBef>
                <a:spcPct val="0"/>
              </a:spcBef>
              <a:defRPr/>
            </a:pPr>
            <a:r>
              <a:rPr lang="en-US" sz="1100" dirty="0"/>
              <a:t>An uncontrolled form could also be included as an additional 380.</a:t>
            </a:r>
          </a:p>
          <a:p>
            <a:pPr eaLnBrk="1" hangingPunct="1">
              <a:spcBef>
                <a:spcPct val="0"/>
              </a:spcBef>
            </a:pPr>
            <a:endParaRPr lang="en-US" sz="1100" dirty="0"/>
          </a:p>
          <a:p>
            <a:r>
              <a:rPr lang="en-US" sz="1100" dirty="0"/>
              <a:t>History of the work is recorded in 678.</a:t>
            </a:r>
          </a:p>
        </p:txBody>
      </p:sp>
      <p:sp>
        <p:nvSpPr>
          <p:cNvPr id="277507" name="Slide Number Placeholder 3"/>
          <p:cNvSpPr>
            <a:spLocks noGrp="1"/>
          </p:cNvSpPr>
          <p:nvPr>
            <p:ph type="sldNum" sz="quarter" idx="5"/>
          </p:nvPr>
        </p:nvSpPr>
        <p:spPr bwMode="auto">
          <a:xfrm>
            <a:off x="3970874" y="8828889"/>
            <a:ext cx="3037945" cy="465929"/>
          </a:xfrm>
          <a:prstGeom prst="rect">
            <a:avLst/>
          </a:prstGeom>
          <a:noFill/>
          <a:ln>
            <a:miter lim="800000"/>
            <a:headEnd/>
            <a:tailEnd/>
          </a:ln>
        </p:spPr>
        <p:txBody>
          <a:bodyPr wrap="square" numCol="1" anchorCtr="0" compatLnSpc="1">
            <a:prstTxWarp prst="textNoShape">
              <a:avLst/>
            </a:prstTxWarp>
          </a:bodyPr>
          <a:lstStyle/>
          <a:p>
            <a:pPr fontAlgn="base">
              <a:spcBef>
                <a:spcPct val="0"/>
              </a:spcBef>
              <a:spcAft>
                <a:spcPct val="0"/>
              </a:spcAft>
            </a:pPr>
            <a:fld id="{755A2247-4495-4BF7-9869-27074C25D89B}" type="slidenum">
              <a:rPr lang="en-US" smtClean="0">
                <a:latin typeface="Arial" charset="0"/>
                <a:cs typeface="Arial" charset="0"/>
              </a:rPr>
              <a:pPr fontAlgn="base">
                <a:spcBef>
                  <a:spcPct val="0"/>
                </a:spcBef>
                <a:spcAft>
                  <a:spcPct val="0"/>
                </a:spcAft>
              </a:pPr>
              <a:t>137</a:t>
            </a:fld>
            <a:endParaRPr lang="en-US">
              <a:latin typeface="Arial" charset="0"/>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469AC0C1-4256-406E-A82D-04462A3E3C14}" type="datetime1">
              <a:rPr lang="en-US" smtClean="0"/>
              <a:t>10/22/2024</a:t>
            </a:fld>
            <a:endParaRPr lang="en-US"/>
          </a:p>
        </p:txBody>
      </p:sp>
    </p:spTree>
    <p:extLst>
      <p:ext uri="{BB962C8B-B14F-4D97-AF65-F5344CB8AC3E}">
        <p14:creationId xmlns:p14="http://schemas.microsoft.com/office/powerpoint/2010/main" val="2106613416"/>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3" name="Slide Image Placeholder 1"/>
          <p:cNvSpPr>
            <a:spLocks noGrp="1" noRot="1" noChangeAspect="1"/>
          </p:cNvSpPr>
          <p:nvPr>
            <p:ph type="sldImg"/>
          </p:nvPr>
        </p:nvSpPr>
        <p:spPr bwMode="auto">
          <a:noFill/>
          <a:ln>
            <a:solidFill>
              <a:srgbClr val="000000"/>
            </a:solidFill>
            <a:miter lim="800000"/>
            <a:headEnd/>
            <a:tailEnd/>
          </a:ln>
        </p:spPr>
      </p:sp>
      <p:sp>
        <p:nvSpPr>
          <p:cNvPr id="27955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May 1, 2013</a:t>
            </a:r>
          </a:p>
          <a:p>
            <a:pPr eaLnBrk="1" hangingPunct="1">
              <a:spcBef>
                <a:spcPct val="0"/>
              </a:spcBef>
            </a:pPr>
            <a:endParaRPr lang="en-US" dirty="0"/>
          </a:p>
          <a:p>
            <a:pPr eaLnBrk="1" hangingPunct="1">
              <a:spcBef>
                <a:spcPct val="0"/>
              </a:spcBef>
            </a:pPr>
            <a:r>
              <a:rPr lang="en-US" dirty="0"/>
              <a:t>As a reminder, here is how the linking of the two entity descriptions we just created would appear in an entity-relationship diagram. The next slide shows how this same thing is done in MARC.</a:t>
            </a:r>
          </a:p>
        </p:txBody>
      </p:sp>
      <p:sp>
        <p:nvSpPr>
          <p:cNvPr id="279555"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10588C06-2910-478B-A420-F4044C6EF48C}" type="slidenum">
              <a:rPr lang="en-US">
                <a:cs typeface="Arial" charset="0"/>
              </a:rPr>
              <a:pPr fontAlgn="base">
                <a:spcBef>
                  <a:spcPct val="0"/>
                </a:spcBef>
                <a:spcAft>
                  <a:spcPct val="0"/>
                </a:spcAft>
                <a:defRPr/>
              </a:pPr>
              <a:t>138</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A8124C6B-3584-476A-8589-80DC2177C120}" type="datetime1">
              <a:rPr lang="en-US" smtClean="0"/>
              <a:t>10/22/2024</a:t>
            </a:fld>
            <a:endParaRPr lang="en-US"/>
          </a:p>
        </p:txBody>
      </p:sp>
    </p:spTree>
    <p:extLst>
      <p:ext uri="{BB962C8B-B14F-4D97-AF65-F5344CB8AC3E}">
        <p14:creationId xmlns:p14="http://schemas.microsoft.com/office/powerpoint/2010/main" val="451705183"/>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1" name="Slide Image Placeholder 1"/>
          <p:cNvSpPr>
            <a:spLocks noGrp="1" noRot="1" noChangeAspect="1" noTextEdit="1"/>
          </p:cNvSpPr>
          <p:nvPr>
            <p:ph type="sldImg"/>
          </p:nvPr>
        </p:nvSpPr>
        <p:spPr bwMode="auto">
          <a:noFill/>
          <a:ln>
            <a:solidFill>
              <a:srgbClr val="000000"/>
            </a:solidFill>
            <a:miter lim="800000"/>
            <a:headEnd/>
            <a:tailEnd/>
          </a:ln>
        </p:spPr>
      </p:sp>
      <p:sp>
        <p:nvSpPr>
          <p:cNvPr id="71683" name="Notes Placeholder 2"/>
          <p:cNvSpPr>
            <a:spLocks noGrp="1"/>
          </p:cNvSpPr>
          <p:nvPr>
            <p:ph type="body" idx="1"/>
          </p:nvPr>
        </p:nvSpPr>
        <p:spPr>
          <a:ln/>
        </p:spPr>
        <p:txBody>
          <a:bodyPr wrap="square" numCol="1" anchor="t" anchorCtr="0" compatLnSpc="1">
            <a:prstTxWarp prst="textNoShape">
              <a:avLst/>
            </a:prstTxWarp>
          </a:bodyPr>
          <a:lstStyle/>
          <a:p>
            <a:pPr eaLnBrk="1" hangingPunct="1">
              <a:spcBef>
                <a:spcPct val="0"/>
              </a:spcBef>
            </a:pPr>
            <a:r>
              <a:rPr lang="en-US" sz="1100" baseline="0" dirty="0">
                <a:latin typeface="+mn-lt"/>
              </a:rPr>
              <a:t>January 23, 2023: remove gender</a:t>
            </a:r>
          </a:p>
          <a:p>
            <a:pPr eaLnBrk="1" hangingPunct="1">
              <a:spcBef>
                <a:spcPct val="0"/>
              </a:spcBef>
            </a:pPr>
            <a:r>
              <a:rPr lang="en-US" sz="1100" baseline="0" dirty="0">
                <a:latin typeface="+mn-lt"/>
              </a:rPr>
              <a:t>February 26, 2019: clarified that adding 500 to make the “author” relationship explicit is permitted under PCC policy</a:t>
            </a:r>
          </a:p>
          <a:p>
            <a:pPr eaLnBrk="1" hangingPunct="1">
              <a:spcBef>
                <a:spcPct val="0"/>
              </a:spcBef>
            </a:pPr>
            <a:r>
              <a:rPr lang="en-US" sz="1100" baseline="0" dirty="0">
                <a:latin typeface="+mn-lt"/>
              </a:rPr>
              <a:t>August 7, 2019: revised 678 to put it in form PCC best practices require (complete sentences)</a:t>
            </a:r>
            <a:endParaRPr lang="en-US" sz="1100" dirty="0">
              <a:latin typeface="+mn-lt"/>
            </a:endParaRPr>
          </a:p>
          <a:p>
            <a:pPr eaLnBrk="1" hangingPunct="1">
              <a:spcBef>
                <a:spcPct val="0"/>
              </a:spcBef>
            </a:pPr>
            <a:endParaRPr lang="en-US" sz="1100" dirty="0">
              <a:latin typeface="+mn-lt"/>
            </a:endParaRPr>
          </a:p>
          <a:p>
            <a:pPr eaLnBrk="1" hangingPunct="1">
              <a:spcBef>
                <a:spcPct val="0"/>
              </a:spcBef>
            </a:pPr>
            <a:r>
              <a:rPr lang="en-US" sz="1100" dirty="0">
                <a:latin typeface="+mn-lt"/>
              </a:rPr>
              <a:t>We create links in MARC records by using text strings. In this case the work record for Gone with the wind is </a:t>
            </a:r>
            <a:r>
              <a:rPr lang="en-US" sz="1100" i="1" dirty="0">
                <a:latin typeface="+mn-lt"/>
              </a:rPr>
              <a:t>linked</a:t>
            </a:r>
            <a:r>
              <a:rPr lang="en-US" sz="1100" dirty="0">
                <a:latin typeface="+mn-lt"/>
              </a:rPr>
              <a:t> to the person record for Margaret Mitchell because an exactly-matching text string (the authorized access point for Margaret Mitchell) is in the appropriate fields in the linked records. The type of relationship seen on the previous slide, “created by”, is implied by the position of Mitchell’s authorized access point at the beginning of the 100 field in the work description. It would be possible to make this even</a:t>
            </a:r>
            <a:r>
              <a:rPr lang="en-US" sz="1100" baseline="0" dirty="0">
                <a:latin typeface="+mn-lt"/>
              </a:rPr>
              <a:t> more </a:t>
            </a:r>
            <a:r>
              <a:rPr lang="en-US" sz="1100" dirty="0">
                <a:latin typeface="+mn-lt"/>
              </a:rPr>
              <a:t>explicit in a MARC authority record by recording another link to Margaret Mitchell in a 500 field and recording with it the relationship designator “author”: 500 1_  $w r $</a:t>
            </a:r>
            <a:r>
              <a:rPr lang="en-US" sz="1100" dirty="0" err="1">
                <a:latin typeface="+mn-lt"/>
              </a:rPr>
              <a:t>i</a:t>
            </a:r>
            <a:r>
              <a:rPr lang="en-US" sz="1100" dirty="0">
                <a:latin typeface="+mn-lt"/>
              </a:rPr>
              <a:t> Author: $a Mitchell, Margaret, $d 1900-1949. This may,</a:t>
            </a:r>
            <a:r>
              <a:rPr lang="en-US" sz="1100" baseline="0" dirty="0">
                <a:latin typeface="+mn-lt"/>
              </a:rPr>
              <a:t> in fact, be done under current PCC policy (see PCC Guidelines for the Application of Relationship Designators in Authority Records, November 2018, Guideline 15a)</a:t>
            </a:r>
            <a:endParaRPr lang="en-US" sz="1100" dirty="0">
              <a:latin typeface="+mn-lt"/>
            </a:endParaRPr>
          </a:p>
          <a:p>
            <a:pPr eaLnBrk="1" hangingPunct="1">
              <a:spcBef>
                <a:spcPct val="0"/>
              </a:spcBef>
            </a:pPr>
            <a:endParaRPr lang="en-US" sz="1100" dirty="0">
              <a:latin typeface="+mn-lt"/>
            </a:endParaRPr>
          </a:p>
          <a:p>
            <a:pPr eaLnBrk="1" hangingPunct="1">
              <a:spcBef>
                <a:spcPct val="0"/>
              </a:spcBef>
            </a:pPr>
            <a:r>
              <a:rPr lang="en-US" sz="1100" dirty="0">
                <a:latin typeface="+mn-lt"/>
              </a:rPr>
              <a:t>To repeat: “Mitchell, Margaret, $d 1900-1949” is </a:t>
            </a:r>
            <a:r>
              <a:rPr lang="en-US" sz="1100" i="1" dirty="0">
                <a:latin typeface="+mn-lt"/>
              </a:rPr>
              <a:t>not</a:t>
            </a:r>
            <a:r>
              <a:rPr lang="en-US" sz="1100" dirty="0">
                <a:latin typeface="+mn-lt"/>
              </a:rPr>
              <a:t> one of the elements of the work description. Its presence in the authority record for the work is </a:t>
            </a:r>
            <a:r>
              <a:rPr lang="en-US" sz="1100" i="1" dirty="0">
                <a:latin typeface="+mn-lt"/>
              </a:rPr>
              <a:t>only</a:t>
            </a:r>
            <a:r>
              <a:rPr lang="en-US" sz="1100" dirty="0">
                <a:latin typeface="+mn-lt"/>
              </a:rPr>
              <a:t> to create the link.</a:t>
            </a:r>
          </a:p>
          <a:p>
            <a:pPr eaLnBrk="1" hangingPunct="1">
              <a:spcBef>
                <a:spcPct val="0"/>
              </a:spcBef>
            </a:pPr>
            <a:endParaRPr lang="en-US" sz="1100" dirty="0">
              <a:latin typeface="+mn-lt"/>
            </a:endParaRPr>
          </a:p>
          <a:p>
            <a:pPr eaLnBrk="1" hangingPunct="1">
              <a:spcBef>
                <a:spcPct val="0"/>
              </a:spcBef>
            </a:pPr>
            <a:r>
              <a:rPr lang="en-US" sz="1100" dirty="0">
                <a:latin typeface="+mn-lt"/>
              </a:rPr>
              <a:t>PAUSE HERE TO LET PEOPLE LOOK.</a:t>
            </a:r>
          </a:p>
        </p:txBody>
      </p:sp>
      <p:sp>
        <p:nvSpPr>
          <p:cNvPr id="281603" name="Slide Number Placeholder 3"/>
          <p:cNvSpPr>
            <a:spLocks noGrp="1"/>
          </p:cNvSpPr>
          <p:nvPr>
            <p:ph type="sldNum" sz="quarter" idx="5"/>
          </p:nvPr>
        </p:nvSpPr>
        <p:spPr bwMode="auto">
          <a:xfrm>
            <a:off x="3970874" y="8828889"/>
            <a:ext cx="3037945" cy="465929"/>
          </a:xfrm>
          <a:prstGeom prst="rect">
            <a:avLst/>
          </a:prstGeom>
          <a:noFill/>
          <a:ln>
            <a:miter lim="800000"/>
            <a:headEnd/>
            <a:tailEnd/>
          </a:ln>
        </p:spPr>
        <p:txBody>
          <a:bodyPr wrap="square" numCol="1" anchorCtr="0" compatLnSpc="1">
            <a:prstTxWarp prst="textNoShape">
              <a:avLst/>
            </a:prstTxWarp>
          </a:bodyPr>
          <a:lstStyle/>
          <a:p>
            <a:pPr fontAlgn="base">
              <a:spcBef>
                <a:spcPct val="0"/>
              </a:spcBef>
              <a:spcAft>
                <a:spcPct val="0"/>
              </a:spcAft>
            </a:pPr>
            <a:fld id="{694060E3-4B18-48E2-A02B-F324DE460734}" type="slidenum">
              <a:rPr lang="en-US" smtClean="0">
                <a:latin typeface="Arial" charset="0"/>
                <a:cs typeface="Arial" charset="0"/>
              </a:rPr>
              <a:pPr fontAlgn="base">
                <a:spcBef>
                  <a:spcPct val="0"/>
                </a:spcBef>
                <a:spcAft>
                  <a:spcPct val="0"/>
                </a:spcAft>
              </a:pPr>
              <a:t>139</a:t>
            </a:fld>
            <a:endParaRPr lang="en-US">
              <a:latin typeface="Arial" charset="0"/>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5402A697-44E4-45D0-B866-0C2FCA042E7F}" type="datetime1">
              <a:rPr lang="en-US" smtClean="0"/>
              <a:t>10/22/2024</a:t>
            </a:fld>
            <a:endParaRPr lang="en-US"/>
          </a:p>
        </p:txBody>
      </p:sp>
    </p:spTree>
    <p:extLst>
      <p:ext uri="{BB962C8B-B14F-4D97-AF65-F5344CB8AC3E}">
        <p14:creationId xmlns:p14="http://schemas.microsoft.com/office/powerpoint/2010/main" val="701580831"/>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Slide Image Placeholder 1"/>
          <p:cNvSpPr>
            <a:spLocks noGrp="1" noRot="1" noChangeAspect="1" noTextEdit="1"/>
          </p:cNvSpPr>
          <p:nvPr>
            <p:ph type="sldImg"/>
          </p:nvPr>
        </p:nvSpPr>
        <p:spPr bwMode="auto">
          <a:noFill/>
          <a:ln>
            <a:solidFill>
              <a:srgbClr val="000000"/>
            </a:solidFill>
            <a:miter lim="800000"/>
            <a:headEnd/>
            <a:tailEnd/>
          </a:ln>
        </p:spPr>
      </p:sp>
      <p:sp>
        <p:nvSpPr>
          <p:cNvPr id="28365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z="1000" dirty="0"/>
              <a:t>May 1, 2013</a:t>
            </a:r>
          </a:p>
          <a:p>
            <a:pPr eaLnBrk="1" hangingPunct="1">
              <a:spcBef>
                <a:spcPct val="0"/>
              </a:spcBef>
            </a:pPr>
            <a:endParaRPr lang="en-US" sz="1000" dirty="0"/>
          </a:p>
          <a:p>
            <a:pPr eaLnBrk="1" hangingPunct="1">
              <a:spcBef>
                <a:spcPct val="0"/>
              </a:spcBef>
            </a:pPr>
            <a:r>
              <a:rPr lang="en-US" sz="1000" dirty="0"/>
              <a:t>So how does all this help our users? After all, that’s the main point of what we’re up to.</a:t>
            </a:r>
          </a:p>
          <a:p>
            <a:pPr eaLnBrk="1" hangingPunct="1">
              <a:spcBef>
                <a:spcPct val="0"/>
              </a:spcBef>
            </a:pPr>
            <a:r>
              <a:rPr lang="en-US" sz="1000" dirty="0"/>
              <a:t>FRBR and FRAD define tasks that the user wants to accomplish when he or she approaches the library’s database. For FRBR these are:</a:t>
            </a:r>
          </a:p>
          <a:p>
            <a:pPr eaLnBrk="1" hangingPunct="1">
              <a:spcBef>
                <a:spcPct val="0"/>
              </a:spcBef>
            </a:pPr>
            <a:endParaRPr lang="en-US" sz="1000" dirty="0"/>
          </a:p>
          <a:p>
            <a:pPr eaLnBrk="1" hangingPunct="1">
              <a:spcBef>
                <a:spcPct val="0"/>
              </a:spcBef>
            </a:pPr>
            <a:r>
              <a:rPr lang="en-US" sz="1000" dirty="0"/>
              <a:t>1. The user needs to find materials relevant to his or her needs. A user begins this process by doing a search in the database.</a:t>
            </a:r>
          </a:p>
          <a:p>
            <a:pPr eaLnBrk="1" hangingPunct="1">
              <a:spcBef>
                <a:spcPct val="0"/>
              </a:spcBef>
            </a:pPr>
            <a:r>
              <a:rPr lang="en-US" sz="1000" dirty="0"/>
              <a:t>2. Once a search is executed, users need to identify the resource, that is, they must confirm that the resource corresponds to what they were looking for.</a:t>
            </a:r>
          </a:p>
          <a:p>
            <a:pPr eaLnBrk="1" hangingPunct="1">
              <a:spcBef>
                <a:spcPct val="0"/>
              </a:spcBef>
            </a:pPr>
            <a:r>
              <a:rPr lang="en-US" sz="1000" dirty="0"/>
              <a:t>3. If more than one resource corresponds to the search, they then need to select the resource most appropriate to their needs.</a:t>
            </a:r>
          </a:p>
          <a:p>
            <a:pPr eaLnBrk="1" hangingPunct="1">
              <a:spcBef>
                <a:spcPct val="0"/>
              </a:spcBef>
            </a:pPr>
            <a:r>
              <a:rPr lang="en-US" sz="1000" dirty="0"/>
              <a:t>4. Finally, once the user has selected a resource he or she wants to obtain it.</a:t>
            </a:r>
          </a:p>
          <a:p>
            <a:pPr eaLnBrk="1" hangingPunct="1">
              <a:spcBef>
                <a:spcPct val="0"/>
              </a:spcBef>
            </a:pPr>
            <a:endParaRPr lang="en-US" sz="1000" dirty="0"/>
          </a:p>
          <a:p>
            <a:pPr eaLnBrk="1" hangingPunct="1">
              <a:spcBef>
                <a:spcPct val="0"/>
              </a:spcBef>
            </a:pPr>
            <a:r>
              <a:rPr lang="en-US" sz="1000" dirty="0"/>
              <a:t>FRAD adds the following tasks:</a:t>
            </a:r>
          </a:p>
          <a:p>
            <a:pPr eaLnBrk="1" hangingPunct="1">
              <a:spcBef>
                <a:spcPct val="0"/>
              </a:spcBef>
            </a:pPr>
            <a:endParaRPr lang="en-US" sz="1000" dirty="0"/>
          </a:p>
          <a:p>
            <a:pPr eaLnBrk="1" hangingPunct="1">
              <a:spcBef>
                <a:spcPct val="0"/>
              </a:spcBef>
            </a:pPr>
            <a:r>
              <a:rPr lang="en-US" sz="1000" dirty="0"/>
              <a:t>1. Contextualize. This means the user needs be able to place the entity he or she is seeing into context. This was apparently meant to apply mainly to creators and users of authority data, but it seems a useful task to keep in mind for all our users.</a:t>
            </a:r>
          </a:p>
          <a:p>
            <a:pPr eaLnBrk="1" hangingPunct="1">
              <a:spcBef>
                <a:spcPct val="0"/>
              </a:spcBef>
            </a:pPr>
            <a:r>
              <a:rPr lang="en-US" sz="1000" dirty="0"/>
              <a:t>2. Justify means to document one’s reasons for choosing a name or term on which a controlled access point is based. This task is probably undertaken only by creators of authority data.</a:t>
            </a:r>
          </a:p>
        </p:txBody>
      </p:sp>
      <p:sp>
        <p:nvSpPr>
          <p:cNvPr id="283651" name="Slide Number Placeholder 3"/>
          <p:cNvSpPr>
            <a:spLocks noGrp="1"/>
          </p:cNvSpPr>
          <p:nvPr>
            <p:ph type="sldNum" sz="quarter" idx="5"/>
          </p:nvPr>
        </p:nvSpPr>
        <p:spPr bwMode="auto">
          <a:xfrm>
            <a:off x="3970874" y="8828889"/>
            <a:ext cx="3037945" cy="465929"/>
          </a:xfrm>
          <a:prstGeom prst="rect">
            <a:avLst/>
          </a:prstGeom>
          <a:noFill/>
          <a:ln>
            <a:miter lim="800000"/>
            <a:headEnd/>
            <a:tailEnd/>
          </a:ln>
        </p:spPr>
        <p:txBody>
          <a:bodyPr wrap="square" numCol="1" anchorCtr="0" compatLnSpc="1">
            <a:prstTxWarp prst="textNoShape">
              <a:avLst/>
            </a:prstTxWarp>
          </a:bodyPr>
          <a:lstStyle/>
          <a:p>
            <a:pPr fontAlgn="base">
              <a:spcBef>
                <a:spcPct val="0"/>
              </a:spcBef>
              <a:spcAft>
                <a:spcPct val="0"/>
              </a:spcAft>
            </a:pPr>
            <a:fld id="{2932D62A-62B6-4E68-B280-7CC962D8776C}" type="slidenum">
              <a:rPr lang="en-US" smtClean="0">
                <a:latin typeface="Arial" charset="0"/>
                <a:cs typeface="Arial" charset="0"/>
              </a:rPr>
              <a:pPr fontAlgn="base">
                <a:spcBef>
                  <a:spcPct val="0"/>
                </a:spcBef>
                <a:spcAft>
                  <a:spcPct val="0"/>
                </a:spcAft>
              </a:pPr>
              <a:t>140</a:t>
            </a:fld>
            <a:endParaRPr lang="en-US">
              <a:latin typeface="Arial" charset="0"/>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E26962F8-C136-4955-AC03-E9D309969797}" type="datetime1">
              <a:rPr lang="en-US" smtClean="0"/>
              <a:t>10/22/2024</a:t>
            </a:fld>
            <a:endParaRPr lang="en-US"/>
          </a:p>
        </p:txBody>
      </p:sp>
    </p:spTree>
    <p:extLst>
      <p:ext uri="{BB962C8B-B14F-4D97-AF65-F5344CB8AC3E}">
        <p14:creationId xmlns:p14="http://schemas.microsoft.com/office/powerpoint/2010/main" val="3883628740"/>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7" name="Slide Image Placeholder 1"/>
          <p:cNvSpPr>
            <a:spLocks noGrp="1" noRot="1" noChangeAspect="1"/>
          </p:cNvSpPr>
          <p:nvPr>
            <p:ph type="sldImg"/>
          </p:nvPr>
        </p:nvSpPr>
        <p:spPr bwMode="auto">
          <a:noFill/>
          <a:ln>
            <a:solidFill>
              <a:srgbClr val="000000"/>
            </a:solidFill>
            <a:miter lim="800000"/>
            <a:headEnd/>
            <a:tailEnd/>
          </a:ln>
        </p:spPr>
      </p:sp>
      <p:sp>
        <p:nvSpPr>
          <p:cNvPr id="28569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May 1, 2013</a:t>
            </a:r>
          </a:p>
          <a:p>
            <a:pPr eaLnBrk="1" hangingPunct="1">
              <a:spcBef>
                <a:spcPct val="0"/>
              </a:spcBef>
            </a:pPr>
            <a:endParaRPr lang="en-US" dirty="0"/>
          </a:p>
          <a:p>
            <a:pPr eaLnBrk="1" hangingPunct="1">
              <a:spcBef>
                <a:spcPct val="0"/>
              </a:spcBef>
            </a:pPr>
            <a:r>
              <a:rPr lang="en-US" dirty="0"/>
              <a:t>There will be separate modules for persons, families, corporate bodies, and works and expressions which will give description details. This module will cover MARC issues that are common to all authority records.</a:t>
            </a:r>
          </a:p>
        </p:txBody>
      </p:sp>
      <p:sp>
        <p:nvSpPr>
          <p:cNvPr id="285699"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0717C17F-CA59-46CF-B402-BD5A6B8B3FB1}" type="slidenum">
              <a:rPr lang="en-US">
                <a:cs typeface="Arial" charset="0"/>
              </a:rPr>
              <a:pPr fontAlgn="base">
                <a:spcBef>
                  <a:spcPct val="0"/>
                </a:spcBef>
                <a:spcAft>
                  <a:spcPct val="0"/>
                </a:spcAft>
                <a:defRPr/>
              </a:pPr>
              <a:t>141</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885B3088-CA18-4CD2-98F1-8CD7F7DA13C8}" type="datetime1">
              <a:rPr lang="en-US" smtClean="0"/>
              <a:t>10/22/2024</a:t>
            </a:fld>
            <a:endParaRPr lang="en-US"/>
          </a:p>
        </p:txBody>
      </p:sp>
    </p:spTree>
    <p:extLst>
      <p:ext uri="{BB962C8B-B14F-4D97-AF65-F5344CB8AC3E}">
        <p14:creationId xmlns:p14="http://schemas.microsoft.com/office/powerpoint/2010/main" val="1691412947"/>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5" name="Slide Image Placeholder 1"/>
          <p:cNvSpPr>
            <a:spLocks noGrp="1" noRot="1" noChangeAspect="1"/>
          </p:cNvSpPr>
          <p:nvPr>
            <p:ph type="sldImg"/>
          </p:nvPr>
        </p:nvSpPr>
        <p:spPr bwMode="auto">
          <a:noFill/>
          <a:ln>
            <a:solidFill>
              <a:srgbClr val="000000"/>
            </a:solidFill>
            <a:miter lim="800000"/>
            <a:headEnd/>
            <a:tailEnd/>
          </a:ln>
        </p:spPr>
      </p:sp>
      <p:sp>
        <p:nvSpPr>
          <p:cNvPr id="28774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t>May 1, 2013</a:t>
            </a:r>
          </a:p>
          <a:p>
            <a:pPr eaLnBrk="1" hangingPunct="1">
              <a:spcBef>
                <a:spcPct val="0"/>
              </a:spcBef>
            </a:pPr>
            <a:endParaRPr lang="en-US"/>
          </a:p>
        </p:txBody>
      </p:sp>
      <p:sp>
        <p:nvSpPr>
          <p:cNvPr id="287747"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A2AE6204-0FB4-4E66-ACB2-80E5B31FDCF8}" type="slidenum">
              <a:rPr lang="en-US">
                <a:cs typeface="Arial" charset="0"/>
              </a:rPr>
              <a:pPr fontAlgn="base">
                <a:spcBef>
                  <a:spcPct val="0"/>
                </a:spcBef>
                <a:spcAft>
                  <a:spcPct val="0"/>
                </a:spcAft>
                <a:defRPr/>
              </a:pPr>
              <a:t>142</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615AEC44-74BE-47FC-A0F1-860B866A9246}" type="datetime1">
              <a:rPr lang="en-US" smtClean="0"/>
              <a:t>10/22/2024</a:t>
            </a:fld>
            <a:endParaRPr lang="en-US"/>
          </a:p>
        </p:txBody>
      </p:sp>
    </p:spTree>
    <p:extLst>
      <p:ext uri="{BB962C8B-B14F-4D97-AF65-F5344CB8AC3E}">
        <p14:creationId xmlns:p14="http://schemas.microsoft.com/office/powerpoint/2010/main" val="2296639066"/>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3" name="Slide Image Placeholder 1"/>
          <p:cNvSpPr>
            <a:spLocks noGrp="1" noRot="1" noChangeAspect="1"/>
          </p:cNvSpPr>
          <p:nvPr>
            <p:ph type="sldImg"/>
          </p:nvPr>
        </p:nvSpPr>
        <p:spPr bwMode="auto">
          <a:noFill/>
          <a:ln>
            <a:solidFill>
              <a:srgbClr val="000000"/>
            </a:solidFill>
            <a:miter lim="800000"/>
            <a:headEnd/>
            <a:tailEnd/>
          </a:ln>
        </p:spPr>
      </p:sp>
      <p:sp>
        <p:nvSpPr>
          <p:cNvPr id="28979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z="930" dirty="0"/>
              <a:t>June 6, 2014</a:t>
            </a:r>
          </a:p>
          <a:p>
            <a:pPr defTabSz="903897"/>
            <a:r>
              <a:rPr lang="en-US" sz="930" dirty="0"/>
              <a:t>Presenter suggestion: you may want to compare and contrast the MARC authority tag structure with the MARC bibliographic tag structure.</a:t>
            </a:r>
          </a:p>
          <a:p>
            <a:pPr defTabSz="903897"/>
            <a:endParaRPr lang="en-US" sz="930" dirty="0"/>
          </a:p>
          <a:p>
            <a:pPr defTabSz="903897"/>
            <a:r>
              <a:rPr lang="en-US" sz="930" dirty="0"/>
              <a:t>The MARC authority structure contains a number of mnemonics that help us remember the tags and subfields. In this module “X” as a part of a tag number means any digit.</a:t>
            </a:r>
          </a:p>
          <a:p>
            <a:pPr defTabSz="903897"/>
            <a:endParaRPr lang="en-US" sz="930" dirty="0"/>
          </a:p>
          <a:p>
            <a:pPr defTabSz="903897"/>
            <a:r>
              <a:rPr lang="en-US" sz="930" dirty="0"/>
              <a:t>Note: in case someone wonders, </a:t>
            </a:r>
            <a:r>
              <a:rPr lang="en-US" sz="930" b="1" dirty="0"/>
              <a:t>046</a:t>
            </a:r>
            <a:r>
              <a:rPr lang="en-US" sz="930" dirty="0"/>
              <a:t> is in the 0XX block because it contains a standardized form of the date.  In case anyone asks, we’re skipping </a:t>
            </a:r>
            <a:r>
              <a:rPr lang="en-US" sz="930" b="1" dirty="0"/>
              <a:t>260</a:t>
            </a:r>
            <a:r>
              <a:rPr lang="en-US" sz="930" dirty="0"/>
              <a:t> because it’s only rarely used if at all. </a:t>
            </a:r>
          </a:p>
          <a:p>
            <a:pPr defTabSz="903897"/>
            <a:endParaRPr lang="en-US" sz="930" b="1" dirty="0"/>
          </a:p>
          <a:p>
            <a:pPr defTabSz="903897"/>
            <a:r>
              <a:rPr lang="en-US" sz="930" b="1" dirty="0"/>
              <a:t>4XX</a:t>
            </a:r>
            <a:r>
              <a:rPr lang="en-US" sz="930" dirty="0"/>
              <a:t>. Variant access points recorded in 4XX fields are either supposed to direct the user to the authorized form he/she needs to use in searching, or to automatically redirect the user. This is where non-Latin script forms of names are recorded (another difference from the MARC bibliographic format)</a:t>
            </a:r>
          </a:p>
          <a:p>
            <a:pPr defTabSz="903897"/>
            <a:endParaRPr lang="en-US" sz="930" b="1" dirty="0"/>
          </a:p>
          <a:p>
            <a:pPr defTabSz="903897"/>
            <a:r>
              <a:rPr lang="en-US" sz="930" b="1" dirty="0"/>
              <a:t>5XX</a:t>
            </a:r>
            <a:r>
              <a:rPr lang="en-US" sz="930" dirty="0"/>
              <a:t>. We’ve traditionally called these “see also” references, but in fact they are links within the MARC structure to other entities.</a:t>
            </a:r>
          </a:p>
          <a:p>
            <a:pPr defTabSz="903897"/>
            <a:endParaRPr lang="en-US" sz="930" dirty="0"/>
          </a:p>
          <a:p>
            <a:pPr defTabSz="903897"/>
            <a:r>
              <a:rPr lang="en-US" sz="930" dirty="0"/>
              <a:t>In addition to the blocks shown on this slide are </a:t>
            </a:r>
            <a:r>
              <a:rPr lang="en-US" sz="930" b="1" dirty="0"/>
              <a:t>7XX</a:t>
            </a:r>
            <a:r>
              <a:rPr lang="en-US" sz="930" dirty="0"/>
              <a:t>, </a:t>
            </a:r>
            <a:r>
              <a:rPr lang="en-US" sz="930" b="1" dirty="0"/>
              <a:t>linking fields</a:t>
            </a:r>
            <a:r>
              <a:rPr lang="en-US" sz="930" dirty="0"/>
              <a:t>, and </a:t>
            </a:r>
            <a:r>
              <a:rPr lang="en-US" sz="930" b="1" dirty="0"/>
              <a:t>8XX</a:t>
            </a:r>
            <a:r>
              <a:rPr lang="en-US" sz="930" dirty="0"/>
              <a:t>. 7XX links are used to link to other </a:t>
            </a:r>
            <a:r>
              <a:rPr lang="en-US" sz="930" i="1" dirty="0"/>
              <a:t>authorized</a:t>
            </a:r>
            <a:r>
              <a:rPr lang="en-US" sz="930" dirty="0"/>
              <a:t> forms of the entity described in the record and could be used, as an example, to link the NACO form to the authorized form found in the German National Library’s authority file for the same entity. It is not generally used in this way in NACO practice (a few national libraries have exceptional permission to use the field, but most NACO catalogers will not), but during the transition between AACR2 and RDA it was briefly used to record the RDA authorized access point when that was different from the AACR2 authorized access point. This practice has been discontinued.  An </a:t>
            </a:r>
            <a:r>
              <a:rPr lang="en-US" sz="930" b="1" dirty="0"/>
              <a:t>8XX </a:t>
            </a:r>
            <a:r>
              <a:rPr lang="en-US" sz="930" dirty="0"/>
              <a:t>block also exists, but is not covered in this training workshop, and is rarely used in NACO authority records.</a:t>
            </a:r>
          </a:p>
        </p:txBody>
      </p:sp>
      <p:sp>
        <p:nvSpPr>
          <p:cNvPr id="289795"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AE46A512-1292-4314-93C3-2CE2D31BAFFD}" type="slidenum">
              <a:rPr lang="en-US">
                <a:cs typeface="Arial" charset="0"/>
              </a:rPr>
              <a:pPr fontAlgn="base">
                <a:spcBef>
                  <a:spcPct val="0"/>
                </a:spcBef>
                <a:spcAft>
                  <a:spcPct val="0"/>
                </a:spcAft>
                <a:defRPr/>
              </a:pPr>
              <a:t>143</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092E7DA1-9104-4863-A88C-2FFFCD1479F4}" type="datetime1">
              <a:rPr lang="en-US" smtClean="0"/>
              <a:t>10/22/2024</a:t>
            </a:fld>
            <a:endParaRPr lang="en-US"/>
          </a:p>
        </p:txBody>
      </p:sp>
    </p:spTree>
    <p:extLst>
      <p:ext uri="{BB962C8B-B14F-4D97-AF65-F5344CB8AC3E}">
        <p14:creationId xmlns:p14="http://schemas.microsoft.com/office/powerpoint/2010/main" val="1590590614"/>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1" name="Slide Image Placeholder 1"/>
          <p:cNvSpPr>
            <a:spLocks noGrp="1" noRot="1" noChangeAspect="1"/>
          </p:cNvSpPr>
          <p:nvPr>
            <p:ph type="sldImg"/>
          </p:nvPr>
        </p:nvSpPr>
        <p:spPr bwMode="auto">
          <a:noFill/>
          <a:ln>
            <a:solidFill>
              <a:srgbClr val="000000"/>
            </a:solidFill>
            <a:miter lim="800000"/>
            <a:headEnd/>
            <a:tailEnd/>
          </a:ln>
        </p:spPr>
      </p:sp>
      <p:sp>
        <p:nvSpPr>
          <p:cNvPr id="29184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t>May 1, 2013</a:t>
            </a:r>
          </a:p>
          <a:p>
            <a:pPr eaLnBrk="1" hangingPunct="1">
              <a:spcBef>
                <a:spcPct val="0"/>
              </a:spcBef>
            </a:pPr>
            <a:endParaRPr lang="en-US"/>
          </a:p>
        </p:txBody>
      </p:sp>
      <p:sp>
        <p:nvSpPr>
          <p:cNvPr id="291843"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EFD0BEAD-1F92-43DF-AEB5-6F23898D2975}" type="slidenum">
              <a:rPr lang="en-US">
                <a:cs typeface="Arial" charset="0"/>
              </a:rPr>
              <a:pPr fontAlgn="base">
                <a:spcBef>
                  <a:spcPct val="0"/>
                </a:spcBef>
                <a:spcAft>
                  <a:spcPct val="0"/>
                </a:spcAft>
                <a:defRPr/>
              </a:pPr>
              <a:t>144</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4A60A948-F070-4BC5-B54C-0C228DA8D0F9}" type="datetime1">
              <a:rPr lang="en-US" smtClean="0"/>
              <a:t>10/22/2024</a:t>
            </a:fld>
            <a:endParaRPr lang="en-US"/>
          </a:p>
        </p:txBody>
      </p:sp>
    </p:spTree>
    <p:extLst>
      <p:ext uri="{BB962C8B-B14F-4D97-AF65-F5344CB8AC3E}">
        <p14:creationId xmlns:p14="http://schemas.microsoft.com/office/powerpoint/2010/main" val="3175330291"/>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89" name="Slide Image Placeholder 1"/>
          <p:cNvSpPr>
            <a:spLocks noGrp="1" noRot="1" noChangeAspect="1"/>
          </p:cNvSpPr>
          <p:nvPr>
            <p:ph type="sldImg"/>
          </p:nvPr>
        </p:nvSpPr>
        <p:spPr bwMode="auto">
          <a:noFill/>
          <a:ln>
            <a:solidFill>
              <a:srgbClr val="000000"/>
            </a:solidFill>
            <a:miter lim="800000"/>
            <a:headEnd/>
            <a:tailEnd/>
          </a:ln>
        </p:spPr>
      </p:sp>
      <p:sp>
        <p:nvSpPr>
          <p:cNvPr id="293890" name="Notes Placeholder 2"/>
          <p:cNvSpPr>
            <a:spLocks noGrp="1"/>
          </p:cNvSpPr>
          <p:nvPr>
            <p:ph type="body" idx="1"/>
          </p:nvPr>
        </p:nvSpPr>
        <p:spPr bwMode="auto">
          <a:noFill/>
        </p:spPr>
        <p:txBody>
          <a:bodyPr wrap="square" numCol="1" anchor="t" anchorCtr="0" compatLnSpc="1">
            <a:prstTxWarp prst="textNoShape">
              <a:avLst/>
            </a:prstTxWarp>
          </a:bodyPr>
          <a:lstStyle/>
          <a:p>
            <a:pPr defTabSz="921128" eaLnBrk="1" hangingPunct="1">
              <a:spcBef>
                <a:spcPct val="0"/>
              </a:spcBef>
            </a:pPr>
            <a:r>
              <a:rPr lang="en-US" dirty="0"/>
              <a:t>May 1, 2013</a:t>
            </a:r>
          </a:p>
          <a:p>
            <a:pPr defTabSz="921128" eaLnBrk="1" hangingPunct="1">
              <a:spcBef>
                <a:spcPct val="0"/>
              </a:spcBef>
            </a:pPr>
            <a:endParaRPr lang="en-US" dirty="0"/>
          </a:p>
          <a:p>
            <a:pPr defTabSz="921128" eaLnBrk="1" hangingPunct="1">
              <a:spcBef>
                <a:spcPct val="0"/>
              </a:spcBef>
            </a:pPr>
            <a:r>
              <a:rPr lang="en-US" dirty="0"/>
              <a:t>Combining the previous two slides:  what are the MARC tags for these elements?</a:t>
            </a:r>
          </a:p>
          <a:p>
            <a:pPr defTabSz="921128" eaLnBrk="1" hangingPunct="1">
              <a:spcBef>
                <a:spcPct val="0"/>
              </a:spcBef>
            </a:pPr>
            <a:endParaRPr lang="en-US" dirty="0"/>
          </a:p>
          <a:p>
            <a:pPr defTabSz="921128" eaLnBrk="1" hangingPunct="1">
              <a:spcBef>
                <a:spcPct val="0"/>
              </a:spcBef>
            </a:pPr>
            <a:r>
              <a:rPr lang="en-US" dirty="0"/>
              <a:t>Note: the answers are in the next slide.  You may want to encourage participants to look at the screen rather than at their manual when thinking about this exercise.</a:t>
            </a:r>
          </a:p>
          <a:p>
            <a:pPr defTabSz="921128" eaLnBrk="1" hangingPunct="1">
              <a:spcBef>
                <a:spcPct val="0"/>
              </a:spcBef>
            </a:pPr>
            <a:endParaRPr lang="en-US" dirty="0"/>
          </a:p>
          <a:p>
            <a:pPr defTabSz="921128" eaLnBrk="1" hangingPunct="1">
              <a:spcBef>
                <a:spcPct val="0"/>
              </a:spcBef>
            </a:pPr>
            <a:endParaRPr lang="en-US" dirty="0"/>
          </a:p>
        </p:txBody>
      </p:sp>
      <p:sp>
        <p:nvSpPr>
          <p:cNvPr id="293891"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A0B6C826-EDA5-489A-A806-AF9446B894F1}" type="slidenum">
              <a:rPr lang="en-US">
                <a:cs typeface="Arial" charset="0"/>
              </a:rPr>
              <a:pPr fontAlgn="base">
                <a:spcBef>
                  <a:spcPct val="0"/>
                </a:spcBef>
                <a:spcAft>
                  <a:spcPct val="0"/>
                </a:spcAft>
                <a:defRPr/>
              </a:pPr>
              <a:t>145</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6CA87D1A-5908-439D-870F-F497CED2EBBF}" type="datetime1">
              <a:rPr lang="en-US" smtClean="0"/>
              <a:t>10/22/2024</a:t>
            </a:fld>
            <a:endParaRPr lang="en-US"/>
          </a:p>
        </p:txBody>
      </p:sp>
    </p:spTree>
    <p:extLst>
      <p:ext uri="{BB962C8B-B14F-4D97-AF65-F5344CB8AC3E}">
        <p14:creationId xmlns:p14="http://schemas.microsoft.com/office/powerpoint/2010/main" val="228073900"/>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7" name="Slide Image Placeholder 1"/>
          <p:cNvSpPr>
            <a:spLocks noGrp="1" noRot="1" noChangeAspect="1"/>
          </p:cNvSpPr>
          <p:nvPr>
            <p:ph type="sldImg"/>
          </p:nvPr>
        </p:nvSpPr>
        <p:spPr bwMode="auto">
          <a:noFill/>
          <a:ln>
            <a:solidFill>
              <a:srgbClr val="000000"/>
            </a:solidFill>
            <a:miter lim="800000"/>
            <a:headEnd/>
            <a:tailEnd/>
          </a:ln>
        </p:spPr>
      </p:sp>
      <p:sp>
        <p:nvSpPr>
          <p:cNvPr id="295938" name="Notes Placeholder 2"/>
          <p:cNvSpPr>
            <a:spLocks noGrp="1"/>
          </p:cNvSpPr>
          <p:nvPr>
            <p:ph type="body" idx="1"/>
          </p:nvPr>
        </p:nvSpPr>
        <p:spPr bwMode="auto">
          <a:noFill/>
        </p:spPr>
        <p:txBody>
          <a:bodyPr wrap="square" numCol="1" anchor="t" anchorCtr="0" compatLnSpc="1">
            <a:prstTxWarp prst="textNoShape">
              <a:avLst/>
            </a:prstTxWarp>
          </a:bodyPr>
          <a:lstStyle/>
          <a:p>
            <a:pPr defTabSz="921128" eaLnBrk="1" hangingPunct="1">
              <a:spcBef>
                <a:spcPct val="0"/>
              </a:spcBef>
            </a:pPr>
            <a:r>
              <a:rPr lang="en-US" dirty="0"/>
              <a:t>May 1, 2013</a:t>
            </a:r>
          </a:p>
          <a:p>
            <a:pPr defTabSz="921128" eaLnBrk="1" hangingPunct="1">
              <a:spcBef>
                <a:spcPct val="0"/>
              </a:spcBef>
            </a:pPr>
            <a:r>
              <a:rPr lang="en-US" b="0" dirty="0"/>
              <a:t>ANIMATED SLIDE</a:t>
            </a:r>
            <a:r>
              <a:rPr lang="en-US" dirty="0"/>
              <a:t>: MARC tag comes in on each click</a:t>
            </a:r>
          </a:p>
          <a:p>
            <a:pPr defTabSz="921128" eaLnBrk="1" hangingPunct="1">
              <a:spcBef>
                <a:spcPct val="0"/>
              </a:spcBef>
            </a:pPr>
            <a:endParaRPr lang="en-US" dirty="0"/>
          </a:p>
        </p:txBody>
      </p:sp>
      <p:sp>
        <p:nvSpPr>
          <p:cNvPr id="295939"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B5A01892-A8D1-4D58-9B6A-DDF46B9F89B2}" type="slidenum">
              <a:rPr lang="en-US">
                <a:cs typeface="Arial" charset="0"/>
              </a:rPr>
              <a:pPr fontAlgn="base">
                <a:spcBef>
                  <a:spcPct val="0"/>
                </a:spcBef>
                <a:spcAft>
                  <a:spcPct val="0"/>
                </a:spcAft>
                <a:defRPr/>
              </a:pPr>
              <a:t>146</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058FF603-7D2D-4906-B344-EFC0D468A5A7}" type="datetime1">
              <a:rPr lang="en-US" smtClean="0"/>
              <a:t>10/22/2024</a:t>
            </a:fld>
            <a:endParaRPr lang="en-US"/>
          </a:p>
        </p:txBody>
      </p:sp>
    </p:spTree>
    <p:extLst>
      <p:ext uri="{BB962C8B-B14F-4D97-AF65-F5344CB8AC3E}">
        <p14:creationId xmlns:p14="http://schemas.microsoft.com/office/powerpoint/2010/main" val="126383039"/>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5" name="Slide Image Placeholder 1"/>
          <p:cNvSpPr>
            <a:spLocks noGrp="1" noRot="1" noChangeAspect="1"/>
          </p:cNvSpPr>
          <p:nvPr>
            <p:ph type="sldImg"/>
          </p:nvPr>
        </p:nvSpPr>
        <p:spPr bwMode="auto">
          <a:noFill/>
          <a:ln>
            <a:solidFill>
              <a:srgbClr val="000000"/>
            </a:solidFill>
            <a:miter lim="800000"/>
            <a:headEnd/>
            <a:tailEnd/>
          </a:ln>
        </p:spPr>
      </p:sp>
      <p:sp>
        <p:nvSpPr>
          <p:cNvPr id="29798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May 1, 2013</a:t>
            </a:r>
          </a:p>
          <a:p>
            <a:pPr eaLnBrk="1" hangingPunct="1">
              <a:spcBef>
                <a:spcPct val="0"/>
              </a:spcBef>
            </a:pPr>
            <a:endParaRPr lang="en-US" dirty="0"/>
          </a:p>
          <a:p>
            <a:pPr eaLnBrk="1" hangingPunct="1">
              <a:spcBef>
                <a:spcPct val="0"/>
              </a:spcBef>
            </a:pPr>
            <a:r>
              <a:rPr lang="en-US" dirty="0"/>
              <a:t>The leader is supplied automatically by the software and is not treated here.</a:t>
            </a:r>
          </a:p>
          <a:p>
            <a:pPr eaLnBrk="1" hangingPunct="1">
              <a:spcBef>
                <a:spcPct val="0"/>
              </a:spcBef>
            </a:pPr>
            <a:endParaRPr lang="en-US" dirty="0"/>
          </a:p>
          <a:p>
            <a:pPr eaLnBrk="1" hangingPunct="1">
              <a:spcBef>
                <a:spcPct val="0"/>
              </a:spcBef>
            </a:pPr>
            <a:r>
              <a:rPr lang="en-US" dirty="0"/>
              <a:t>Note to presenter: do not linger on most of these—most are automatically filled out when creating a record in OCLC.</a:t>
            </a:r>
          </a:p>
        </p:txBody>
      </p:sp>
      <p:sp>
        <p:nvSpPr>
          <p:cNvPr id="297987"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EB171B77-4DEE-4598-88E6-2B19A2F296D6}" type="slidenum">
              <a:rPr lang="en-US">
                <a:cs typeface="Arial" charset="0"/>
              </a:rPr>
              <a:pPr fontAlgn="base">
                <a:spcBef>
                  <a:spcPct val="0"/>
                </a:spcBef>
                <a:spcAft>
                  <a:spcPct val="0"/>
                </a:spcAft>
                <a:defRPr/>
              </a:pPr>
              <a:t>147</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1B7E7B72-F490-4FFF-AE79-93B8154CD0A7}" type="datetime1">
              <a:rPr lang="en-US" smtClean="0"/>
              <a:t>10/22/2024</a:t>
            </a:fld>
            <a:endParaRPr lang="en-US"/>
          </a:p>
        </p:txBody>
      </p:sp>
    </p:spTree>
    <p:extLst>
      <p:ext uri="{BB962C8B-B14F-4D97-AF65-F5344CB8AC3E}">
        <p14:creationId xmlns:p14="http://schemas.microsoft.com/office/powerpoint/2010/main" val="3541644067"/>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3" name="Slide Image Placeholder 1"/>
          <p:cNvSpPr>
            <a:spLocks noGrp="1" noRot="1" noChangeAspect="1"/>
          </p:cNvSpPr>
          <p:nvPr>
            <p:ph type="sldImg"/>
          </p:nvPr>
        </p:nvSpPr>
        <p:spPr bwMode="auto">
          <a:noFill/>
          <a:ln>
            <a:solidFill>
              <a:srgbClr val="000000"/>
            </a:solidFill>
            <a:miter lim="800000"/>
            <a:headEnd/>
            <a:tailEnd/>
          </a:ln>
        </p:spPr>
      </p:sp>
      <p:sp>
        <p:nvSpPr>
          <p:cNvPr id="30003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October 14, 2024: added speaker note about the 375 field</a:t>
            </a:r>
          </a:p>
          <a:p>
            <a:pPr eaLnBrk="1" hangingPunct="1">
              <a:spcBef>
                <a:spcPct val="0"/>
              </a:spcBef>
            </a:pPr>
            <a:r>
              <a:rPr lang="en-US" dirty="0"/>
              <a:t>February</a:t>
            </a:r>
            <a:r>
              <a:rPr lang="en-US" baseline="0" dirty="0"/>
              <a:t> 4, 2019: updated authority record</a:t>
            </a:r>
            <a:endParaRPr lang="en-US" dirty="0"/>
          </a:p>
          <a:p>
            <a:pPr eaLnBrk="1" hangingPunct="1">
              <a:spcBef>
                <a:spcPct val="0"/>
              </a:spcBef>
            </a:pPr>
            <a:endParaRPr lang="en-US" dirty="0"/>
          </a:p>
          <a:p>
            <a:pPr eaLnBrk="1" hangingPunct="1">
              <a:spcBef>
                <a:spcPct val="0"/>
              </a:spcBef>
            </a:pPr>
            <a:r>
              <a:rPr lang="en-US" dirty="0"/>
              <a:t>This is a record containing an established authorized access point.</a:t>
            </a:r>
          </a:p>
          <a:p>
            <a:pPr eaLnBrk="1" hangingPunct="1">
              <a:spcBef>
                <a:spcPct val="0"/>
              </a:spcBef>
            </a:pPr>
            <a:endParaRPr lang="en-US" dirty="0"/>
          </a:p>
          <a:p>
            <a:pPr eaLnBrk="1" hangingPunct="1">
              <a:spcBef>
                <a:spcPct val="0"/>
              </a:spcBef>
            </a:pPr>
            <a:r>
              <a:rPr lang="en-US" i="1" dirty="0"/>
              <a:t>Note:</a:t>
            </a:r>
            <a:r>
              <a:rPr lang="en-US" dirty="0"/>
              <a:t> you might want to mention that this and some other authority records that will be shown in slides include the 375 gender field, which was allowed by PCC in NACO record for the first 10 years of RDA implementation. The field should be deleted if a cataloger is revising a record for any other reason and is no longer a field added to new or existing authority records.</a:t>
            </a:r>
          </a:p>
        </p:txBody>
      </p:sp>
      <p:sp>
        <p:nvSpPr>
          <p:cNvPr id="300035"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C3214FBE-9955-47E5-8A3D-A6CF0CDFE639}" type="slidenum">
              <a:rPr lang="en-US">
                <a:cs typeface="Arial" charset="0"/>
              </a:rPr>
              <a:pPr fontAlgn="base">
                <a:spcBef>
                  <a:spcPct val="0"/>
                </a:spcBef>
                <a:spcAft>
                  <a:spcPct val="0"/>
                </a:spcAft>
                <a:defRPr/>
              </a:pPr>
              <a:t>148</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B4A08C21-0BA1-4B96-80F4-FB8F9D83039B}" type="datetime1">
              <a:rPr lang="en-US" smtClean="0"/>
              <a:t>10/22/2024</a:t>
            </a:fld>
            <a:endParaRPr lang="en-US"/>
          </a:p>
        </p:txBody>
      </p:sp>
    </p:spTree>
    <p:extLst>
      <p:ext uri="{BB962C8B-B14F-4D97-AF65-F5344CB8AC3E}">
        <p14:creationId xmlns:p14="http://schemas.microsoft.com/office/powerpoint/2010/main" val="1517010652"/>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1" name="Slide Image Placeholder 1"/>
          <p:cNvSpPr>
            <a:spLocks noGrp="1" noRot="1" noChangeAspect="1"/>
          </p:cNvSpPr>
          <p:nvPr>
            <p:ph type="sldImg"/>
          </p:nvPr>
        </p:nvSpPr>
        <p:spPr bwMode="auto">
          <a:noFill/>
          <a:ln>
            <a:solidFill>
              <a:srgbClr val="000000"/>
            </a:solidFill>
            <a:miter lim="800000"/>
            <a:headEnd/>
            <a:tailEnd/>
          </a:ln>
        </p:spPr>
      </p:sp>
      <p:sp>
        <p:nvSpPr>
          <p:cNvPr id="30208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November 12, 2019: revised to give meanings of each code on the slide</a:t>
            </a:r>
          </a:p>
          <a:p>
            <a:pPr eaLnBrk="1" hangingPunct="1">
              <a:spcBef>
                <a:spcPct val="0"/>
              </a:spcBef>
            </a:pPr>
            <a:endParaRPr lang="en-US" dirty="0"/>
          </a:p>
          <a:p>
            <a:pPr eaLnBrk="1" hangingPunct="1">
              <a:spcBef>
                <a:spcPct val="0"/>
              </a:spcBef>
            </a:pPr>
            <a:r>
              <a:rPr lang="en-US" dirty="0"/>
              <a:t>Note: be careful when you encounter a record with anything other than “z”. “a”, “b”, and “d” are records formulated under earlier codes than AACR2 and there is a high likelihood that the authorized access point will not be appropriate for RDA. Even “c” (AACR2) formulated authorized access points might not be appropriate for RDA, though most are.</a:t>
            </a:r>
          </a:p>
          <a:p>
            <a:pPr eaLnBrk="1" hangingPunct="1">
              <a:spcBef>
                <a:spcPct val="0"/>
              </a:spcBef>
            </a:pPr>
            <a:endParaRPr lang="en-US" dirty="0"/>
          </a:p>
          <a:p>
            <a:pPr eaLnBrk="1" hangingPunct="1">
              <a:spcBef>
                <a:spcPct val="0"/>
              </a:spcBef>
            </a:pPr>
            <a:r>
              <a:rPr lang="en-US" dirty="0"/>
              <a:t>Codes for earlier rules:</a:t>
            </a:r>
          </a:p>
          <a:p>
            <a:pPr eaLnBrk="1" hangingPunct="1">
              <a:spcBef>
                <a:spcPct val="0"/>
              </a:spcBef>
            </a:pPr>
            <a:endParaRPr lang="en-US" dirty="0"/>
          </a:p>
          <a:p>
            <a:pPr eaLnBrk="1" hangingPunct="1">
              <a:spcBef>
                <a:spcPct val="0"/>
              </a:spcBef>
            </a:pPr>
            <a:r>
              <a:rPr lang="en-US" dirty="0"/>
              <a:t>a – earlier than AACR</a:t>
            </a:r>
          </a:p>
          <a:p>
            <a:pPr eaLnBrk="1" hangingPunct="1">
              <a:spcBef>
                <a:spcPct val="0"/>
              </a:spcBef>
            </a:pPr>
            <a:r>
              <a:rPr lang="en-US" dirty="0"/>
              <a:t>b – AACR1</a:t>
            </a:r>
          </a:p>
          <a:p>
            <a:pPr eaLnBrk="1" hangingPunct="1">
              <a:spcBef>
                <a:spcPct val="0"/>
              </a:spcBef>
            </a:pPr>
            <a:r>
              <a:rPr lang="en-US" dirty="0"/>
              <a:t>c – AACR2</a:t>
            </a:r>
          </a:p>
          <a:p>
            <a:pPr eaLnBrk="1" hangingPunct="1">
              <a:spcBef>
                <a:spcPct val="0"/>
              </a:spcBef>
            </a:pPr>
            <a:r>
              <a:rPr lang="en-US" dirty="0"/>
              <a:t>d – AACR2 compatible</a:t>
            </a:r>
          </a:p>
        </p:txBody>
      </p:sp>
      <p:sp>
        <p:nvSpPr>
          <p:cNvPr id="302083"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90BF7E23-47F8-4378-A259-4CC94A4D7EA5}" type="slidenum">
              <a:rPr lang="en-US">
                <a:cs typeface="Arial" charset="0"/>
              </a:rPr>
              <a:pPr fontAlgn="base">
                <a:spcBef>
                  <a:spcPct val="0"/>
                </a:spcBef>
                <a:spcAft>
                  <a:spcPct val="0"/>
                </a:spcAft>
                <a:defRPr/>
              </a:pPr>
              <a:t>149</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98359146-1CE9-4F8D-80ED-6A8F025FBF6B}" type="datetime1">
              <a:rPr lang="en-US" smtClean="0"/>
              <a:t>10/22/2024</a:t>
            </a:fld>
            <a:endParaRPr lang="en-US"/>
          </a:p>
        </p:txBody>
      </p:sp>
    </p:spTree>
    <p:extLst>
      <p:ext uri="{BB962C8B-B14F-4D97-AF65-F5344CB8AC3E}">
        <p14:creationId xmlns:p14="http://schemas.microsoft.com/office/powerpoint/2010/main" val="2666381213"/>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29" name="Slide Image Placeholder 1"/>
          <p:cNvSpPr>
            <a:spLocks noGrp="1" noRot="1" noChangeAspect="1"/>
          </p:cNvSpPr>
          <p:nvPr>
            <p:ph type="sldImg"/>
          </p:nvPr>
        </p:nvSpPr>
        <p:spPr bwMode="auto">
          <a:noFill/>
          <a:ln>
            <a:solidFill>
              <a:srgbClr val="000000"/>
            </a:solidFill>
            <a:miter lim="800000"/>
            <a:headEnd/>
            <a:tailEnd/>
          </a:ln>
        </p:spPr>
      </p:sp>
      <p:sp>
        <p:nvSpPr>
          <p:cNvPr id="30413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aseline="0" dirty="0"/>
              <a:t>February 4, 2019: updated authority record</a:t>
            </a:r>
          </a:p>
          <a:p>
            <a:pPr eaLnBrk="1" hangingPunct="1">
              <a:spcBef>
                <a:spcPct val="0"/>
              </a:spcBef>
            </a:pPr>
            <a:endParaRPr lang="en-US" dirty="0"/>
          </a:p>
          <a:p>
            <a:pPr eaLnBrk="1" hangingPunct="1">
              <a:spcBef>
                <a:spcPct val="0"/>
              </a:spcBef>
            </a:pPr>
            <a:r>
              <a:rPr lang="en-US" dirty="0"/>
              <a:t>This record is coded “other”, which is what we use for RDA</a:t>
            </a:r>
          </a:p>
        </p:txBody>
      </p:sp>
      <p:sp>
        <p:nvSpPr>
          <p:cNvPr id="304131"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C2DC4692-E7A5-43CF-84E8-A4D7F13C4E06}" type="slidenum">
              <a:rPr lang="en-US">
                <a:cs typeface="Arial" charset="0"/>
              </a:rPr>
              <a:pPr fontAlgn="base">
                <a:spcBef>
                  <a:spcPct val="0"/>
                </a:spcBef>
                <a:spcAft>
                  <a:spcPct val="0"/>
                </a:spcAft>
                <a:defRPr/>
              </a:pPr>
              <a:t>150</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1EC8C8C9-C061-4984-A1AA-98108E2B1842}" type="datetime1">
              <a:rPr lang="en-US" smtClean="0"/>
              <a:t>10/22/2024</a:t>
            </a:fld>
            <a:endParaRPr lang="en-US"/>
          </a:p>
        </p:txBody>
      </p:sp>
    </p:spTree>
    <p:extLst>
      <p:ext uri="{BB962C8B-B14F-4D97-AF65-F5344CB8AC3E}">
        <p14:creationId xmlns:p14="http://schemas.microsoft.com/office/powerpoint/2010/main" val="3732030754"/>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7" name="Slide Image Placeholder 1"/>
          <p:cNvSpPr>
            <a:spLocks noGrp="1" noRot="1" noChangeAspect="1"/>
          </p:cNvSpPr>
          <p:nvPr>
            <p:ph type="sldImg"/>
          </p:nvPr>
        </p:nvSpPr>
        <p:spPr bwMode="auto">
          <a:noFill/>
          <a:ln>
            <a:solidFill>
              <a:srgbClr val="000000"/>
            </a:solidFill>
            <a:miter lim="800000"/>
            <a:headEnd/>
            <a:tailEnd/>
          </a:ln>
        </p:spPr>
      </p:sp>
      <p:sp>
        <p:nvSpPr>
          <p:cNvPr id="30617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June 6, 2014</a:t>
            </a:r>
          </a:p>
          <a:p>
            <a:pPr eaLnBrk="1" hangingPunct="1">
              <a:spcBef>
                <a:spcPct val="0"/>
              </a:spcBef>
            </a:pPr>
            <a:endParaRPr lang="en-US" dirty="0"/>
          </a:p>
          <a:p>
            <a:pPr eaLnBrk="1" hangingPunct="1">
              <a:spcBef>
                <a:spcPct val="0"/>
              </a:spcBef>
            </a:pPr>
            <a:r>
              <a:rPr lang="en-US" dirty="0"/>
              <a:t>This record is coded “c”, for AACR2.  If anyone makes any changes to this record it should be evaluated and upgraded to RDA.  Based on usage shown in the 670s, "Jr." should be included in the RDA access point.</a:t>
            </a:r>
          </a:p>
        </p:txBody>
      </p:sp>
      <p:sp>
        <p:nvSpPr>
          <p:cNvPr id="306179"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BF8BE3FD-B3E7-4F8E-B6BC-AF899EDBC120}" type="slidenum">
              <a:rPr lang="en-US">
                <a:cs typeface="Arial" charset="0"/>
              </a:rPr>
              <a:pPr fontAlgn="base">
                <a:spcBef>
                  <a:spcPct val="0"/>
                </a:spcBef>
                <a:spcAft>
                  <a:spcPct val="0"/>
                </a:spcAft>
                <a:defRPr/>
              </a:pPr>
              <a:t>151</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7D22BFC6-27BC-4D15-8410-A2AC42D684F1}" type="datetime1">
              <a:rPr lang="en-US" smtClean="0"/>
              <a:t>10/22/2024</a:t>
            </a:fld>
            <a:endParaRPr lang="en-US"/>
          </a:p>
        </p:txBody>
      </p:sp>
    </p:spTree>
    <p:extLst>
      <p:ext uri="{BB962C8B-B14F-4D97-AF65-F5344CB8AC3E}">
        <p14:creationId xmlns:p14="http://schemas.microsoft.com/office/powerpoint/2010/main" val="2902933874"/>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5" name="Slide Image Placeholder 1"/>
          <p:cNvSpPr>
            <a:spLocks noGrp="1" noRot="1" noChangeAspect="1"/>
          </p:cNvSpPr>
          <p:nvPr>
            <p:ph type="sldImg"/>
          </p:nvPr>
        </p:nvSpPr>
        <p:spPr bwMode="auto">
          <a:noFill/>
          <a:ln>
            <a:solidFill>
              <a:srgbClr val="000000"/>
            </a:solidFill>
            <a:miter lim="800000"/>
            <a:headEnd/>
            <a:tailEnd/>
          </a:ln>
        </p:spPr>
      </p:sp>
      <p:sp>
        <p:nvSpPr>
          <p:cNvPr id="30822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October 14, 2024: added second paragraph to speaker notes</a:t>
            </a:r>
          </a:p>
          <a:p>
            <a:pPr eaLnBrk="1" hangingPunct="1">
              <a:spcBef>
                <a:spcPct val="0"/>
              </a:spcBef>
            </a:pPr>
            <a:r>
              <a:rPr lang="en-US" dirty="0"/>
              <a:t>September 17, 2018</a:t>
            </a:r>
          </a:p>
          <a:p>
            <a:pPr eaLnBrk="1" hangingPunct="1">
              <a:spcBef>
                <a:spcPct val="0"/>
              </a:spcBef>
            </a:pPr>
            <a:endParaRPr lang="en-US" dirty="0"/>
          </a:p>
          <a:p>
            <a:pPr eaLnBrk="1" hangingPunct="1">
              <a:spcBef>
                <a:spcPct val="0"/>
              </a:spcBef>
            </a:pPr>
            <a:r>
              <a:rPr lang="en-US" dirty="0"/>
              <a:t>This record is coded “b” for AACR 1.  The form in 111 should not be used in an RDA record; if needed the record needs to be updated to RDA (including revising the form in 111).</a:t>
            </a:r>
          </a:p>
          <a:p>
            <a:pPr eaLnBrk="1" hangingPunct="1">
              <a:spcBef>
                <a:spcPct val="0"/>
              </a:spcBef>
            </a:pPr>
            <a:endParaRPr lang="en-US" dirty="0"/>
          </a:p>
          <a:p>
            <a:pPr eaLnBrk="1" hangingPunct="1">
              <a:spcBef>
                <a:spcPct val="0"/>
              </a:spcBef>
            </a:pPr>
            <a:r>
              <a:rPr lang="en-US" dirty="0"/>
              <a:t>Notice the 667 note in this record, which was added programmatically to this type of record.  Also notice that the form of the access point in the 111 field is not what would have been used either in AACR2 or RDA (qualifiers are enclosed in parentheses separated by space colon space, and date precedes location of conference).</a:t>
            </a:r>
          </a:p>
        </p:txBody>
      </p:sp>
      <p:sp>
        <p:nvSpPr>
          <p:cNvPr id="308227"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0D4436E7-F87D-4993-A558-326552DF26CD}" type="slidenum">
              <a:rPr lang="en-US">
                <a:cs typeface="Arial" charset="0"/>
              </a:rPr>
              <a:pPr fontAlgn="base">
                <a:spcBef>
                  <a:spcPct val="0"/>
                </a:spcBef>
                <a:spcAft>
                  <a:spcPct val="0"/>
                </a:spcAft>
                <a:defRPr/>
              </a:pPr>
              <a:t>152</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36B062BF-D75D-4A6C-A9A8-60DA010BF621}" type="datetime1">
              <a:rPr lang="en-US" smtClean="0"/>
              <a:t>10/22/2024</a:t>
            </a:fld>
            <a:endParaRPr lang="en-US"/>
          </a:p>
        </p:txBody>
      </p:sp>
    </p:spTree>
    <p:extLst>
      <p:ext uri="{BB962C8B-B14F-4D97-AF65-F5344CB8AC3E}">
        <p14:creationId xmlns:p14="http://schemas.microsoft.com/office/powerpoint/2010/main" val="1875602492"/>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Slide Image Placeholder 1"/>
          <p:cNvSpPr>
            <a:spLocks noGrp="1" noRot="1" noChangeAspect="1"/>
          </p:cNvSpPr>
          <p:nvPr>
            <p:ph type="sldImg"/>
          </p:nvPr>
        </p:nvSpPr>
        <p:spPr bwMode="auto">
          <a:noFill/>
          <a:ln>
            <a:solidFill>
              <a:srgbClr val="000000"/>
            </a:solidFill>
            <a:miter lim="800000"/>
            <a:headEnd/>
            <a:tailEnd/>
          </a:ln>
        </p:spPr>
      </p:sp>
      <p:sp>
        <p:nvSpPr>
          <p:cNvPr id="31027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May 1, 2013</a:t>
            </a:r>
          </a:p>
          <a:p>
            <a:pPr eaLnBrk="1" hangingPunct="1">
              <a:spcBef>
                <a:spcPct val="0"/>
              </a:spcBef>
            </a:pPr>
            <a:endParaRPr lang="en-US" dirty="0"/>
          </a:p>
          <a:p>
            <a:pPr eaLnBrk="1" hangingPunct="1">
              <a:spcBef>
                <a:spcPct val="0"/>
              </a:spcBef>
            </a:pPr>
            <a:endParaRPr lang="en-US" dirty="0"/>
          </a:p>
          <a:p>
            <a:pPr eaLnBrk="1" hangingPunct="1">
              <a:spcBef>
                <a:spcPct val="0"/>
              </a:spcBef>
            </a:pPr>
            <a:endParaRPr lang="en-US" dirty="0"/>
          </a:p>
        </p:txBody>
      </p:sp>
      <p:sp>
        <p:nvSpPr>
          <p:cNvPr id="310275"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6D87BB5A-C59E-4493-84CE-6FF8AAD0D1E8}" type="slidenum">
              <a:rPr lang="en-US">
                <a:cs typeface="Arial" charset="0"/>
              </a:rPr>
              <a:pPr fontAlgn="base">
                <a:spcBef>
                  <a:spcPct val="0"/>
                </a:spcBef>
                <a:spcAft>
                  <a:spcPct val="0"/>
                </a:spcAft>
                <a:defRPr/>
              </a:pPr>
              <a:t>153</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C313DC0A-7F53-48BC-A230-6D691514891B}" type="datetime1">
              <a:rPr lang="en-US" smtClean="0"/>
              <a:t>10/22/2024</a:t>
            </a:fld>
            <a:endParaRPr lang="en-US"/>
          </a:p>
        </p:txBody>
      </p:sp>
    </p:spTree>
    <p:extLst>
      <p:ext uri="{BB962C8B-B14F-4D97-AF65-F5344CB8AC3E}">
        <p14:creationId xmlns:p14="http://schemas.microsoft.com/office/powerpoint/2010/main" val="3103065294"/>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Slide Image Placeholder 1"/>
          <p:cNvSpPr>
            <a:spLocks noGrp="1" noRot="1" noChangeAspect="1"/>
          </p:cNvSpPr>
          <p:nvPr>
            <p:ph type="sldImg"/>
          </p:nvPr>
        </p:nvSpPr>
        <p:spPr bwMode="auto">
          <a:noFill/>
          <a:ln>
            <a:solidFill>
              <a:srgbClr val="000000"/>
            </a:solidFill>
            <a:miter lim="800000"/>
            <a:headEnd/>
            <a:tailEnd/>
          </a:ln>
        </p:spPr>
      </p:sp>
      <p:sp>
        <p:nvSpPr>
          <p:cNvPr id="31232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February 4,</a:t>
            </a:r>
            <a:r>
              <a:rPr lang="en-US" baseline="0" dirty="0"/>
              <a:t> 2019: updated authority record</a:t>
            </a:r>
            <a:endParaRPr lang="en-US" dirty="0"/>
          </a:p>
          <a:p>
            <a:pPr eaLnBrk="1" hangingPunct="1">
              <a:spcBef>
                <a:spcPct val="0"/>
              </a:spcBef>
            </a:pPr>
            <a:endParaRPr lang="en-US" dirty="0"/>
          </a:p>
          <a:p>
            <a:pPr eaLnBrk="1" hangingPunct="1">
              <a:spcBef>
                <a:spcPct val="0"/>
              </a:spcBef>
            </a:pPr>
            <a:r>
              <a:rPr lang="en-US" dirty="0"/>
              <a:t>This authorized access point cannot be used as a series.</a:t>
            </a:r>
          </a:p>
        </p:txBody>
      </p:sp>
      <p:sp>
        <p:nvSpPr>
          <p:cNvPr id="312323"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3B4DFC2F-7DA5-455D-8C2C-1FF5B2611D99}" type="slidenum">
              <a:rPr lang="en-US">
                <a:cs typeface="Arial" charset="0"/>
              </a:rPr>
              <a:pPr fontAlgn="base">
                <a:spcBef>
                  <a:spcPct val="0"/>
                </a:spcBef>
                <a:spcAft>
                  <a:spcPct val="0"/>
                </a:spcAft>
                <a:defRPr/>
              </a:pPr>
              <a:t>154</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114AF403-55D1-4EB9-B1A2-C60694C33769}" type="datetime1">
              <a:rPr lang="en-US" smtClean="0"/>
              <a:t>10/22/2024</a:t>
            </a:fld>
            <a:endParaRPr lang="en-US"/>
          </a:p>
        </p:txBody>
      </p:sp>
    </p:spTree>
    <p:extLst>
      <p:ext uri="{BB962C8B-B14F-4D97-AF65-F5344CB8AC3E}">
        <p14:creationId xmlns:p14="http://schemas.microsoft.com/office/powerpoint/2010/main" val="1022249833"/>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Slide Image Placeholder 1"/>
          <p:cNvSpPr>
            <a:spLocks noGrp="1" noRot="1" noChangeAspect="1"/>
          </p:cNvSpPr>
          <p:nvPr>
            <p:ph type="sldImg"/>
          </p:nvPr>
        </p:nvSpPr>
        <p:spPr bwMode="auto">
          <a:noFill/>
          <a:ln>
            <a:solidFill>
              <a:srgbClr val="000000"/>
            </a:solidFill>
            <a:miter lim="800000"/>
            <a:headEnd/>
            <a:tailEnd/>
          </a:ln>
        </p:spPr>
      </p:sp>
      <p:sp>
        <p:nvSpPr>
          <p:cNvPr id="31437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May 1, 2013</a:t>
            </a:r>
          </a:p>
          <a:p>
            <a:pPr eaLnBrk="1" hangingPunct="1">
              <a:spcBef>
                <a:spcPct val="0"/>
              </a:spcBef>
            </a:pPr>
            <a:endParaRPr lang="en-US" dirty="0"/>
          </a:p>
          <a:p>
            <a:pPr eaLnBrk="1" hangingPunct="1">
              <a:spcBef>
                <a:spcPct val="0"/>
              </a:spcBef>
            </a:pPr>
            <a:r>
              <a:rPr lang="en-US" dirty="0"/>
              <a:t>All authorized access points created under the NACO authority program are appropriate for use in a 1XX or 7XX bibliographic field (so always code “a”); most are appropriate for use as a subject.</a:t>
            </a:r>
          </a:p>
        </p:txBody>
      </p:sp>
      <p:sp>
        <p:nvSpPr>
          <p:cNvPr id="314371"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F141E13C-5DCE-4FCA-99F2-DFD05EDEF09E}" type="slidenum">
              <a:rPr lang="en-US">
                <a:cs typeface="Arial" charset="0"/>
              </a:rPr>
              <a:pPr fontAlgn="base">
                <a:spcBef>
                  <a:spcPct val="0"/>
                </a:spcBef>
                <a:spcAft>
                  <a:spcPct val="0"/>
                </a:spcAft>
                <a:defRPr/>
              </a:pPr>
              <a:t>155</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89A5554B-19B2-4B5F-A821-01E23167CFCF}" type="datetime1">
              <a:rPr lang="en-US" smtClean="0"/>
              <a:t>10/22/2024</a:t>
            </a:fld>
            <a:endParaRPr lang="en-US"/>
          </a:p>
        </p:txBody>
      </p:sp>
    </p:spTree>
    <p:extLst>
      <p:ext uri="{BB962C8B-B14F-4D97-AF65-F5344CB8AC3E}">
        <p14:creationId xmlns:p14="http://schemas.microsoft.com/office/powerpoint/2010/main" val="1191191917"/>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7" name="Slide Image Placeholder 1"/>
          <p:cNvSpPr>
            <a:spLocks noGrp="1" noRot="1" noChangeAspect="1"/>
          </p:cNvSpPr>
          <p:nvPr>
            <p:ph type="sldImg"/>
          </p:nvPr>
        </p:nvSpPr>
        <p:spPr bwMode="auto">
          <a:noFill/>
          <a:ln>
            <a:solidFill>
              <a:srgbClr val="000000"/>
            </a:solidFill>
            <a:miter lim="800000"/>
            <a:headEnd/>
            <a:tailEnd/>
          </a:ln>
        </p:spPr>
      </p:sp>
      <p:sp>
        <p:nvSpPr>
          <p:cNvPr id="31641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February 4, 2019: updated authority record</a:t>
            </a:r>
          </a:p>
          <a:p>
            <a:pPr eaLnBrk="1" hangingPunct="1">
              <a:spcBef>
                <a:spcPct val="0"/>
              </a:spcBef>
            </a:pPr>
            <a:endParaRPr lang="en-US" dirty="0"/>
          </a:p>
          <a:p>
            <a:pPr eaLnBrk="1" hangingPunct="1">
              <a:spcBef>
                <a:spcPct val="0"/>
              </a:spcBef>
            </a:pPr>
            <a:r>
              <a:rPr lang="en-US" dirty="0"/>
              <a:t>This authorized access point may be used in 100 and 700 fields (“Name use”) and in 600 fields (“Subj use”)</a:t>
            </a:r>
          </a:p>
        </p:txBody>
      </p:sp>
      <p:sp>
        <p:nvSpPr>
          <p:cNvPr id="316419"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D2DD4A4F-84E1-4203-9E64-0317F920B9F2}" type="slidenum">
              <a:rPr lang="en-US">
                <a:cs typeface="Arial" charset="0"/>
              </a:rPr>
              <a:pPr fontAlgn="base">
                <a:spcBef>
                  <a:spcPct val="0"/>
                </a:spcBef>
                <a:spcAft>
                  <a:spcPct val="0"/>
                </a:spcAft>
                <a:defRPr/>
              </a:pPr>
              <a:t>156</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48FEF841-432D-4601-87AF-47AD3D34083C}" type="datetime1">
              <a:rPr lang="en-US" smtClean="0"/>
              <a:t>10/22/2024</a:t>
            </a:fld>
            <a:endParaRPr lang="en-US"/>
          </a:p>
        </p:txBody>
      </p:sp>
    </p:spTree>
    <p:extLst>
      <p:ext uri="{BB962C8B-B14F-4D97-AF65-F5344CB8AC3E}">
        <p14:creationId xmlns:p14="http://schemas.microsoft.com/office/powerpoint/2010/main" val="2312770940"/>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7" name="Slide Image Placeholder 1"/>
          <p:cNvSpPr>
            <a:spLocks noGrp="1" noRot="1" noChangeAspect="1"/>
          </p:cNvSpPr>
          <p:nvPr>
            <p:ph type="sldImg"/>
          </p:nvPr>
        </p:nvSpPr>
        <p:spPr bwMode="auto">
          <a:noFill/>
          <a:ln>
            <a:solidFill>
              <a:srgbClr val="000000"/>
            </a:solidFill>
            <a:miter lim="800000"/>
            <a:headEnd/>
            <a:tailEnd/>
          </a:ln>
        </p:spPr>
      </p:sp>
      <p:sp>
        <p:nvSpPr>
          <p:cNvPr id="31641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November 12, 2019</a:t>
            </a:r>
          </a:p>
          <a:p>
            <a:pPr eaLnBrk="1" hangingPunct="1">
              <a:spcBef>
                <a:spcPct val="0"/>
              </a:spcBef>
            </a:pPr>
            <a:endParaRPr lang="en-US" dirty="0"/>
          </a:p>
          <a:p>
            <a:pPr eaLnBrk="1" hangingPunct="1">
              <a:spcBef>
                <a:spcPct val="0"/>
              </a:spcBef>
            </a:pPr>
            <a:r>
              <a:rPr lang="en-US" dirty="0"/>
              <a:t>This NAR for the earlier name of a place is valid for use as a name, but may not be used as a subject.  In addition to a 667 note explaining this, the fixed fields Subj (008/11) and Subj use (008/15) are also coded to indicate this.   With the correct coding in the fixed field, OCLC will not allow this heading to be controlled as a subject heading (either in 610 or 651).  It can still be used as an access point in a 110 or 710 field (Name use is coded “a”).</a:t>
            </a:r>
          </a:p>
        </p:txBody>
      </p:sp>
      <p:sp>
        <p:nvSpPr>
          <p:cNvPr id="316419"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D2DD4A4F-84E1-4203-9E64-0317F920B9F2}" type="slidenum">
              <a:rPr lang="en-US">
                <a:cs typeface="Arial" charset="0"/>
              </a:rPr>
              <a:pPr fontAlgn="base">
                <a:spcBef>
                  <a:spcPct val="0"/>
                </a:spcBef>
                <a:spcAft>
                  <a:spcPct val="0"/>
                </a:spcAft>
                <a:defRPr/>
              </a:pPr>
              <a:t>157</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48FEF841-432D-4601-87AF-47AD3D34083C}" type="datetime1">
              <a:rPr lang="en-US" smtClean="0"/>
              <a:t>10/22/2024</a:t>
            </a:fld>
            <a:endParaRPr lang="en-US"/>
          </a:p>
        </p:txBody>
      </p:sp>
    </p:spTree>
    <p:extLst>
      <p:ext uri="{BB962C8B-B14F-4D97-AF65-F5344CB8AC3E}">
        <p14:creationId xmlns:p14="http://schemas.microsoft.com/office/powerpoint/2010/main" val="2287288131"/>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5" name="Slide Image Placeholder 1"/>
          <p:cNvSpPr>
            <a:spLocks noGrp="1" noRot="1" noChangeAspect="1"/>
          </p:cNvSpPr>
          <p:nvPr>
            <p:ph type="sldImg"/>
          </p:nvPr>
        </p:nvSpPr>
        <p:spPr bwMode="auto">
          <a:noFill/>
          <a:ln>
            <a:solidFill>
              <a:srgbClr val="000000"/>
            </a:solidFill>
            <a:miter lim="800000"/>
            <a:headEnd/>
            <a:tailEnd/>
          </a:ln>
        </p:spPr>
      </p:sp>
      <p:sp>
        <p:nvSpPr>
          <p:cNvPr id="31846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t>May 1, 2013</a:t>
            </a:r>
          </a:p>
          <a:p>
            <a:pPr eaLnBrk="1" hangingPunct="1">
              <a:spcBef>
                <a:spcPct val="0"/>
              </a:spcBef>
            </a:pPr>
            <a:endParaRPr lang="en-US"/>
          </a:p>
        </p:txBody>
      </p:sp>
      <p:sp>
        <p:nvSpPr>
          <p:cNvPr id="318467"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3CAA5A08-9C04-4BDE-82B4-65212FABC038}" type="slidenum">
              <a:rPr lang="en-US">
                <a:cs typeface="Arial" charset="0"/>
              </a:rPr>
              <a:pPr fontAlgn="base">
                <a:spcBef>
                  <a:spcPct val="0"/>
                </a:spcBef>
                <a:spcAft>
                  <a:spcPct val="0"/>
                </a:spcAft>
                <a:defRPr/>
              </a:pPr>
              <a:t>158</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B1150F7A-E360-41C6-8376-541509F61719}" type="datetime1">
              <a:rPr lang="en-US" smtClean="0"/>
              <a:t>10/22/2024</a:t>
            </a:fld>
            <a:endParaRPr lang="en-US"/>
          </a:p>
        </p:txBody>
      </p:sp>
    </p:spTree>
    <p:extLst>
      <p:ext uri="{BB962C8B-B14F-4D97-AF65-F5344CB8AC3E}">
        <p14:creationId xmlns:p14="http://schemas.microsoft.com/office/powerpoint/2010/main" val="3751381409"/>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3" name="Slide Image Placeholder 1"/>
          <p:cNvSpPr>
            <a:spLocks noGrp="1" noRot="1" noChangeAspect="1"/>
          </p:cNvSpPr>
          <p:nvPr>
            <p:ph type="sldImg"/>
          </p:nvPr>
        </p:nvSpPr>
        <p:spPr bwMode="auto">
          <a:noFill/>
          <a:ln>
            <a:solidFill>
              <a:srgbClr val="000000"/>
            </a:solidFill>
            <a:miter lim="800000"/>
            <a:headEnd/>
            <a:tailEnd/>
          </a:ln>
        </p:spPr>
      </p:sp>
      <p:sp>
        <p:nvSpPr>
          <p:cNvPr id="32051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aseline="0" dirty="0"/>
              <a:t>November 12, 2019: replaced screen image and added arrows pointing to non-Latin script references</a:t>
            </a:r>
            <a:endParaRPr lang="en-US" dirty="0"/>
          </a:p>
          <a:p>
            <a:pPr eaLnBrk="1" hangingPunct="1">
              <a:spcBef>
                <a:spcPct val="0"/>
              </a:spcBef>
            </a:pPr>
            <a:r>
              <a:rPr lang="en-US" dirty="0"/>
              <a:t>February 4, 2019: updated</a:t>
            </a:r>
            <a:r>
              <a:rPr lang="en-US" baseline="0" dirty="0"/>
              <a:t> authority record</a:t>
            </a:r>
          </a:p>
          <a:p>
            <a:pPr eaLnBrk="1" hangingPunct="1">
              <a:spcBef>
                <a:spcPct val="0"/>
              </a:spcBef>
            </a:pPr>
            <a:endParaRPr lang="en-US" dirty="0"/>
          </a:p>
          <a:p>
            <a:pPr eaLnBrk="1" hangingPunct="1">
              <a:spcBef>
                <a:spcPct val="0"/>
              </a:spcBef>
            </a:pPr>
            <a:r>
              <a:rPr lang="en-US" dirty="0"/>
              <a:t>Coded “b” because of the non-Latin script (Hebrew and Cyrillic depicted in slide) 4XX fields</a:t>
            </a:r>
          </a:p>
        </p:txBody>
      </p:sp>
      <p:sp>
        <p:nvSpPr>
          <p:cNvPr id="320515"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A684384C-984D-4BD9-B0A6-B409C4DD7552}" type="slidenum">
              <a:rPr lang="en-US">
                <a:cs typeface="Arial" charset="0"/>
              </a:rPr>
              <a:pPr fontAlgn="base">
                <a:spcBef>
                  <a:spcPct val="0"/>
                </a:spcBef>
                <a:spcAft>
                  <a:spcPct val="0"/>
                </a:spcAft>
                <a:defRPr/>
              </a:pPr>
              <a:t>159</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A60309EC-711E-4FD2-A4F1-5665CE488AD5}" type="datetime1">
              <a:rPr lang="en-US" smtClean="0"/>
              <a:t>10/22/2024</a:t>
            </a:fld>
            <a:endParaRPr lang="en-US"/>
          </a:p>
        </p:txBody>
      </p:sp>
    </p:spTree>
    <p:extLst>
      <p:ext uri="{BB962C8B-B14F-4D97-AF65-F5344CB8AC3E}">
        <p14:creationId xmlns:p14="http://schemas.microsoft.com/office/powerpoint/2010/main" val="4270901769"/>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Slide Image Placeholder 1"/>
          <p:cNvSpPr>
            <a:spLocks noGrp="1" noRot="1" noChangeAspect="1"/>
          </p:cNvSpPr>
          <p:nvPr>
            <p:ph type="sldImg"/>
          </p:nvPr>
        </p:nvSpPr>
        <p:spPr bwMode="auto">
          <a:noFill/>
          <a:ln>
            <a:solidFill>
              <a:srgbClr val="000000"/>
            </a:solidFill>
            <a:miter lim="800000"/>
            <a:headEnd/>
            <a:tailEnd/>
          </a:ln>
        </p:spPr>
      </p:sp>
      <p:sp>
        <p:nvSpPr>
          <p:cNvPr id="32256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February 24, 2014</a:t>
            </a:r>
          </a:p>
          <a:p>
            <a:pPr eaLnBrk="1" hangingPunct="1">
              <a:spcBef>
                <a:spcPct val="0"/>
              </a:spcBef>
            </a:pPr>
            <a:endParaRPr lang="en-US" dirty="0"/>
          </a:p>
          <a:p>
            <a:pPr eaLnBrk="1" hangingPunct="1">
              <a:spcBef>
                <a:spcPct val="0"/>
              </a:spcBef>
            </a:pPr>
            <a:r>
              <a:rPr lang="en-US" dirty="0"/>
              <a:t>A differentiated personal name is an authorized access point that is unique to the person described in the record. An undifferentiated personal name is an authorized access point that is used for more than one person (because they share the same name and nothing could be found to differentiate their authorized access points). More on this in the “Describing Persons” module.</a:t>
            </a:r>
          </a:p>
          <a:p>
            <a:pPr eaLnBrk="1" hangingPunct="1">
              <a:spcBef>
                <a:spcPct val="0"/>
              </a:spcBef>
            </a:pPr>
            <a:endParaRPr lang="en-US" dirty="0"/>
          </a:p>
          <a:p>
            <a:pPr eaLnBrk="1" hangingPunct="1">
              <a:spcBef>
                <a:spcPct val="0"/>
              </a:spcBef>
            </a:pPr>
            <a:r>
              <a:rPr lang="en-US" dirty="0"/>
              <a:t>Undifferentiated name records are no longer permitted under PCC policy, but you will still encounter undifferentiated name records in the LC/NACO authority file. We will learn what to do when we encounter these in the next module, Module 2.</a:t>
            </a:r>
          </a:p>
        </p:txBody>
      </p:sp>
      <p:sp>
        <p:nvSpPr>
          <p:cNvPr id="322563"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A878BF97-9B37-4222-BECE-1FDD0AB0777B}" type="slidenum">
              <a:rPr lang="en-US">
                <a:cs typeface="Arial" charset="0"/>
              </a:rPr>
              <a:pPr fontAlgn="base">
                <a:spcBef>
                  <a:spcPct val="0"/>
                </a:spcBef>
                <a:spcAft>
                  <a:spcPct val="0"/>
                </a:spcAft>
                <a:defRPr/>
              </a:pPr>
              <a:t>160</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BB017712-12B8-474D-8EE2-2B0A7EC1F47E}" type="datetime1">
              <a:rPr lang="en-US" smtClean="0"/>
              <a:t>10/22/2024</a:t>
            </a:fld>
            <a:endParaRPr lang="en-US"/>
          </a:p>
        </p:txBody>
      </p:sp>
    </p:spTree>
    <p:extLst>
      <p:ext uri="{BB962C8B-B14F-4D97-AF65-F5344CB8AC3E}">
        <p14:creationId xmlns:p14="http://schemas.microsoft.com/office/powerpoint/2010/main" val="3530423469"/>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09" name="Slide Image Placeholder 1"/>
          <p:cNvSpPr>
            <a:spLocks noGrp="1" noRot="1" noChangeAspect="1"/>
          </p:cNvSpPr>
          <p:nvPr>
            <p:ph type="sldImg"/>
          </p:nvPr>
        </p:nvSpPr>
        <p:spPr bwMode="auto">
          <a:noFill/>
          <a:ln>
            <a:solidFill>
              <a:srgbClr val="000000"/>
            </a:solidFill>
            <a:miter lim="800000"/>
            <a:headEnd/>
            <a:tailEnd/>
          </a:ln>
        </p:spPr>
      </p:sp>
      <p:sp>
        <p:nvSpPr>
          <p:cNvPr id="32461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February 4, 2019: updated authority record</a:t>
            </a:r>
          </a:p>
          <a:p>
            <a:pPr eaLnBrk="1" hangingPunct="1">
              <a:spcBef>
                <a:spcPct val="0"/>
              </a:spcBef>
            </a:pPr>
            <a:endParaRPr lang="en-US" dirty="0"/>
          </a:p>
          <a:p>
            <a:pPr eaLnBrk="1" hangingPunct="1">
              <a:spcBef>
                <a:spcPct val="0"/>
              </a:spcBef>
            </a:pPr>
            <a:r>
              <a:rPr lang="en-US" dirty="0"/>
              <a:t>The authorized access point in this record is “differentiated”—it applies only to the science fiction/fantasy author Terry Pratchett.</a:t>
            </a:r>
          </a:p>
        </p:txBody>
      </p:sp>
      <p:sp>
        <p:nvSpPr>
          <p:cNvPr id="324611"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5F0A4C9A-9F85-4236-AA6A-9FF8077ED164}" type="slidenum">
              <a:rPr lang="en-US">
                <a:cs typeface="Arial" charset="0"/>
              </a:rPr>
              <a:pPr fontAlgn="base">
                <a:spcBef>
                  <a:spcPct val="0"/>
                </a:spcBef>
                <a:spcAft>
                  <a:spcPct val="0"/>
                </a:spcAft>
                <a:defRPr/>
              </a:pPr>
              <a:t>161</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06F65AEA-E1AA-45E3-AB2D-CFDD3CD5FDA4}" type="datetime1">
              <a:rPr lang="en-US" smtClean="0"/>
              <a:t>10/22/2024</a:t>
            </a:fld>
            <a:endParaRPr lang="en-US"/>
          </a:p>
        </p:txBody>
      </p:sp>
    </p:spTree>
    <p:extLst>
      <p:ext uri="{BB962C8B-B14F-4D97-AF65-F5344CB8AC3E}">
        <p14:creationId xmlns:p14="http://schemas.microsoft.com/office/powerpoint/2010/main" val="2008643480"/>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7" name="Slide Image Placeholder 1"/>
          <p:cNvSpPr>
            <a:spLocks noGrp="1" noRot="1" noChangeAspect="1"/>
          </p:cNvSpPr>
          <p:nvPr>
            <p:ph type="sldImg"/>
          </p:nvPr>
        </p:nvSpPr>
        <p:spPr bwMode="auto">
          <a:noFill/>
          <a:ln>
            <a:solidFill>
              <a:srgbClr val="000000"/>
            </a:solidFill>
            <a:miter lim="800000"/>
            <a:headEnd/>
            <a:tailEnd/>
          </a:ln>
        </p:spPr>
      </p:sp>
      <p:sp>
        <p:nvSpPr>
          <p:cNvPr id="326658" name="Notes Placeholder 2"/>
          <p:cNvSpPr>
            <a:spLocks noGrp="1"/>
          </p:cNvSpPr>
          <p:nvPr>
            <p:ph type="body" idx="1"/>
          </p:nvPr>
        </p:nvSpPr>
        <p:spPr bwMode="auto">
          <a:noFill/>
        </p:spPr>
        <p:txBody>
          <a:bodyPr wrap="square" numCol="1" anchor="t" anchorCtr="0" compatLnSpc="1">
            <a:prstTxWarp prst="textNoShape">
              <a:avLst/>
            </a:prstTxWarp>
          </a:bodyPr>
          <a:lstStyle/>
          <a:p>
            <a:pPr defTabSz="921128" eaLnBrk="1" hangingPunct="1">
              <a:spcBef>
                <a:spcPct val="0"/>
              </a:spcBef>
            </a:pPr>
            <a:r>
              <a:rPr lang="en-US" dirty="0"/>
              <a:t>February 27, 2020: updated speaker notes</a:t>
            </a:r>
          </a:p>
          <a:p>
            <a:pPr defTabSz="921128" eaLnBrk="1" hangingPunct="1">
              <a:spcBef>
                <a:spcPct val="0"/>
              </a:spcBef>
            </a:pPr>
            <a:endParaRPr lang="en-US" dirty="0"/>
          </a:p>
          <a:p>
            <a:pPr defTabSz="921128" eaLnBrk="1" hangingPunct="1">
              <a:spcBef>
                <a:spcPct val="0"/>
              </a:spcBef>
            </a:pPr>
            <a:r>
              <a:rPr lang="en-US" dirty="0"/>
              <a:t>The authorized access point in this record is “undifferentiated”—it applies to three different individuals named Carol Jones.  One compiled Early Rush County marriages; one illustrated They shell be covered; and one is the co-author of Can anyone get on these?</a:t>
            </a:r>
          </a:p>
          <a:p>
            <a:pPr defTabSz="921128" eaLnBrk="1" hangingPunct="1">
              <a:spcBef>
                <a:spcPct val="0"/>
              </a:spcBef>
            </a:pPr>
            <a:endParaRPr lang="en-US" dirty="0"/>
          </a:p>
          <a:p>
            <a:pPr defTabSz="921128" eaLnBrk="1" hangingPunct="1">
              <a:spcBef>
                <a:spcPct val="0"/>
              </a:spcBef>
            </a:pPr>
            <a:r>
              <a:rPr lang="en-US" dirty="0"/>
              <a:t>Please note: this is an AACR2 record.  Undifferentiated name authority records in RDA NACO authority records are no longer created under PCC policies.  No additional individuals may be added to existing undifferentiated records either.</a:t>
            </a:r>
          </a:p>
        </p:txBody>
      </p:sp>
      <p:sp>
        <p:nvSpPr>
          <p:cNvPr id="326659"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961A0041-25F6-44DC-83E6-4D12BAB43622}" type="slidenum">
              <a:rPr lang="en-US">
                <a:cs typeface="Arial" charset="0"/>
              </a:rPr>
              <a:pPr fontAlgn="base">
                <a:spcBef>
                  <a:spcPct val="0"/>
                </a:spcBef>
                <a:spcAft>
                  <a:spcPct val="0"/>
                </a:spcAft>
                <a:defRPr/>
              </a:pPr>
              <a:t>162</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7550F3AF-EB4A-493E-AFB4-8A44B6663703}" type="datetime1">
              <a:rPr lang="en-US" smtClean="0"/>
              <a:t>10/22/2024</a:t>
            </a:fld>
            <a:endParaRPr lang="en-US"/>
          </a:p>
        </p:txBody>
      </p:sp>
    </p:spTree>
    <p:extLst>
      <p:ext uri="{BB962C8B-B14F-4D97-AF65-F5344CB8AC3E}">
        <p14:creationId xmlns:p14="http://schemas.microsoft.com/office/powerpoint/2010/main" val="2655467924"/>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5" name="Slide Image Placeholder 1"/>
          <p:cNvSpPr>
            <a:spLocks noGrp="1" noRot="1" noChangeAspect="1"/>
          </p:cNvSpPr>
          <p:nvPr>
            <p:ph type="sldImg"/>
          </p:nvPr>
        </p:nvSpPr>
        <p:spPr bwMode="auto">
          <a:noFill/>
          <a:ln>
            <a:solidFill>
              <a:srgbClr val="000000"/>
            </a:solidFill>
            <a:miter lim="800000"/>
            <a:headEnd/>
            <a:tailEnd/>
          </a:ln>
        </p:spPr>
      </p:sp>
      <p:sp>
        <p:nvSpPr>
          <p:cNvPr id="32870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November</a:t>
            </a:r>
            <a:r>
              <a:rPr lang="en-US" baseline="0" dirty="0"/>
              <a:t> 2, 2016</a:t>
            </a:r>
            <a:endParaRPr lang="en-US" dirty="0"/>
          </a:p>
          <a:p>
            <a:pPr eaLnBrk="1" hangingPunct="1">
              <a:spcBef>
                <a:spcPct val="0"/>
              </a:spcBef>
            </a:pPr>
            <a:endParaRPr lang="en-US" dirty="0"/>
          </a:p>
          <a:p>
            <a:pPr eaLnBrk="1" hangingPunct="1">
              <a:spcBef>
                <a:spcPct val="0"/>
              </a:spcBef>
            </a:pPr>
            <a:r>
              <a:rPr lang="en-US" dirty="0"/>
              <a:t>The entity on this record is not a person, so the “Name” position is coded “not applicable.” Records describing families (X00 3_), corporate bodies (X10), meetings (X11), places (X51), and works/expressions without an explicit creator (X30) are coded “n”. Records describing works or expressions that </a:t>
            </a:r>
            <a:r>
              <a:rPr lang="en-US" i="1" dirty="0"/>
              <a:t>have</a:t>
            </a:r>
            <a:r>
              <a:rPr lang="en-US" dirty="0"/>
              <a:t> an explicit personal creator (authorized access point for the work/expression begins with the authorized access point for a person) are coded “a” or “b”, depending on how the record for the person is coded.</a:t>
            </a:r>
          </a:p>
        </p:txBody>
      </p:sp>
      <p:sp>
        <p:nvSpPr>
          <p:cNvPr id="328707"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D9F43334-81E1-4F3B-96DD-6AB692373D94}" type="slidenum">
              <a:rPr lang="en-US">
                <a:cs typeface="Arial" charset="0"/>
              </a:rPr>
              <a:pPr fontAlgn="base">
                <a:spcBef>
                  <a:spcPct val="0"/>
                </a:spcBef>
                <a:spcAft>
                  <a:spcPct val="0"/>
                </a:spcAft>
                <a:defRPr/>
              </a:pPr>
              <a:t>163</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B4C496A7-A2EE-44EA-BB90-42F79CE0BE95}" type="datetime1">
              <a:rPr lang="en-US" smtClean="0"/>
              <a:t>10/22/2024</a:t>
            </a:fld>
            <a:endParaRPr lang="en-US"/>
          </a:p>
        </p:txBody>
      </p:sp>
    </p:spTree>
    <p:extLst>
      <p:ext uri="{BB962C8B-B14F-4D97-AF65-F5344CB8AC3E}">
        <p14:creationId xmlns:p14="http://schemas.microsoft.com/office/powerpoint/2010/main" val="359692242"/>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3" name="Slide Image Placeholder 1"/>
          <p:cNvSpPr>
            <a:spLocks noGrp="1" noRot="1" noChangeAspect="1"/>
          </p:cNvSpPr>
          <p:nvPr>
            <p:ph type="sldImg"/>
          </p:nvPr>
        </p:nvSpPr>
        <p:spPr bwMode="auto">
          <a:noFill/>
          <a:ln>
            <a:solidFill>
              <a:srgbClr val="000000"/>
            </a:solidFill>
            <a:miter lim="800000"/>
            <a:headEnd/>
            <a:tailEnd/>
          </a:ln>
        </p:spPr>
      </p:sp>
      <p:sp>
        <p:nvSpPr>
          <p:cNvPr id="33075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z="1000" dirty="0"/>
              <a:t>November 12, 2019: added list of all codes and their definitions and notes about the DCM Z1</a:t>
            </a:r>
          </a:p>
          <a:p>
            <a:pPr eaLnBrk="1" hangingPunct="1">
              <a:spcBef>
                <a:spcPct val="0"/>
              </a:spcBef>
            </a:pPr>
            <a:endParaRPr lang="en-US" sz="1000" dirty="0"/>
          </a:p>
          <a:p>
            <a:pPr eaLnBrk="1" hangingPunct="1">
              <a:spcBef>
                <a:spcPct val="0"/>
              </a:spcBef>
            </a:pPr>
            <a:r>
              <a:rPr lang="en-US" sz="1000" dirty="0"/>
              <a:t>There are a few other possible codes, but “a” or “c” are what NACO catalogers will use. “c” is rarely used, normally because the cataloger does not have enough information to decide what the preferred name of the entity is. This usually involves a language issue (e.g. for a corporate body the cataloger does not know the name of the body in its own language).</a:t>
            </a:r>
          </a:p>
          <a:p>
            <a:pPr eaLnBrk="1" hangingPunct="1">
              <a:spcBef>
                <a:spcPct val="0"/>
              </a:spcBef>
            </a:pPr>
            <a:endParaRPr lang="en-US" sz="1000" dirty="0"/>
          </a:p>
          <a:p>
            <a:pPr eaLnBrk="1" hangingPunct="1">
              <a:spcBef>
                <a:spcPct val="0"/>
              </a:spcBef>
            </a:pPr>
            <a:r>
              <a:rPr lang="en-US" sz="1000" b="1" dirty="0"/>
              <a:t>a - Fully established</a:t>
            </a:r>
            <a:r>
              <a:rPr lang="en-US" sz="1000" dirty="0"/>
              <a:t> </a:t>
            </a:r>
          </a:p>
          <a:p>
            <a:pPr eaLnBrk="1" hangingPunct="1">
              <a:spcBef>
                <a:spcPct val="0"/>
              </a:spcBef>
            </a:pPr>
            <a:r>
              <a:rPr lang="en-US" sz="1000" dirty="0"/>
              <a:t>	The heading may be used without reservation in a bibliographic record. </a:t>
            </a:r>
            <a:br>
              <a:rPr lang="en-US" sz="1000" dirty="0"/>
            </a:br>
            <a:r>
              <a:rPr lang="en-US" sz="1000" b="1" dirty="0"/>
              <a:t>b - Memorandum </a:t>
            </a:r>
          </a:p>
          <a:p>
            <a:pPr eaLnBrk="1" hangingPunct="1">
              <a:spcBef>
                <a:spcPct val="0"/>
              </a:spcBef>
            </a:pPr>
            <a:r>
              <a:rPr lang="en-US" sz="1000" dirty="0"/>
              <a:t>    	The heading is fully established but it has not been used in a bibliographic record. The authority work was done before the decision was made to not use the heading in a bibliographic record; however, the information is retained for probable future use. When the heading is used in a bibliographic record, code b may be changed to code a or c.</a:t>
            </a:r>
            <a:br>
              <a:rPr lang="en-US" sz="1000" dirty="0"/>
            </a:br>
            <a:r>
              <a:rPr lang="en-US" sz="1000" b="1" dirty="0"/>
              <a:t>c - Provisional </a:t>
            </a:r>
          </a:p>
          <a:p>
            <a:pPr eaLnBrk="1" hangingPunct="1">
              <a:spcBef>
                <a:spcPct val="0"/>
              </a:spcBef>
            </a:pPr>
            <a:r>
              <a:rPr lang="en-US" sz="1000" dirty="0"/>
              <a:t>    	The heading cannot be formulated satisfactorily because of inadequate information. Further investigation should be made when the heading is next used in a bibliographic record. When the needed information is available, code c may be changed to code a. </a:t>
            </a:r>
            <a:br>
              <a:rPr lang="en-US" sz="1000" dirty="0"/>
            </a:br>
            <a:r>
              <a:rPr lang="en-US" sz="1000" b="1" dirty="0"/>
              <a:t>d - Preliminary </a:t>
            </a:r>
          </a:p>
          <a:p>
            <a:pPr eaLnBrk="1" hangingPunct="1">
              <a:spcBef>
                <a:spcPct val="0"/>
              </a:spcBef>
            </a:pPr>
            <a:r>
              <a:rPr lang="en-US" sz="1000" dirty="0"/>
              <a:t>    	The heading is taken from a bibliographic record because the bibliographic item is not available at the time the heading is established. When the heading is used in a bibliographic record created from cataloging with an item in hand, code d may be changed to code a.</a:t>
            </a:r>
            <a:br>
              <a:rPr lang="en-US" sz="1000" dirty="0"/>
            </a:br>
            <a:r>
              <a:rPr lang="en-US" sz="1000" b="1" dirty="0"/>
              <a:t>n - Not applicable </a:t>
            </a:r>
          </a:p>
          <a:p>
            <a:pPr eaLnBrk="1" hangingPunct="1">
              <a:spcBef>
                <a:spcPct val="0"/>
              </a:spcBef>
            </a:pPr>
            <a:r>
              <a:rPr lang="en-US" sz="1000" dirty="0"/>
              <a:t>    	1XX field contains an unestablished heading in a reference, subdivision, reference and subdivision, or node label record. </a:t>
            </a:r>
            <a:br>
              <a:rPr lang="en-US" sz="1000" dirty="0"/>
            </a:br>
            <a:r>
              <a:rPr lang="en-US" sz="1000" b="1" dirty="0"/>
              <a:t>| - No attempt to code</a:t>
            </a:r>
          </a:p>
          <a:p>
            <a:pPr eaLnBrk="1" hangingPunct="1">
              <a:spcBef>
                <a:spcPct val="0"/>
              </a:spcBef>
            </a:pPr>
            <a:endParaRPr lang="en-US" sz="1000" b="1" dirty="0"/>
          </a:p>
          <a:p>
            <a:pPr eaLnBrk="1" hangingPunct="1">
              <a:spcBef>
                <a:spcPct val="0"/>
              </a:spcBef>
            </a:pPr>
            <a:r>
              <a:rPr lang="en-US" sz="1000" b="0" dirty="0"/>
              <a:t>The DCM Z1 008/33 contains further details on when code “c” for provisional should be used, and what to do when using a preliminary (code “d”) record.  “</a:t>
            </a:r>
            <a:r>
              <a:rPr lang="en-US" sz="1200" kern="1200" dirty="0">
                <a:solidFill>
                  <a:schemeClr val="tx1"/>
                </a:solidFill>
                <a:effectLst/>
                <a:latin typeface="+mn-lt"/>
                <a:ea typeface="+mn-ea"/>
                <a:cs typeface="+mn-cs"/>
              </a:rPr>
              <a:t>Preliminary authority records (008/33 value ‘d’) generally are the result of retrospective projects. LC catalogers are expected to upgrade NARs coded preliminary when using the heading on a bibliographic record. PCC catalogers are expected to routinely upgrade NARs coded preliminary when making other modifications to the record.</a:t>
            </a:r>
            <a:endParaRPr lang="en-US" sz="1000" b="0" dirty="0"/>
          </a:p>
        </p:txBody>
      </p:sp>
      <p:sp>
        <p:nvSpPr>
          <p:cNvPr id="330755"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1C3392CF-8975-403A-990E-38BFFE66907C}" type="slidenum">
              <a:rPr lang="en-US">
                <a:cs typeface="Arial" charset="0"/>
              </a:rPr>
              <a:pPr fontAlgn="base">
                <a:spcBef>
                  <a:spcPct val="0"/>
                </a:spcBef>
                <a:spcAft>
                  <a:spcPct val="0"/>
                </a:spcAft>
                <a:defRPr/>
              </a:pPr>
              <a:t>164</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0C403D80-33EF-4279-8FC5-68B0D6B653D5}" type="datetime1">
              <a:rPr lang="en-US" smtClean="0"/>
              <a:t>10/22/2024</a:t>
            </a:fld>
            <a:endParaRPr lang="en-US"/>
          </a:p>
        </p:txBody>
      </p:sp>
    </p:spTree>
    <p:extLst>
      <p:ext uri="{BB962C8B-B14F-4D97-AF65-F5344CB8AC3E}">
        <p14:creationId xmlns:p14="http://schemas.microsoft.com/office/powerpoint/2010/main" val="487295091"/>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1" name="Slide Image Placeholder 1"/>
          <p:cNvSpPr>
            <a:spLocks noGrp="1" noRot="1" noChangeAspect="1"/>
          </p:cNvSpPr>
          <p:nvPr>
            <p:ph type="sldImg"/>
          </p:nvPr>
        </p:nvSpPr>
        <p:spPr bwMode="auto">
          <a:noFill/>
          <a:ln>
            <a:solidFill>
              <a:srgbClr val="000000"/>
            </a:solidFill>
            <a:miter lim="800000"/>
            <a:headEnd/>
            <a:tailEnd/>
          </a:ln>
        </p:spPr>
      </p:sp>
      <p:sp>
        <p:nvSpPr>
          <p:cNvPr id="33280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February 4, 2019: updated</a:t>
            </a:r>
            <a:r>
              <a:rPr lang="en-US" baseline="0" dirty="0"/>
              <a:t> authority record</a:t>
            </a:r>
          </a:p>
          <a:p>
            <a:pPr eaLnBrk="1" hangingPunct="1">
              <a:spcBef>
                <a:spcPct val="0"/>
              </a:spcBef>
            </a:pPr>
            <a:endParaRPr lang="en-US" dirty="0"/>
          </a:p>
          <a:p>
            <a:pPr eaLnBrk="1" hangingPunct="1">
              <a:spcBef>
                <a:spcPct val="0"/>
              </a:spcBef>
            </a:pPr>
            <a:r>
              <a:rPr lang="en-US" dirty="0"/>
              <a:t>This record is “fully established”.</a:t>
            </a:r>
          </a:p>
        </p:txBody>
      </p:sp>
      <p:sp>
        <p:nvSpPr>
          <p:cNvPr id="332803"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C405D85F-7287-4729-B209-53CA6BA44929}" type="slidenum">
              <a:rPr lang="en-US">
                <a:cs typeface="Arial" charset="0"/>
              </a:rPr>
              <a:pPr fontAlgn="base">
                <a:spcBef>
                  <a:spcPct val="0"/>
                </a:spcBef>
                <a:spcAft>
                  <a:spcPct val="0"/>
                </a:spcAft>
                <a:defRPr/>
              </a:pPr>
              <a:t>165</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11B501DC-3915-4CC5-B10A-EB2D331E5521}" type="datetime1">
              <a:rPr lang="en-US" smtClean="0"/>
              <a:t>10/22/2024</a:t>
            </a:fld>
            <a:endParaRPr lang="en-US"/>
          </a:p>
        </p:txBody>
      </p:sp>
    </p:spTree>
    <p:extLst>
      <p:ext uri="{BB962C8B-B14F-4D97-AF65-F5344CB8AC3E}">
        <p14:creationId xmlns:p14="http://schemas.microsoft.com/office/powerpoint/2010/main" val="2584754516"/>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49" name="Slide Image Placeholder 1"/>
          <p:cNvSpPr>
            <a:spLocks noGrp="1" noRot="1" noChangeAspect="1"/>
          </p:cNvSpPr>
          <p:nvPr>
            <p:ph type="sldImg"/>
          </p:nvPr>
        </p:nvSpPr>
        <p:spPr bwMode="auto">
          <a:noFill/>
          <a:ln>
            <a:solidFill>
              <a:srgbClr val="000000"/>
            </a:solidFill>
            <a:miter lim="800000"/>
            <a:headEnd/>
            <a:tailEnd/>
          </a:ln>
        </p:spPr>
      </p:sp>
      <p:sp>
        <p:nvSpPr>
          <p:cNvPr id="33485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October 14, 2024: added to speaker notes</a:t>
            </a:r>
          </a:p>
          <a:p>
            <a:pPr eaLnBrk="1" hangingPunct="1">
              <a:spcBef>
                <a:spcPct val="0"/>
              </a:spcBef>
            </a:pPr>
            <a:r>
              <a:rPr lang="en-US" dirty="0"/>
              <a:t>February 26, 2019: replaced example</a:t>
            </a:r>
          </a:p>
          <a:p>
            <a:pPr eaLnBrk="1" hangingPunct="1">
              <a:spcBef>
                <a:spcPct val="0"/>
              </a:spcBef>
            </a:pPr>
            <a:endParaRPr lang="en-US" dirty="0"/>
          </a:p>
          <a:p>
            <a:pPr eaLnBrk="1" hangingPunct="1">
              <a:spcBef>
                <a:spcPct val="0"/>
              </a:spcBef>
            </a:pPr>
            <a:r>
              <a:rPr lang="en-US" dirty="0"/>
              <a:t>In this case the cataloger did not know the Mongolian name of the entity, so the code is “provisional”.   If the name in Mongolian becomes available later, the 110 should be changed and the level of establishment changed from “c” to “a”.</a:t>
            </a:r>
          </a:p>
          <a:p>
            <a:pPr eaLnBrk="1" hangingPunct="1">
              <a:spcBef>
                <a:spcPct val="0"/>
              </a:spcBef>
            </a:pPr>
            <a:endParaRPr lang="en-US" dirty="0"/>
          </a:p>
          <a:p>
            <a:pPr eaLnBrk="1" hangingPunct="1">
              <a:spcBef>
                <a:spcPct val="0"/>
              </a:spcBef>
            </a:pPr>
            <a:r>
              <a:rPr lang="en-US" dirty="0"/>
              <a:t>When coding a record provisional, it’s also very helpful to add a 667 note explaining why.</a:t>
            </a:r>
          </a:p>
        </p:txBody>
      </p:sp>
      <p:sp>
        <p:nvSpPr>
          <p:cNvPr id="334851"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583359DA-99A1-4587-A198-5FD8FC349659}" type="slidenum">
              <a:rPr lang="en-US">
                <a:cs typeface="Arial" charset="0"/>
              </a:rPr>
              <a:pPr fontAlgn="base">
                <a:spcBef>
                  <a:spcPct val="0"/>
                </a:spcBef>
                <a:spcAft>
                  <a:spcPct val="0"/>
                </a:spcAft>
                <a:defRPr/>
              </a:pPr>
              <a:t>166</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7988DACA-DA8B-4103-ACCC-24168F753805}" type="datetime1">
              <a:rPr lang="en-US" smtClean="0"/>
              <a:t>10/22/2024</a:t>
            </a:fld>
            <a:endParaRPr lang="en-US"/>
          </a:p>
        </p:txBody>
      </p:sp>
    </p:spTree>
    <p:extLst>
      <p:ext uri="{BB962C8B-B14F-4D97-AF65-F5344CB8AC3E}">
        <p14:creationId xmlns:p14="http://schemas.microsoft.com/office/powerpoint/2010/main" val="222376260"/>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7" name="Slide Image Placeholder 1"/>
          <p:cNvSpPr>
            <a:spLocks noGrp="1" noRot="1" noChangeAspect="1"/>
          </p:cNvSpPr>
          <p:nvPr>
            <p:ph type="sldImg"/>
          </p:nvPr>
        </p:nvSpPr>
        <p:spPr bwMode="auto">
          <a:noFill/>
          <a:ln>
            <a:solidFill>
              <a:srgbClr val="000000"/>
            </a:solidFill>
            <a:miter lim="800000"/>
            <a:headEnd/>
            <a:tailEnd/>
          </a:ln>
        </p:spPr>
      </p:sp>
      <p:sp>
        <p:nvSpPr>
          <p:cNvPr id="33689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t>May 1, 2013</a:t>
            </a:r>
          </a:p>
          <a:p>
            <a:pPr eaLnBrk="1" hangingPunct="1">
              <a:spcBef>
                <a:spcPct val="0"/>
              </a:spcBef>
            </a:pPr>
            <a:endParaRPr lang="en-US"/>
          </a:p>
        </p:txBody>
      </p:sp>
      <p:sp>
        <p:nvSpPr>
          <p:cNvPr id="336899"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60789691-3012-4E12-BAFC-8F5576801A71}" type="slidenum">
              <a:rPr lang="en-US">
                <a:cs typeface="Arial" charset="0"/>
              </a:rPr>
              <a:pPr fontAlgn="base">
                <a:spcBef>
                  <a:spcPct val="0"/>
                </a:spcBef>
                <a:spcAft>
                  <a:spcPct val="0"/>
                </a:spcAft>
                <a:defRPr/>
              </a:pPr>
              <a:t>167</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A29149A7-074D-4626-9DA3-519A02E57C85}" type="datetime1">
              <a:rPr lang="en-US" smtClean="0"/>
              <a:t>10/22/2024</a:t>
            </a:fld>
            <a:endParaRPr lang="en-US"/>
          </a:p>
        </p:txBody>
      </p:sp>
    </p:spTree>
    <p:extLst>
      <p:ext uri="{BB962C8B-B14F-4D97-AF65-F5344CB8AC3E}">
        <p14:creationId xmlns:p14="http://schemas.microsoft.com/office/powerpoint/2010/main" val="2871628619"/>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5" name="Slide Image Placeholder 1"/>
          <p:cNvSpPr>
            <a:spLocks noGrp="1" noRot="1" noChangeAspect="1"/>
          </p:cNvSpPr>
          <p:nvPr>
            <p:ph type="sldImg"/>
          </p:nvPr>
        </p:nvSpPr>
        <p:spPr bwMode="auto">
          <a:noFill/>
          <a:ln>
            <a:solidFill>
              <a:srgbClr val="000000"/>
            </a:solidFill>
            <a:miter lim="800000"/>
            <a:headEnd/>
            <a:tailEnd/>
          </a:ln>
        </p:spPr>
      </p:sp>
      <p:sp>
        <p:nvSpPr>
          <p:cNvPr id="33894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February 4, 2019: updated</a:t>
            </a:r>
            <a:r>
              <a:rPr lang="en-US" baseline="0" dirty="0"/>
              <a:t> authority record</a:t>
            </a:r>
            <a:endParaRPr lang="en-US" dirty="0"/>
          </a:p>
          <a:p>
            <a:pPr eaLnBrk="1" hangingPunct="1">
              <a:spcBef>
                <a:spcPct val="0"/>
              </a:spcBef>
            </a:pPr>
            <a:endParaRPr lang="en-US" dirty="0"/>
          </a:p>
          <a:p>
            <a:pPr eaLnBrk="1" hangingPunct="1">
              <a:spcBef>
                <a:spcPct val="0"/>
              </a:spcBef>
            </a:pPr>
            <a:r>
              <a:rPr lang="en-US" dirty="0"/>
              <a:t>Coded blank because initially created by LC. The “Source” code is automatically entered by the software and is based on the MARC organization code in 040 $a. NACO catalogers should not attempt to change the code.</a:t>
            </a:r>
          </a:p>
          <a:p>
            <a:pPr eaLnBrk="1" hangingPunct="1">
              <a:spcBef>
                <a:spcPct val="0"/>
              </a:spcBef>
            </a:pPr>
            <a:endParaRPr lang="en-US" dirty="0"/>
          </a:p>
          <a:p>
            <a:pPr eaLnBrk="1" hangingPunct="1">
              <a:spcBef>
                <a:spcPct val="0"/>
              </a:spcBef>
            </a:pPr>
            <a:endParaRPr lang="en-US" dirty="0"/>
          </a:p>
        </p:txBody>
      </p:sp>
      <p:sp>
        <p:nvSpPr>
          <p:cNvPr id="338947"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45E6FD1D-21AE-4825-AD60-B9402BEE8DCD}" type="slidenum">
              <a:rPr lang="en-US">
                <a:cs typeface="Arial" charset="0"/>
              </a:rPr>
              <a:pPr fontAlgn="base">
                <a:spcBef>
                  <a:spcPct val="0"/>
                </a:spcBef>
                <a:spcAft>
                  <a:spcPct val="0"/>
                </a:spcAft>
                <a:defRPr/>
              </a:pPr>
              <a:t>168</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3B0CCD0D-E0E0-45B6-A1D7-912C0481657F}" type="datetime1">
              <a:rPr lang="en-US" smtClean="0"/>
              <a:t>10/22/2024</a:t>
            </a:fld>
            <a:endParaRPr lang="en-US"/>
          </a:p>
        </p:txBody>
      </p:sp>
    </p:spTree>
    <p:extLst>
      <p:ext uri="{BB962C8B-B14F-4D97-AF65-F5344CB8AC3E}">
        <p14:creationId xmlns:p14="http://schemas.microsoft.com/office/powerpoint/2010/main" val="1037645905"/>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3" name="Slide Image Placeholder 1"/>
          <p:cNvSpPr>
            <a:spLocks noGrp="1" noRot="1" noChangeAspect="1"/>
          </p:cNvSpPr>
          <p:nvPr>
            <p:ph type="sldImg"/>
          </p:nvPr>
        </p:nvSpPr>
        <p:spPr bwMode="auto">
          <a:noFill/>
          <a:ln>
            <a:solidFill>
              <a:srgbClr val="000000"/>
            </a:solidFill>
            <a:miter lim="800000"/>
            <a:headEnd/>
            <a:tailEnd/>
          </a:ln>
        </p:spPr>
      </p:sp>
      <p:sp>
        <p:nvSpPr>
          <p:cNvPr id="34099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March</a:t>
            </a:r>
            <a:r>
              <a:rPr lang="en-US" baseline="0" dirty="0"/>
              <a:t> 8, 2019: replaced example with updated image</a:t>
            </a:r>
            <a:endParaRPr lang="en-US" dirty="0"/>
          </a:p>
          <a:p>
            <a:pPr eaLnBrk="1" hangingPunct="1">
              <a:spcBef>
                <a:spcPct val="0"/>
              </a:spcBef>
            </a:pPr>
            <a:endParaRPr lang="en-US" dirty="0"/>
          </a:p>
          <a:p>
            <a:pPr eaLnBrk="1" hangingPunct="1">
              <a:spcBef>
                <a:spcPct val="0"/>
              </a:spcBef>
            </a:pPr>
            <a:r>
              <a:rPr lang="en-US" dirty="0"/>
              <a:t>Coded “c” because initially cataloged by a PCC library (</a:t>
            </a:r>
            <a:r>
              <a:rPr lang="en-US" dirty="0" err="1"/>
              <a:t>CSt</a:t>
            </a:r>
            <a:r>
              <a:rPr lang="en-US" dirty="0"/>
              <a:t> = Stanford University).</a:t>
            </a:r>
          </a:p>
        </p:txBody>
      </p:sp>
      <p:sp>
        <p:nvSpPr>
          <p:cNvPr id="340995"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4F99228E-2B42-479D-9710-1D9E0CF2FF2B}" type="slidenum">
              <a:rPr lang="en-US">
                <a:cs typeface="Arial" charset="0"/>
              </a:rPr>
              <a:pPr fontAlgn="base">
                <a:spcBef>
                  <a:spcPct val="0"/>
                </a:spcBef>
                <a:spcAft>
                  <a:spcPct val="0"/>
                </a:spcAft>
                <a:defRPr/>
              </a:pPr>
              <a:t>169</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0B65F4E5-36D1-417F-A94F-428068919081}" type="datetime1">
              <a:rPr lang="en-US" smtClean="0"/>
              <a:t>10/22/2024</a:t>
            </a:fld>
            <a:endParaRPr lang="en-US"/>
          </a:p>
        </p:txBody>
      </p:sp>
    </p:spTree>
    <p:extLst>
      <p:ext uri="{BB962C8B-B14F-4D97-AF65-F5344CB8AC3E}">
        <p14:creationId xmlns:p14="http://schemas.microsoft.com/office/powerpoint/2010/main" val="4184897152"/>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1" name="Slide Image Placeholder 1"/>
          <p:cNvSpPr>
            <a:spLocks noGrp="1" noRot="1" noChangeAspect="1"/>
          </p:cNvSpPr>
          <p:nvPr>
            <p:ph type="sldImg"/>
          </p:nvPr>
        </p:nvSpPr>
        <p:spPr bwMode="auto">
          <a:noFill/>
          <a:ln>
            <a:solidFill>
              <a:srgbClr val="000000"/>
            </a:solidFill>
            <a:miter lim="800000"/>
            <a:headEnd/>
            <a:tailEnd/>
          </a:ln>
        </p:spPr>
      </p:sp>
      <p:sp>
        <p:nvSpPr>
          <p:cNvPr id="34304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May 1, 2013</a:t>
            </a:r>
          </a:p>
          <a:p>
            <a:pPr eaLnBrk="1" hangingPunct="1">
              <a:spcBef>
                <a:spcPct val="0"/>
              </a:spcBef>
            </a:pPr>
            <a:endParaRPr lang="en-US" dirty="0"/>
          </a:p>
          <a:p>
            <a:pPr eaLnBrk="1" hangingPunct="1">
              <a:spcBef>
                <a:spcPct val="0"/>
              </a:spcBef>
            </a:pPr>
            <a:r>
              <a:rPr lang="en-US" dirty="0"/>
              <a:t>We’ve just gone over most of the fixed field values in the MARC authority record, but most are filled out automatically by the software. There are three, however, that need special attention (whether they’ve been automatically filled out or not) because their values vary more than the others.</a:t>
            </a:r>
          </a:p>
          <a:p>
            <a:pPr eaLnBrk="1" hangingPunct="1">
              <a:spcBef>
                <a:spcPct val="0"/>
              </a:spcBef>
            </a:pPr>
            <a:endParaRPr lang="en-US" dirty="0"/>
          </a:p>
          <a:p>
            <a:pPr eaLnBrk="1" hangingPunct="1">
              <a:spcBef>
                <a:spcPct val="0"/>
              </a:spcBef>
            </a:pPr>
            <a:r>
              <a:rPr lang="en-US" dirty="0"/>
              <a:t>This is the OCLC RDA authorities </a:t>
            </a:r>
            <a:r>
              <a:rPr lang="en-US" dirty="0" err="1"/>
              <a:t>workform</a:t>
            </a:r>
            <a:r>
              <a:rPr lang="en-US" dirty="0"/>
              <a:t>, showing these three fixed fields. When creating or editing authority records, pay particular attention to “Ref status”, “</a:t>
            </a:r>
            <a:r>
              <a:rPr lang="en-US" dirty="0" err="1"/>
              <a:t>Auth</a:t>
            </a:r>
            <a:r>
              <a:rPr lang="en-US" dirty="0"/>
              <a:t> status”, and “Name.”</a:t>
            </a:r>
          </a:p>
        </p:txBody>
      </p:sp>
      <p:sp>
        <p:nvSpPr>
          <p:cNvPr id="343043"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29CB0F84-B8B9-4270-A229-329B8DB34243}" type="slidenum">
              <a:rPr lang="en-US">
                <a:cs typeface="Arial" charset="0"/>
              </a:rPr>
              <a:pPr fontAlgn="base">
                <a:spcBef>
                  <a:spcPct val="0"/>
                </a:spcBef>
                <a:spcAft>
                  <a:spcPct val="0"/>
                </a:spcAft>
                <a:defRPr/>
              </a:pPr>
              <a:t>170</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44C88DEC-4885-4F28-9B53-D4CA80B94A75}" type="datetime1">
              <a:rPr lang="en-US" smtClean="0"/>
              <a:t>10/22/2024</a:t>
            </a:fld>
            <a:endParaRPr lang="en-US"/>
          </a:p>
        </p:txBody>
      </p:sp>
    </p:spTree>
    <p:extLst>
      <p:ext uri="{BB962C8B-B14F-4D97-AF65-F5344CB8AC3E}">
        <p14:creationId xmlns:p14="http://schemas.microsoft.com/office/powerpoint/2010/main" val="3673410608"/>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89" name="Slide Image Placeholder 1"/>
          <p:cNvSpPr>
            <a:spLocks noGrp="1" noRot="1" noChangeAspect="1"/>
          </p:cNvSpPr>
          <p:nvPr>
            <p:ph type="sldImg"/>
          </p:nvPr>
        </p:nvSpPr>
        <p:spPr bwMode="auto">
          <a:noFill/>
          <a:ln>
            <a:solidFill>
              <a:srgbClr val="000000"/>
            </a:solidFill>
            <a:miter lim="800000"/>
            <a:headEnd/>
            <a:tailEnd/>
          </a:ln>
        </p:spPr>
      </p:sp>
      <p:sp>
        <p:nvSpPr>
          <p:cNvPr id="34509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May 1, 2013</a:t>
            </a:r>
          </a:p>
          <a:p>
            <a:pPr eaLnBrk="1" hangingPunct="1">
              <a:spcBef>
                <a:spcPct val="0"/>
              </a:spcBef>
            </a:pPr>
            <a:endParaRPr lang="en-US" dirty="0"/>
          </a:p>
          <a:p>
            <a:pPr eaLnBrk="1" hangingPunct="1">
              <a:spcBef>
                <a:spcPct val="0"/>
              </a:spcBef>
            </a:pPr>
            <a:r>
              <a:rPr lang="en-US" dirty="0"/>
              <a:t>This example shows the initial result of using the OCLC generate authorities macro. Even though “ref status”, “auth/ref”, and “name” are already filled out, you still need to check them and possibly change them. For example, if you add a 4XX or 5XX field, “ref status” must be changed to “a”.</a:t>
            </a:r>
          </a:p>
        </p:txBody>
      </p:sp>
      <p:sp>
        <p:nvSpPr>
          <p:cNvPr id="345091"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C0D8FEE4-1C41-41D7-AA23-46A5CAD4112A}" type="slidenum">
              <a:rPr lang="en-US">
                <a:cs typeface="Arial" charset="0"/>
              </a:rPr>
              <a:pPr fontAlgn="base">
                <a:spcBef>
                  <a:spcPct val="0"/>
                </a:spcBef>
                <a:spcAft>
                  <a:spcPct val="0"/>
                </a:spcAft>
                <a:defRPr/>
              </a:pPr>
              <a:t>171</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1B3BE19B-5FD6-46F9-90EE-F5A39D1E3652}" type="datetime1">
              <a:rPr lang="en-US" smtClean="0"/>
              <a:t>10/22/2024</a:t>
            </a:fld>
            <a:endParaRPr lang="en-US"/>
          </a:p>
        </p:txBody>
      </p:sp>
    </p:spTree>
    <p:extLst>
      <p:ext uri="{BB962C8B-B14F-4D97-AF65-F5344CB8AC3E}">
        <p14:creationId xmlns:p14="http://schemas.microsoft.com/office/powerpoint/2010/main" val="2783435539"/>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7" name="Slide Image Placeholder 1"/>
          <p:cNvSpPr>
            <a:spLocks noGrp="1" noRot="1" noChangeAspect="1"/>
          </p:cNvSpPr>
          <p:nvPr>
            <p:ph type="sldImg"/>
          </p:nvPr>
        </p:nvSpPr>
        <p:spPr bwMode="auto">
          <a:noFill/>
          <a:ln>
            <a:solidFill>
              <a:srgbClr val="000000"/>
            </a:solidFill>
            <a:miter lim="800000"/>
            <a:headEnd/>
            <a:tailEnd/>
          </a:ln>
        </p:spPr>
      </p:sp>
      <p:sp>
        <p:nvSpPr>
          <p:cNvPr id="347138"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lvl="1" indent="0" algn="l" defTabSz="903897" rtl="0" eaLnBrk="0" fontAlgn="base" latinLnBrk="0" hangingPunct="0">
              <a:lnSpc>
                <a:spcPct val="100000"/>
              </a:lnSpc>
              <a:spcBef>
                <a:spcPct val="30000"/>
              </a:spcBef>
              <a:spcAft>
                <a:spcPct val="0"/>
              </a:spcAft>
              <a:buClrTx/>
              <a:buSzTx/>
              <a:buFontTx/>
              <a:buNone/>
              <a:tabLst/>
              <a:defRPr/>
            </a:pPr>
            <a:r>
              <a:rPr lang="en-US" dirty="0"/>
              <a:t>August 16, 2023: updated slide and notes to reflect that 024 URIs can be added to NACO records</a:t>
            </a:r>
          </a:p>
          <a:p>
            <a:pPr marL="0" marR="0" lvl="1" indent="0" algn="l" defTabSz="903897" rtl="0" eaLnBrk="0" fontAlgn="base" latinLnBrk="0" hangingPunct="0">
              <a:lnSpc>
                <a:spcPct val="100000"/>
              </a:lnSpc>
              <a:spcBef>
                <a:spcPct val="30000"/>
              </a:spcBef>
              <a:spcAft>
                <a:spcPct val="0"/>
              </a:spcAft>
              <a:buClrTx/>
              <a:buSzTx/>
              <a:buFontTx/>
              <a:buNone/>
              <a:tabLst/>
              <a:defRPr/>
            </a:pPr>
            <a:r>
              <a:rPr lang="en-US" dirty="0"/>
              <a:t>February 27, 2020: added speaker note about the PCC URIs in MARC Pilot Project</a:t>
            </a:r>
          </a:p>
          <a:p>
            <a:pPr marL="0" lvl="1" defTabSz="903897"/>
            <a:r>
              <a:rPr lang="en-US" dirty="0"/>
              <a:t>August 8, 2019: added 024 to slide</a:t>
            </a:r>
          </a:p>
          <a:p>
            <a:pPr marL="0" lvl="1" defTabSz="903897"/>
            <a:endParaRPr lang="en-US" dirty="0"/>
          </a:p>
          <a:p>
            <a:pPr marL="0" marR="0" lvl="1" indent="0" algn="l" defTabSz="903897" rtl="0" eaLnBrk="0" fontAlgn="base" latinLnBrk="0" hangingPunct="0">
              <a:lnSpc>
                <a:spcPct val="100000"/>
              </a:lnSpc>
              <a:spcBef>
                <a:spcPct val="30000"/>
              </a:spcBef>
              <a:spcAft>
                <a:spcPct val="0"/>
              </a:spcAft>
              <a:buClrTx/>
              <a:buSzTx/>
              <a:buFontTx/>
              <a:buNone/>
              <a:tabLst/>
              <a:defRPr/>
            </a:pPr>
            <a:r>
              <a:rPr lang="en-US" dirty="0"/>
              <a:t>024: In 2020 the PCC started a URIs in MARC Pilot Project.  Participants in the project were permitted to revise or add URIs in the 024 field of new and existing authority records. A 667 note was added as well: “URIs added to this record for the PCC URI MARC Pilot. Please do not remove or edit the URIs.” The pilot project has concluded, and URIs may be added by NACO members to authority records following the guidelines in: </a:t>
            </a:r>
            <a:r>
              <a:rPr lang="en-US" b="0" i="0" u="sng" dirty="0">
                <a:solidFill>
                  <a:srgbClr val="003366"/>
                </a:solidFill>
                <a:effectLst/>
                <a:latin typeface="+mj-lt"/>
                <a:hlinkClick r:id="rId3"/>
              </a:rPr>
              <a:t>NACO 024 Best Practices Guidelines</a:t>
            </a:r>
            <a:r>
              <a:rPr lang="en-US" b="0" i="0" u="sng" dirty="0">
                <a:solidFill>
                  <a:srgbClr val="003366"/>
                </a:solidFill>
                <a:effectLst/>
                <a:latin typeface="+mj-lt"/>
              </a:rPr>
              <a:t>.</a:t>
            </a:r>
            <a:r>
              <a:rPr lang="en-US" b="0" i="0" u="none" dirty="0">
                <a:solidFill>
                  <a:srgbClr val="003366"/>
                </a:solidFill>
                <a:effectLst/>
                <a:latin typeface="+mj-lt"/>
              </a:rPr>
              <a:t> When updating a NACO record for another reason, and that record has URIs and the accompanying 667 note, the 667 note may optionally be deleted. </a:t>
            </a:r>
            <a:endParaRPr lang="en-US" dirty="0"/>
          </a:p>
          <a:p>
            <a:pPr marL="0" lvl="1" defTabSz="903897"/>
            <a:endParaRPr lang="en-US" dirty="0"/>
          </a:p>
          <a:p>
            <a:pPr marL="0" lvl="1" defTabSz="903897"/>
            <a:r>
              <a:rPr lang="en-US" dirty="0"/>
              <a:t>040: In new records, “$e </a:t>
            </a:r>
            <a:r>
              <a:rPr lang="en-US" dirty="0" err="1"/>
              <a:t>rda</a:t>
            </a:r>
            <a:r>
              <a:rPr lang="en-US" dirty="0"/>
              <a:t>” may be automatically added by default depending on your option settings. It needs to be added manually when upgrading pre-RDA records.</a:t>
            </a:r>
          </a:p>
        </p:txBody>
      </p:sp>
      <p:sp>
        <p:nvSpPr>
          <p:cNvPr id="347139"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B5F3AA56-6757-4B7C-BACC-9F3D1101789E}" type="slidenum">
              <a:rPr lang="en-US">
                <a:cs typeface="Arial" charset="0"/>
              </a:rPr>
              <a:pPr fontAlgn="base">
                <a:spcBef>
                  <a:spcPct val="0"/>
                </a:spcBef>
                <a:spcAft>
                  <a:spcPct val="0"/>
                </a:spcAft>
                <a:defRPr/>
              </a:pPr>
              <a:t>172</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CA5BA3A6-F828-4E2D-8DAB-C424D9C16890}" type="datetime1">
              <a:rPr lang="en-US" smtClean="0"/>
              <a:t>10/22/2024</a:t>
            </a:fld>
            <a:endParaRPr lang="en-US"/>
          </a:p>
        </p:txBody>
      </p:sp>
    </p:spTree>
    <p:extLst>
      <p:ext uri="{BB962C8B-B14F-4D97-AF65-F5344CB8AC3E}">
        <p14:creationId xmlns:p14="http://schemas.microsoft.com/office/powerpoint/2010/main" val="4089351177"/>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5" name="Slide Image Placeholder 1"/>
          <p:cNvSpPr>
            <a:spLocks noGrp="1" noRot="1" noChangeAspect="1"/>
          </p:cNvSpPr>
          <p:nvPr>
            <p:ph type="sldImg"/>
          </p:nvPr>
        </p:nvSpPr>
        <p:spPr bwMode="auto">
          <a:noFill/>
          <a:ln>
            <a:solidFill>
              <a:srgbClr val="000000"/>
            </a:solidFill>
            <a:miter lim="800000"/>
            <a:headEnd/>
            <a:tailEnd/>
          </a:ln>
        </p:spPr>
      </p:sp>
      <p:sp>
        <p:nvSpPr>
          <p:cNvPr id="34918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February</a:t>
            </a:r>
            <a:r>
              <a:rPr lang="en-US" baseline="0" dirty="0"/>
              <a:t> 4, 2019</a:t>
            </a:r>
            <a:endParaRPr lang="en-US" dirty="0"/>
          </a:p>
          <a:p>
            <a:pPr eaLnBrk="1" hangingPunct="1">
              <a:spcBef>
                <a:spcPct val="0"/>
              </a:spcBef>
            </a:pPr>
            <a:endParaRPr lang="en-US" dirty="0"/>
          </a:p>
        </p:txBody>
      </p:sp>
      <p:sp>
        <p:nvSpPr>
          <p:cNvPr id="349187"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1C44994A-0B70-4775-B0D8-CCB168B07B28}" type="slidenum">
              <a:rPr lang="en-US">
                <a:cs typeface="Arial" charset="0"/>
              </a:rPr>
              <a:pPr fontAlgn="base">
                <a:spcBef>
                  <a:spcPct val="0"/>
                </a:spcBef>
                <a:spcAft>
                  <a:spcPct val="0"/>
                </a:spcAft>
                <a:defRPr/>
              </a:pPr>
              <a:t>173</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AC4AD945-38EB-43A7-B5D2-D4619B2E61DA}" type="datetime1">
              <a:rPr lang="en-US" smtClean="0"/>
              <a:t>10/22/2024</a:t>
            </a:fld>
            <a:endParaRPr lang="en-US"/>
          </a:p>
        </p:txBody>
      </p:sp>
    </p:spTree>
    <p:extLst>
      <p:ext uri="{BB962C8B-B14F-4D97-AF65-F5344CB8AC3E}">
        <p14:creationId xmlns:p14="http://schemas.microsoft.com/office/powerpoint/2010/main" val="1571654332"/>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3" name="Slide Image Placeholder 1"/>
          <p:cNvSpPr>
            <a:spLocks noGrp="1" noRot="1" noChangeAspect="1"/>
          </p:cNvSpPr>
          <p:nvPr>
            <p:ph type="sldImg"/>
          </p:nvPr>
        </p:nvSpPr>
        <p:spPr bwMode="auto">
          <a:noFill/>
          <a:ln>
            <a:solidFill>
              <a:srgbClr val="000000"/>
            </a:solidFill>
            <a:miter lim="800000"/>
            <a:headEnd/>
            <a:tailEnd/>
          </a:ln>
        </p:spPr>
      </p:sp>
      <p:sp>
        <p:nvSpPr>
          <p:cNvPr id="35123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August 16, 2023: updated slide and notes to indicate that the 024 moratorium is over.  </a:t>
            </a:r>
          </a:p>
          <a:p>
            <a:pPr eaLnBrk="1" hangingPunct="1">
              <a:spcBef>
                <a:spcPct val="0"/>
              </a:spcBef>
            </a:pPr>
            <a:r>
              <a:rPr lang="en-US" dirty="0"/>
              <a:t>February 27, 2020</a:t>
            </a:r>
            <a:r>
              <a:rPr lang="en-US" baseline="0" dirty="0"/>
              <a:t>: updated notes with information about the URIs in MARC Pilot Project</a:t>
            </a:r>
          </a:p>
          <a:p>
            <a:pPr eaLnBrk="1" hangingPunct="1">
              <a:spcBef>
                <a:spcPct val="0"/>
              </a:spcBef>
            </a:pPr>
            <a:endParaRPr lang="en-US" baseline="0" dirty="0"/>
          </a:p>
          <a:p>
            <a:pPr eaLnBrk="1" hangingPunct="1">
              <a:spcBef>
                <a:spcPct val="0"/>
              </a:spcBef>
            </a:pPr>
            <a:r>
              <a:rPr lang="en-US" baseline="0" dirty="0"/>
              <a:t>Field 024 </a:t>
            </a:r>
            <a:r>
              <a:rPr lang="en-US" baseline="0" dirty="0">
                <a:latin typeface="+mn-lt"/>
              </a:rPr>
              <a:t>can be used to record other standard identifiers, including URIs, for the entity described in the NAR. The </a:t>
            </a:r>
            <a:r>
              <a:rPr lang="en-US" b="0" i="0" u="sng" dirty="0">
                <a:solidFill>
                  <a:srgbClr val="3366CC"/>
                </a:solidFill>
                <a:effectLst/>
                <a:latin typeface="+mn-lt"/>
                <a:hlinkClick r:id="rId3"/>
              </a:rPr>
              <a:t>NACO 024 Best Practices Guidelines</a:t>
            </a:r>
            <a:r>
              <a:rPr lang="en-US" b="0" i="0" u="sng" dirty="0">
                <a:solidFill>
                  <a:srgbClr val="3366CC"/>
                </a:solidFill>
                <a:effectLst/>
                <a:latin typeface="+mn-lt"/>
              </a:rPr>
              <a:t> </a:t>
            </a:r>
            <a:r>
              <a:rPr lang="en-US" baseline="0" dirty="0">
                <a:latin typeface="+mn-lt"/>
              </a:rPr>
              <a:t>include instructions for using this field.</a:t>
            </a:r>
          </a:p>
          <a:p>
            <a:pPr eaLnBrk="1" hangingPunct="1">
              <a:spcBef>
                <a:spcPct val="0"/>
              </a:spcBef>
            </a:pPr>
            <a:endParaRPr lang="en-US" baseline="0" dirty="0">
              <a:latin typeface="+mn-lt"/>
            </a:endParaRPr>
          </a:p>
          <a:p>
            <a:pPr marL="0" lvl="1" defTabSz="903897"/>
            <a:r>
              <a:rPr lang="en-US" dirty="0"/>
              <a:t>In 2020 the PCC started a URIs in MARC Pilot Project.  Participants in the project were permitted to revise or add this field in existing or new authority records.  These records include a 667 note saying: “URIs added to this record for the PCC URI MARC Pilot. Please do not remove or edit the </a:t>
            </a:r>
            <a:r>
              <a:rPr lang="en-US" dirty="0">
                <a:latin typeface="+mj-lt"/>
              </a:rPr>
              <a:t>URIs.” The project has now concluded. NACO members may add URIs to the 024 field of authority records following the </a:t>
            </a:r>
            <a:r>
              <a:rPr lang="en-US" b="0" i="0" u="sng" dirty="0">
                <a:solidFill>
                  <a:srgbClr val="3366CC"/>
                </a:solidFill>
                <a:effectLst/>
                <a:latin typeface="+mj-lt"/>
                <a:hlinkClick r:id="rId3"/>
              </a:rPr>
              <a:t>NACO 024 Best Practices Guidelines</a:t>
            </a:r>
            <a:r>
              <a:rPr lang="en-US" b="0" i="0" u="sng" dirty="0">
                <a:solidFill>
                  <a:srgbClr val="3366CC"/>
                </a:solidFill>
                <a:effectLst/>
                <a:latin typeface="+mj-lt"/>
              </a:rPr>
              <a:t>. </a:t>
            </a:r>
          </a:p>
          <a:p>
            <a:pPr marL="0" lvl="1" defTabSz="903897"/>
            <a:endParaRPr lang="en-US" b="0" i="0" u="sng" dirty="0">
              <a:solidFill>
                <a:srgbClr val="3366CC"/>
              </a:solidFill>
              <a:effectLst/>
              <a:latin typeface="+mj-lt"/>
            </a:endParaRPr>
          </a:p>
          <a:p>
            <a:pPr marL="0" marR="0" lvl="1" indent="0" algn="l" defTabSz="903897" rtl="0" eaLnBrk="0" fontAlgn="base" latinLnBrk="0" hangingPunct="0">
              <a:lnSpc>
                <a:spcPct val="100000"/>
              </a:lnSpc>
              <a:spcBef>
                <a:spcPct val="30000"/>
              </a:spcBef>
              <a:spcAft>
                <a:spcPct val="0"/>
              </a:spcAft>
              <a:buClrTx/>
              <a:buSzTx/>
              <a:buFontTx/>
              <a:buNone/>
              <a:tabLst/>
              <a:defRPr/>
            </a:pPr>
            <a:r>
              <a:rPr lang="en-US" b="0" i="0" u="none" dirty="0">
                <a:solidFill>
                  <a:srgbClr val="003366"/>
                </a:solidFill>
                <a:effectLst/>
                <a:latin typeface="+mj-lt"/>
              </a:rPr>
              <a:t>When updating a NACO record for another reason, and that record has URIs and the accompanying 667 note, the 667 note may optionally be deleted. </a:t>
            </a:r>
            <a:endParaRPr lang="en-US" dirty="0"/>
          </a:p>
          <a:p>
            <a:pPr marL="0" lvl="1" defTabSz="903897"/>
            <a:endParaRPr lang="en-US" b="0" i="0" u="sng" dirty="0">
              <a:solidFill>
                <a:srgbClr val="3366CC"/>
              </a:solidFill>
              <a:effectLst/>
              <a:latin typeface="+mj-lt"/>
            </a:endParaRPr>
          </a:p>
          <a:p>
            <a:pPr marL="0" lvl="1" defTabSz="903897"/>
            <a:endParaRPr lang="en-US" b="0" i="0" u="sng" dirty="0">
              <a:solidFill>
                <a:srgbClr val="3366CC"/>
              </a:solidFill>
              <a:effectLst/>
              <a:latin typeface="+mj-lt"/>
            </a:endParaRPr>
          </a:p>
          <a:p>
            <a:pPr marL="0" lvl="1" defTabSz="903897"/>
            <a:endParaRPr lang="en-US" dirty="0">
              <a:latin typeface="+mj-lt"/>
            </a:endParaRPr>
          </a:p>
          <a:p>
            <a:pPr marL="0" lvl="1" defTabSz="903897"/>
            <a:endParaRPr lang="en-US" dirty="0"/>
          </a:p>
          <a:p>
            <a:pPr eaLnBrk="1" hangingPunct="1">
              <a:spcBef>
                <a:spcPct val="0"/>
              </a:spcBef>
            </a:pPr>
            <a:endParaRPr lang="en-US" dirty="0"/>
          </a:p>
        </p:txBody>
      </p:sp>
      <p:sp>
        <p:nvSpPr>
          <p:cNvPr id="351235"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2D22C6BD-3F50-4FD4-A16E-8D63C40A6740}" type="slidenum">
              <a:rPr lang="en-US">
                <a:cs typeface="Arial" charset="0"/>
              </a:rPr>
              <a:pPr fontAlgn="base">
                <a:spcBef>
                  <a:spcPct val="0"/>
                </a:spcBef>
                <a:spcAft>
                  <a:spcPct val="0"/>
                </a:spcAft>
                <a:defRPr/>
              </a:pPr>
              <a:t>174</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99A0F01D-DC3C-49E7-A5BE-233B9854C5BB}" type="datetime1">
              <a:rPr lang="en-US" smtClean="0"/>
              <a:t>10/22/2024</a:t>
            </a:fld>
            <a:endParaRPr lang="en-US"/>
          </a:p>
        </p:txBody>
      </p:sp>
    </p:spTree>
    <p:extLst>
      <p:ext uri="{BB962C8B-B14F-4D97-AF65-F5344CB8AC3E}">
        <p14:creationId xmlns:p14="http://schemas.microsoft.com/office/powerpoint/2010/main" val="1172428517"/>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August 16, 2023: Updates notes to indicate that URIs may be added and the 024 moratorium is over. </a:t>
            </a:r>
          </a:p>
          <a:p>
            <a:r>
              <a:rPr lang="en-US" dirty="0"/>
              <a:t>August 8, 2019: new slide</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latin typeface="+mn-lt"/>
              </a:rPr>
              <a:t>Example</a:t>
            </a:r>
            <a:r>
              <a:rPr lang="en-US" baseline="0" dirty="0">
                <a:latin typeface="+mn-lt"/>
              </a:rPr>
              <a:t> of an authority record with other standard identifiers (MARC 024) included. See </a:t>
            </a:r>
            <a:r>
              <a:rPr lang="en-US" b="0" i="0" u="sng" dirty="0">
                <a:solidFill>
                  <a:srgbClr val="3366CC"/>
                </a:solidFill>
                <a:effectLst/>
                <a:latin typeface="+mn-lt"/>
                <a:hlinkClick r:id="rId3"/>
              </a:rPr>
              <a:t>NACO 024 Best Practices Guidelines</a:t>
            </a:r>
            <a:r>
              <a:rPr lang="en-US" b="0" i="0" u="sng" dirty="0">
                <a:solidFill>
                  <a:srgbClr val="3366CC"/>
                </a:solidFill>
                <a:effectLst/>
                <a:latin typeface="+mn-lt"/>
              </a:rPr>
              <a:t>.</a:t>
            </a:r>
            <a:endParaRPr lang="en-US" dirty="0">
              <a:latin typeface="+mn-lt"/>
            </a:endParaRPr>
          </a:p>
        </p:txBody>
      </p:sp>
      <p:sp>
        <p:nvSpPr>
          <p:cNvPr id="4" name="Date Placeholder 3"/>
          <p:cNvSpPr>
            <a:spLocks noGrp="1"/>
          </p:cNvSpPr>
          <p:nvPr>
            <p:ph type="dt" idx="10"/>
          </p:nvPr>
        </p:nvSpPr>
        <p:spPr>
          <a:xfrm>
            <a:off x="3970874" y="4"/>
            <a:ext cx="3037945" cy="465929"/>
          </a:xfrm>
          <a:prstGeom prst="rect">
            <a:avLst/>
          </a:prstGeom>
        </p:spPr>
        <p:txBody>
          <a:bodyPr/>
          <a:lstStyle/>
          <a:p>
            <a:pPr>
              <a:defRPr/>
            </a:pPr>
            <a:fld id="{937FB7F1-4FCC-47A4-ADF1-4FAFAE11B49A}" type="datetime1">
              <a:rPr lang="en-US" smtClean="0"/>
              <a:t>10/22/2024</a:t>
            </a:fld>
            <a:endParaRPr lang="en-US"/>
          </a:p>
        </p:txBody>
      </p:sp>
      <p:sp>
        <p:nvSpPr>
          <p:cNvPr id="5" name="Slide Number Placeholder 4"/>
          <p:cNvSpPr>
            <a:spLocks noGrp="1"/>
          </p:cNvSpPr>
          <p:nvPr>
            <p:ph type="sldNum" sz="quarter" idx="11"/>
          </p:nvPr>
        </p:nvSpPr>
        <p:spPr>
          <a:xfrm>
            <a:off x="3970874" y="8828889"/>
            <a:ext cx="3037945" cy="465929"/>
          </a:xfrm>
          <a:prstGeom prst="rect">
            <a:avLst/>
          </a:prstGeom>
        </p:spPr>
        <p:txBody>
          <a:bodyPr/>
          <a:lstStyle/>
          <a:p>
            <a:pPr>
              <a:defRPr/>
            </a:pPr>
            <a:fld id="{586CEC8C-7457-4450-A838-18391C8E8FD6}" type="slidenum">
              <a:rPr lang="en-US" smtClean="0"/>
              <a:pPr>
                <a:defRPr/>
              </a:pPr>
              <a:t>175</a:t>
            </a:fld>
            <a:endParaRPr lang="en-US"/>
          </a:p>
        </p:txBody>
      </p:sp>
    </p:spTree>
    <p:extLst>
      <p:ext uri="{BB962C8B-B14F-4D97-AF65-F5344CB8AC3E}">
        <p14:creationId xmlns:p14="http://schemas.microsoft.com/office/powerpoint/2010/main" val="221482899"/>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August 16, 2023: Updates notes to indicate that when updating a record for another reason, the 667 field may </a:t>
            </a:r>
            <a:r>
              <a:rPr lang="en-US" dirty="0" err="1"/>
              <a:t>may</a:t>
            </a:r>
            <a:r>
              <a:rPr lang="en-US" dirty="0"/>
              <a:t> optionally be deleted. </a:t>
            </a:r>
          </a:p>
          <a:p>
            <a:r>
              <a:rPr lang="en-US" dirty="0"/>
              <a:t>February 27, 2020: new slide</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An example of a record with URIs added as part of the PCC URIs in MARC Pilot Project. </a:t>
            </a:r>
            <a:r>
              <a:rPr lang="en-US" b="0" i="0" u="none" dirty="0">
                <a:solidFill>
                  <a:srgbClr val="003366"/>
                </a:solidFill>
                <a:effectLst/>
                <a:latin typeface="+mj-lt"/>
              </a:rPr>
              <a:t>When updating a NACO record for another reason, and that record has URIs and the accompanying 667 note, the 667 note may optionally be deleted. </a:t>
            </a:r>
            <a:endParaRPr lang="en-US" dirty="0"/>
          </a:p>
          <a:p>
            <a:endParaRPr lang="en-US" dirty="0"/>
          </a:p>
          <a:p>
            <a:endParaRPr lang="en-US" dirty="0"/>
          </a:p>
        </p:txBody>
      </p:sp>
      <p:sp>
        <p:nvSpPr>
          <p:cNvPr id="4" name="Date Placeholder 3"/>
          <p:cNvSpPr>
            <a:spLocks noGrp="1"/>
          </p:cNvSpPr>
          <p:nvPr>
            <p:ph type="dt" idx="1"/>
          </p:nvPr>
        </p:nvSpPr>
        <p:spPr>
          <a:xfrm>
            <a:off x="3970874" y="4"/>
            <a:ext cx="3037945" cy="465929"/>
          </a:xfrm>
          <a:prstGeom prst="rect">
            <a:avLst/>
          </a:prstGeom>
        </p:spPr>
        <p:txBody>
          <a:bodyPr/>
          <a:lstStyle/>
          <a:p>
            <a:pPr>
              <a:defRPr/>
            </a:pPr>
            <a:fld id="{937FB7F1-4FCC-47A4-ADF1-4FAFAE11B49A}" type="datetime1">
              <a:rPr lang="en-US" smtClean="0"/>
              <a:t>10/22/2024</a:t>
            </a:fld>
            <a:endParaRPr lang="en-US"/>
          </a:p>
        </p:txBody>
      </p:sp>
      <p:sp>
        <p:nvSpPr>
          <p:cNvPr id="5" name="Slide Number Placeholder 4"/>
          <p:cNvSpPr>
            <a:spLocks noGrp="1"/>
          </p:cNvSpPr>
          <p:nvPr>
            <p:ph type="sldNum" sz="quarter" idx="5"/>
          </p:nvPr>
        </p:nvSpPr>
        <p:spPr>
          <a:xfrm>
            <a:off x="3970874" y="8828889"/>
            <a:ext cx="3037945" cy="465929"/>
          </a:xfrm>
          <a:prstGeom prst="rect">
            <a:avLst/>
          </a:prstGeom>
        </p:spPr>
        <p:txBody>
          <a:bodyPr/>
          <a:lstStyle/>
          <a:p>
            <a:pPr>
              <a:defRPr/>
            </a:pPr>
            <a:fld id="{586CEC8C-7457-4450-A838-18391C8E8FD6}" type="slidenum">
              <a:rPr lang="en-US" smtClean="0"/>
              <a:pPr>
                <a:defRPr/>
              </a:pPr>
              <a:t>176</a:t>
            </a:fld>
            <a:endParaRPr lang="en-US"/>
          </a:p>
        </p:txBody>
      </p:sp>
    </p:spTree>
    <p:extLst>
      <p:ext uri="{BB962C8B-B14F-4D97-AF65-F5344CB8AC3E}">
        <p14:creationId xmlns:p14="http://schemas.microsoft.com/office/powerpoint/2010/main" val="2698912251"/>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3" name="Slide Image Placeholder 1"/>
          <p:cNvSpPr>
            <a:spLocks noGrp="1" noRot="1" noChangeAspect="1"/>
          </p:cNvSpPr>
          <p:nvPr>
            <p:ph type="sldImg"/>
          </p:nvPr>
        </p:nvSpPr>
        <p:spPr bwMode="auto">
          <a:noFill/>
          <a:ln>
            <a:solidFill>
              <a:srgbClr val="000000"/>
            </a:solidFill>
            <a:miter lim="800000"/>
            <a:headEnd/>
            <a:tailEnd/>
          </a:ln>
        </p:spPr>
      </p:sp>
      <p:sp>
        <p:nvSpPr>
          <p:cNvPr id="351234"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baseline="0" dirty="0"/>
              <a:t>October 14, 2024: deleted “[PCC has not yet implemented]” in slide after $q and $r; deleted the speaker note that said not to use $q and $r until PCC implements them; added speaker notes telling catalogers to change $s and $t in existing NARs to $q and $r when they represent establishing and termination dates</a:t>
            </a:r>
          </a:p>
          <a:p>
            <a:pPr marL="0" marR="0" lvl="0" indent="0" algn="l" defTabSz="914400" rtl="0" eaLnBrk="1" fontAlgn="base" latinLnBrk="0" hangingPunct="1">
              <a:lnSpc>
                <a:spcPct val="100000"/>
              </a:lnSpc>
              <a:spcBef>
                <a:spcPct val="0"/>
              </a:spcBef>
              <a:spcAft>
                <a:spcPct val="0"/>
              </a:spcAft>
              <a:buClrTx/>
              <a:buSzTx/>
              <a:buFontTx/>
              <a:buNone/>
              <a:tabLst/>
              <a:defRPr/>
            </a:pPr>
            <a:r>
              <a:rPr lang="en-US" baseline="0" dirty="0"/>
              <a:t>August 7, 2019: added subfields $u and $v</a:t>
            </a:r>
            <a:endParaRPr lang="en-US" dirty="0"/>
          </a:p>
          <a:p>
            <a:pPr eaLnBrk="1" hangingPunct="1">
              <a:spcBef>
                <a:spcPct val="0"/>
              </a:spcBef>
            </a:pPr>
            <a:r>
              <a:rPr lang="en-US" dirty="0"/>
              <a:t>February 26, 2019: added subfield</a:t>
            </a:r>
            <a:r>
              <a:rPr lang="en-US" baseline="0" dirty="0"/>
              <a:t> $o and subfield $p</a:t>
            </a:r>
          </a:p>
          <a:p>
            <a:pPr eaLnBrk="1" hangingPunct="1">
              <a:spcBef>
                <a:spcPct val="0"/>
              </a:spcBef>
            </a:pPr>
            <a:endParaRPr lang="en-US" baseline="0" dirty="0"/>
          </a:p>
          <a:p>
            <a:pPr eaLnBrk="1" hangingPunct="1">
              <a:spcBef>
                <a:spcPct val="0"/>
              </a:spcBef>
            </a:pPr>
            <a:r>
              <a:rPr lang="en-US" baseline="0" dirty="0"/>
              <a:t>$q and $r were added to the MARC 21 Authority Format in 2015 and $s and $t were redefined at that time to be used only for start and end dates of periods of activity. </a:t>
            </a:r>
            <a:r>
              <a:rPr lang="en-US" dirty="0"/>
              <a:t>Subfields $s and $t formerly included establishment/termination date of a corporate body.  However, PCC did not implement $q and $r until August 2023, so there are still numerous NARs for corporate bodies that contain $s and $t that should be changed to $q and $r.  The DCM Z1 046 contains additional information and instructions:</a:t>
            </a:r>
          </a:p>
          <a:p>
            <a:pPr eaLnBrk="1" hangingPunct="1">
              <a:spcBef>
                <a:spcPct val="0"/>
              </a:spcBef>
            </a:pPr>
            <a:endParaRPr lang="en-US" baseline="0" dirty="0"/>
          </a:p>
          <a:p>
            <a:pPr eaLnBrk="1" hangingPunct="1">
              <a:spcBef>
                <a:spcPct val="0"/>
              </a:spcBef>
            </a:pPr>
            <a:r>
              <a:rPr lang="en-US" baseline="0" dirty="0"/>
              <a:t>“Prior to August 2023, subfields $q and $r were not approved for use in name authority records; subfields $s and $t were used instead. Catalogers updating existing corporate body authority records containing 046 subfields $s and $t are encouraged to evaluate the subfields and recode them to subfields $q and $r if it is determined that the subfields represent the body’s dates of establishment and termination. If the subfields instead represent the start and end dates of a period of activity associated with the body, leave them coded $s and $t. For further guidance, see the NACO “At-a-Glance” Sheet for MARC 046 Subfields for Corporate Bodies and Conferences.” https://www.loc.gov/aba/pcc/naco/documents/MARC046-Conferences-CorporateBodies.pdf</a:t>
            </a:r>
          </a:p>
          <a:p>
            <a:pPr eaLnBrk="1" hangingPunct="1">
              <a:spcBef>
                <a:spcPct val="0"/>
              </a:spcBef>
            </a:pPr>
            <a:endParaRPr lang="en-US" dirty="0"/>
          </a:p>
        </p:txBody>
      </p:sp>
      <p:sp>
        <p:nvSpPr>
          <p:cNvPr id="351235"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2D22C6BD-3F50-4FD4-A16E-8D63C40A6740}" type="slidenum">
              <a:rPr lang="en-US">
                <a:cs typeface="Arial" charset="0"/>
              </a:rPr>
              <a:pPr fontAlgn="base">
                <a:spcBef>
                  <a:spcPct val="0"/>
                </a:spcBef>
                <a:spcAft>
                  <a:spcPct val="0"/>
                </a:spcAft>
                <a:defRPr/>
              </a:pPr>
              <a:t>177</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99A0F01D-DC3C-49E7-A5BE-233B9854C5BB}" type="datetime1">
              <a:rPr lang="en-US" smtClean="0"/>
              <a:t>10/22/2024</a:t>
            </a:fld>
            <a:endParaRPr lang="en-US"/>
          </a:p>
        </p:txBody>
      </p:sp>
    </p:spTree>
    <p:extLst>
      <p:ext uri="{BB962C8B-B14F-4D97-AF65-F5344CB8AC3E}">
        <p14:creationId xmlns:p14="http://schemas.microsoft.com/office/powerpoint/2010/main" val="2696949944"/>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1" name="Slide Image Placeholder 1"/>
          <p:cNvSpPr>
            <a:spLocks noGrp="1" noRot="1" noChangeAspect="1"/>
          </p:cNvSpPr>
          <p:nvPr>
            <p:ph type="sldImg"/>
          </p:nvPr>
        </p:nvSpPr>
        <p:spPr bwMode="auto">
          <a:noFill/>
          <a:ln>
            <a:solidFill>
              <a:srgbClr val="000000"/>
            </a:solidFill>
            <a:miter lim="800000"/>
            <a:headEnd/>
            <a:tailEnd/>
          </a:ln>
        </p:spPr>
      </p:sp>
      <p:sp>
        <p:nvSpPr>
          <p:cNvPr id="35328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March 4, 2020: updated notes to show that EDTF provides for other kinds of coded dates</a:t>
            </a:r>
          </a:p>
          <a:p>
            <a:pPr eaLnBrk="1" hangingPunct="1">
              <a:spcBef>
                <a:spcPct val="0"/>
              </a:spcBef>
            </a:pPr>
            <a:endParaRPr lang="en-US" dirty="0"/>
          </a:p>
          <a:p>
            <a:pPr eaLnBrk="1" hangingPunct="1">
              <a:spcBef>
                <a:spcPct val="0"/>
              </a:spcBef>
            </a:pPr>
            <a:r>
              <a:rPr lang="en-US" dirty="0"/>
              <a:t>Note: Because PCC</a:t>
            </a:r>
            <a:r>
              <a:rPr lang="en-US" baseline="0" dirty="0"/>
              <a:t> practice for formulating dates in the 046 field changed in 2015, y</a:t>
            </a:r>
            <a:r>
              <a:rPr lang="en-US" dirty="0"/>
              <a:t>ou will</a:t>
            </a:r>
            <a:r>
              <a:rPr lang="en-US" baseline="0" dirty="0"/>
              <a:t> encounter many older</a:t>
            </a:r>
            <a:r>
              <a:rPr lang="en-US" dirty="0"/>
              <a:t> NACO records that do not have 046 field data formulated according to EDTF. If you are updating such</a:t>
            </a:r>
            <a:r>
              <a:rPr lang="en-US" baseline="0" dirty="0"/>
              <a:t> a record, you must bring the 046 data up to current PCC standards.</a:t>
            </a:r>
          </a:p>
          <a:p>
            <a:pPr eaLnBrk="1" hangingPunct="1">
              <a:spcBef>
                <a:spcPct val="0"/>
              </a:spcBef>
            </a:pPr>
            <a:endParaRPr lang="en-US" baseline="0" dirty="0"/>
          </a:p>
          <a:p>
            <a:pPr eaLnBrk="1" hangingPunct="1">
              <a:spcBef>
                <a:spcPct val="0"/>
              </a:spcBef>
            </a:pPr>
            <a:r>
              <a:rPr lang="en-US" baseline="0" dirty="0"/>
              <a:t>The slides show the most commonly forms of EDTF-coded dates (exact dates, probable dates, and approximate dates).  The EDTF standard provides for coding many other kinds of dates that could sometimes be needed in authority records.  Examples:</a:t>
            </a:r>
          </a:p>
          <a:p>
            <a:pPr eaLnBrk="1" hangingPunct="1">
              <a:spcBef>
                <a:spcPct val="0"/>
              </a:spcBef>
            </a:pPr>
            <a:endParaRPr lang="en-US" baseline="0" dirty="0"/>
          </a:p>
          <a:p>
            <a:pPr eaLnBrk="1" hangingPunct="1">
              <a:spcBef>
                <a:spcPct val="0"/>
              </a:spcBef>
            </a:pPr>
            <a:r>
              <a:rPr lang="en-US" dirty="0"/>
              <a:t>201X = an unspecified year in the 2010s</a:t>
            </a:r>
          </a:p>
          <a:p>
            <a:pPr eaLnBrk="1" hangingPunct="1">
              <a:spcBef>
                <a:spcPct val="0"/>
              </a:spcBef>
            </a:pPr>
            <a:r>
              <a:rPr lang="en-US" baseline="0" dirty="0"/>
              <a:t>2010-21 = spring of 2010 (independent of location)</a:t>
            </a:r>
          </a:p>
          <a:p>
            <a:pPr eaLnBrk="1" hangingPunct="1">
              <a:spcBef>
                <a:spcPct val="0"/>
              </a:spcBef>
            </a:pPr>
            <a:r>
              <a:rPr lang="en-US" baseline="0" dirty="0"/>
              <a:t>2010-29 = spring of 2010 in the Southern Hemisphere</a:t>
            </a:r>
          </a:p>
          <a:p>
            <a:pPr eaLnBrk="1" hangingPunct="1">
              <a:spcBef>
                <a:spcPct val="0"/>
              </a:spcBef>
            </a:pPr>
            <a:r>
              <a:rPr lang="en-US" baseline="0" dirty="0"/>
              <a:t>[2010..2014] = one of the years from 2010 to 2014</a:t>
            </a:r>
          </a:p>
          <a:p>
            <a:pPr eaLnBrk="1" hangingPunct="1">
              <a:spcBef>
                <a:spcPct val="0"/>
              </a:spcBef>
            </a:pPr>
            <a:r>
              <a:rPr lang="en-US" dirty="0"/>
              <a:t>[..1760-12-03] = on or before 1760 December 3</a:t>
            </a:r>
          </a:p>
          <a:p>
            <a:pPr eaLnBrk="1" hangingPunct="1">
              <a:spcBef>
                <a:spcPct val="0"/>
              </a:spcBef>
            </a:pPr>
            <a:r>
              <a:rPr lang="en-US" baseline="0" dirty="0"/>
              <a:t>[1985..] = in 1985 or a later year</a:t>
            </a:r>
          </a:p>
        </p:txBody>
      </p:sp>
      <p:sp>
        <p:nvSpPr>
          <p:cNvPr id="353283"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C32BA1A1-5CBC-42F2-B60D-63145DD63D4A}" type="slidenum">
              <a:rPr lang="en-US">
                <a:cs typeface="Arial" charset="0"/>
              </a:rPr>
              <a:pPr fontAlgn="base">
                <a:spcBef>
                  <a:spcPct val="0"/>
                </a:spcBef>
                <a:spcAft>
                  <a:spcPct val="0"/>
                </a:spcAft>
                <a:defRPr/>
              </a:pPr>
              <a:t>178</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B025C53A-BA4E-4826-94D8-133765A9500E}" type="datetime1">
              <a:rPr lang="en-US" smtClean="0"/>
              <a:t>10/22/2024</a:t>
            </a:fld>
            <a:endParaRPr lang="en-US"/>
          </a:p>
        </p:txBody>
      </p:sp>
    </p:spTree>
    <p:extLst>
      <p:ext uri="{BB962C8B-B14F-4D97-AF65-F5344CB8AC3E}">
        <p14:creationId xmlns:p14="http://schemas.microsoft.com/office/powerpoint/2010/main" val="829325026"/>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29" name="Slide Image Placeholder 1"/>
          <p:cNvSpPr>
            <a:spLocks noGrp="1" noRot="1" noChangeAspect="1"/>
          </p:cNvSpPr>
          <p:nvPr>
            <p:ph type="sldImg"/>
          </p:nvPr>
        </p:nvSpPr>
        <p:spPr bwMode="auto">
          <a:noFill/>
          <a:ln>
            <a:solidFill>
              <a:srgbClr val="000000"/>
            </a:solidFill>
            <a:miter lim="800000"/>
            <a:headEnd/>
            <a:tailEnd/>
          </a:ln>
        </p:spPr>
      </p:sp>
      <p:sp>
        <p:nvSpPr>
          <p:cNvPr id="355330" name="Notes Placeholder 2"/>
          <p:cNvSpPr>
            <a:spLocks noGrp="1"/>
          </p:cNvSpPr>
          <p:nvPr>
            <p:ph type="body" idx="1"/>
          </p:nvPr>
        </p:nvSpPr>
        <p:spPr bwMode="auto">
          <a:noFill/>
        </p:spPr>
        <p:txBody>
          <a:bodyPr wrap="square" numCol="1" anchor="t" anchorCtr="0" compatLnSpc="1">
            <a:prstTxWarp prst="textNoShape">
              <a:avLst/>
            </a:prstTxWarp>
          </a:bodyPr>
          <a:lstStyle/>
          <a:p>
            <a:pPr defTabSz="902330" eaLnBrk="1" hangingPunct="1">
              <a:spcBef>
                <a:spcPct val="0"/>
              </a:spcBef>
            </a:pPr>
            <a:r>
              <a:rPr lang="en-US" dirty="0"/>
              <a:t>October 27, 2016</a:t>
            </a:r>
          </a:p>
          <a:p>
            <a:pPr eaLnBrk="1" hangingPunct="1">
              <a:spcBef>
                <a:spcPct val="0"/>
              </a:spcBef>
            </a:pPr>
            <a:endParaRPr lang="en-US" dirty="0"/>
          </a:p>
          <a:p>
            <a:pPr eaLnBrk="1" hangingPunct="1">
              <a:spcBef>
                <a:spcPct val="0"/>
              </a:spcBef>
            </a:pPr>
            <a:endParaRPr lang="en-US" dirty="0"/>
          </a:p>
        </p:txBody>
      </p:sp>
      <p:sp>
        <p:nvSpPr>
          <p:cNvPr id="355331"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B93B273C-F00A-4271-88FB-6E2CC31D220D}" type="slidenum">
              <a:rPr lang="en-US">
                <a:cs typeface="Arial" charset="0"/>
              </a:rPr>
              <a:pPr fontAlgn="base">
                <a:spcBef>
                  <a:spcPct val="0"/>
                </a:spcBef>
                <a:spcAft>
                  <a:spcPct val="0"/>
                </a:spcAft>
                <a:defRPr/>
              </a:pPr>
              <a:t>179</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E6C67661-9EF4-44D3-B94C-BD056BF0232E}" type="datetime1">
              <a:rPr lang="en-US" smtClean="0"/>
              <a:t>10/22/2024</a:t>
            </a:fld>
            <a:endParaRPr lang="en-US"/>
          </a:p>
        </p:txBody>
      </p:sp>
    </p:spTree>
    <p:extLst>
      <p:ext uri="{BB962C8B-B14F-4D97-AF65-F5344CB8AC3E}">
        <p14:creationId xmlns:p14="http://schemas.microsoft.com/office/powerpoint/2010/main" val="3593864891"/>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7" name="Slide Image Placeholder 1"/>
          <p:cNvSpPr>
            <a:spLocks noGrp="1" noRot="1" noChangeAspect="1"/>
          </p:cNvSpPr>
          <p:nvPr>
            <p:ph type="sldImg"/>
          </p:nvPr>
        </p:nvSpPr>
        <p:spPr bwMode="auto">
          <a:noFill/>
          <a:ln>
            <a:solidFill>
              <a:srgbClr val="000000"/>
            </a:solidFill>
            <a:miter lim="800000"/>
            <a:headEnd/>
            <a:tailEnd/>
          </a:ln>
        </p:spPr>
      </p:sp>
      <p:sp>
        <p:nvSpPr>
          <p:cNvPr id="357378" name="Notes Placeholder 2"/>
          <p:cNvSpPr>
            <a:spLocks noGrp="1"/>
          </p:cNvSpPr>
          <p:nvPr>
            <p:ph type="body" idx="1"/>
          </p:nvPr>
        </p:nvSpPr>
        <p:spPr bwMode="auto">
          <a:noFill/>
        </p:spPr>
        <p:txBody>
          <a:bodyPr wrap="square" numCol="1" anchor="t" anchorCtr="0" compatLnSpc="1">
            <a:prstTxWarp prst="textNoShape">
              <a:avLst/>
            </a:prstTxWarp>
          </a:bodyPr>
          <a:lstStyle/>
          <a:p>
            <a:pPr defTabSz="902330" eaLnBrk="1" hangingPunct="1">
              <a:spcBef>
                <a:spcPct val="0"/>
              </a:spcBef>
            </a:pPr>
            <a:r>
              <a:rPr lang="en-US" dirty="0"/>
              <a:t>November 2, 2016</a:t>
            </a:r>
          </a:p>
        </p:txBody>
      </p:sp>
      <p:sp>
        <p:nvSpPr>
          <p:cNvPr id="357379"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2859225B-320D-479F-ADA8-01E420ECA282}" type="slidenum">
              <a:rPr lang="en-US">
                <a:cs typeface="Arial" charset="0"/>
              </a:rPr>
              <a:pPr fontAlgn="base">
                <a:spcBef>
                  <a:spcPct val="0"/>
                </a:spcBef>
                <a:spcAft>
                  <a:spcPct val="0"/>
                </a:spcAft>
                <a:defRPr/>
              </a:pPr>
              <a:t>180</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3E932D1C-5A5B-4F02-824C-1E71F21D11B5}" type="datetime1">
              <a:rPr lang="en-US" smtClean="0"/>
              <a:t>10/22/2024</a:t>
            </a:fld>
            <a:endParaRPr lang="en-US"/>
          </a:p>
        </p:txBody>
      </p:sp>
    </p:spTree>
    <p:extLst>
      <p:ext uri="{BB962C8B-B14F-4D97-AF65-F5344CB8AC3E}">
        <p14:creationId xmlns:p14="http://schemas.microsoft.com/office/powerpoint/2010/main" val="2165137339"/>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5" name="Slide Image Placeholder 1"/>
          <p:cNvSpPr>
            <a:spLocks noGrp="1" noRot="1" noChangeAspect="1"/>
          </p:cNvSpPr>
          <p:nvPr>
            <p:ph type="sldImg"/>
          </p:nvPr>
        </p:nvSpPr>
        <p:spPr bwMode="auto">
          <a:noFill/>
          <a:ln>
            <a:solidFill>
              <a:srgbClr val="000000"/>
            </a:solidFill>
            <a:miter lim="800000"/>
            <a:headEnd/>
            <a:tailEnd/>
          </a:ln>
        </p:spPr>
      </p:sp>
      <p:sp>
        <p:nvSpPr>
          <p:cNvPr id="35942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February 4, 2019</a:t>
            </a:r>
          </a:p>
          <a:p>
            <a:pPr eaLnBrk="1" hangingPunct="1">
              <a:spcBef>
                <a:spcPct val="0"/>
              </a:spcBef>
            </a:pPr>
            <a:endParaRPr lang="en-US" dirty="0"/>
          </a:p>
          <a:p>
            <a:pPr eaLnBrk="1" hangingPunct="1">
              <a:spcBef>
                <a:spcPct val="0"/>
              </a:spcBef>
            </a:pPr>
            <a:r>
              <a:rPr lang="en-US" dirty="0"/>
              <a:t>Dates of birth. Note that the presence of 046 does not necessarily mean that</a:t>
            </a:r>
            <a:r>
              <a:rPr lang="en-US" baseline="0" dirty="0"/>
              <a:t> the dates will be part of the authorized access point. More on this in Module 2.</a:t>
            </a:r>
            <a:endParaRPr lang="en-US" dirty="0"/>
          </a:p>
          <a:p>
            <a:pPr eaLnBrk="1" hangingPunct="1">
              <a:spcBef>
                <a:spcPct val="0"/>
              </a:spcBef>
            </a:pPr>
            <a:endParaRPr lang="en-US" dirty="0"/>
          </a:p>
        </p:txBody>
      </p:sp>
      <p:sp>
        <p:nvSpPr>
          <p:cNvPr id="359427"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42A1D529-6299-4105-BBF1-554E382A058F}" type="slidenum">
              <a:rPr lang="en-US">
                <a:cs typeface="Arial" charset="0"/>
              </a:rPr>
              <a:pPr fontAlgn="base">
                <a:spcBef>
                  <a:spcPct val="0"/>
                </a:spcBef>
                <a:spcAft>
                  <a:spcPct val="0"/>
                </a:spcAft>
                <a:defRPr/>
              </a:pPr>
              <a:t>181</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50D61B4C-72DD-4CF8-B1F2-8A59F736CF92}" type="datetime1">
              <a:rPr lang="en-US" smtClean="0"/>
              <a:t>10/22/2024</a:t>
            </a:fld>
            <a:endParaRPr lang="en-US"/>
          </a:p>
        </p:txBody>
      </p:sp>
    </p:spTree>
    <p:extLst>
      <p:ext uri="{BB962C8B-B14F-4D97-AF65-F5344CB8AC3E}">
        <p14:creationId xmlns:p14="http://schemas.microsoft.com/office/powerpoint/2010/main" val="2436217256"/>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February</a:t>
            </a:r>
            <a:r>
              <a:rPr lang="en-US" baseline="0" dirty="0"/>
              <a:t> 4, 2019</a:t>
            </a:r>
          </a:p>
          <a:p>
            <a:endParaRPr lang="en-US" dirty="0"/>
          </a:p>
          <a:p>
            <a:r>
              <a:rPr lang="en-US" dirty="0"/>
              <a:t>Date of death</a:t>
            </a:r>
          </a:p>
        </p:txBody>
      </p:sp>
      <p:sp>
        <p:nvSpPr>
          <p:cNvPr id="4" name="Slide Number Placeholder 3"/>
          <p:cNvSpPr>
            <a:spLocks noGrp="1"/>
          </p:cNvSpPr>
          <p:nvPr>
            <p:ph type="sldNum" sz="quarter" idx="10"/>
          </p:nvPr>
        </p:nvSpPr>
        <p:spPr>
          <a:xfrm>
            <a:off x="3970874" y="8828889"/>
            <a:ext cx="3037945" cy="465929"/>
          </a:xfrm>
          <a:prstGeom prst="rect">
            <a:avLst/>
          </a:prstGeom>
        </p:spPr>
        <p:txBody>
          <a:bodyPr/>
          <a:lstStyle/>
          <a:p>
            <a:pPr>
              <a:defRPr/>
            </a:pPr>
            <a:fld id="{586CEC8C-7457-4450-A838-18391C8E8FD6}" type="slidenum">
              <a:rPr lang="en-US" smtClean="0"/>
              <a:pPr>
                <a:defRPr/>
              </a:pPr>
              <a:t>182</a:t>
            </a:fld>
            <a:endParaRPr lang="en-US"/>
          </a:p>
        </p:txBody>
      </p:sp>
      <p:sp>
        <p:nvSpPr>
          <p:cNvPr id="5" name="Date Placeholder 4"/>
          <p:cNvSpPr>
            <a:spLocks noGrp="1"/>
          </p:cNvSpPr>
          <p:nvPr>
            <p:ph type="dt" idx="12"/>
          </p:nvPr>
        </p:nvSpPr>
        <p:spPr>
          <a:xfrm>
            <a:off x="3970874" y="4"/>
            <a:ext cx="3037945" cy="465929"/>
          </a:xfrm>
          <a:prstGeom prst="rect">
            <a:avLst/>
          </a:prstGeom>
        </p:spPr>
        <p:txBody>
          <a:bodyPr/>
          <a:lstStyle/>
          <a:p>
            <a:pPr>
              <a:defRPr/>
            </a:pPr>
            <a:fld id="{735B2E0D-CFF1-47AD-90DD-D3413FDFDCE5}" type="datetime1">
              <a:rPr lang="en-US" smtClean="0"/>
              <a:t>10/22/2024</a:t>
            </a:fld>
            <a:endParaRPr lang="en-US"/>
          </a:p>
        </p:txBody>
      </p:sp>
    </p:spTree>
    <p:extLst>
      <p:ext uri="{BB962C8B-B14F-4D97-AF65-F5344CB8AC3E}">
        <p14:creationId xmlns:p14="http://schemas.microsoft.com/office/powerpoint/2010/main" val="2062317229"/>
      </p:ext>
    </p:extLst>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aseline="0" dirty="0"/>
              <a:t>August 7, 2019: added additional sentence in notes</a:t>
            </a:r>
          </a:p>
          <a:p>
            <a:r>
              <a:rPr lang="en-US" dirty="0"/>
              <a:t>February 26, 2019: added slide to show example of coded dates for work</a:t>
            </a:r>
          </a:p>
          <a:p>
            <a:endParaRPr lang="en-US" dirty="0"/>
          </a:p>
          <a:p>
            <a:r>
              <a:rPr lang="en-US" dirty="0"/>
              <a:t>Date of aggregating work (subfield $k);</a:t>
            </a:r>
            <a:r>
              <a:rPr lang="en-US" baseline="0" dirty="0"/>
              <a:t> date of beginning and end of aggregated content (subfields $o and $p).  An alternate way of recording 19th century here would be to use only subfield $o with a century date: $o 18, but then you would need two 046s:</a:t>
            </a:r>
          </a:p>
          <a:p>
            <a:endParaRPr lang="en-US" baseline="0" dirty="0"/>
          </a:p>
          <a:p>
            <a:r>
              <a:rPr lang="en-US" baseline="0" dirty="0"/>
              <a:t>046  $k 1981 $2 </a:t>
            </a:r>
            <a:r>
              <a:rPr lang="en-US" baseline="0" dirty="0" err="1"/>
              <a:t>edtf</a:t>
            </a:r>
            <a:endParaRPr lang="en-US" baseline="0" dirty="0"/>
          </a:p>
          <a:p>
            <a:r>
              <a:rPr lang="en-US" baseline="0" dirty="0"/>
              <a:t>046  $o 18</a:t>
            </a:r>
          </a:p>
          <a:p>
            <a:endParaRPr lang="en-US" dirty="0"/>
          </a:p>
        </p:txBody>
      </p:sp>
      <p:sp>
        <p:nvSpPr>
          <p:cNvPr id="4" name="Slide Number Placeholder 3"/>
          <p:cNvSpPr>
            <a:spLocks noGrp="1"/>
          </p:cNvSpPr>
          <p:nvPr>
            <p:ph type="sldNum" sz="quarter" idx="10"/>
          </p:nvPr>
        </p:nvSpPr>
        <p:spPr>
          <a:xfrm>
            <a:off x="3970874" y="8828889"/>
            <a:ext cx="3037945" cy="465929"/>
          </a:xfrm>
          <a:prstGeom prst="rect">
            <a:avLst/>
          </a:prstGeom>
        </p:spPr>
        <p:txBody>
          <a:bodyPr/>
          <a:lstStyle/>
          <a:p>
            <a:pPr>
              <a:defRPr/>
            </a:pPr>
            <a:fld id="{586CEC8C-7457-4450-A838-18391C8E8FD6}" type="slidenum">
              <a:rPr lang="en-US" smtClean="0"/>
              <a:pPr>
                <a:defRPr/>
              </a:pPr>
              <a:t>183</a:t>
            </a:fld>
            <a:endParaRPr lang="en-US"/>
          </a:p>
        </p:txBody>
      </p:sp>
      <p:sp>
        <p:nvSpPr>
          <p:cNvPr id="5" name="Date Placeholder 4"/>
          <p:cNvSpPr>
            <a:spLocks noGrp="1"/>
          </p:cNvSpPr>
          <p:nvPr>
            <p:ph type="dt" idx="12"/>
          </p:nvPr>
        </p:nvSpPr>
        <p:spPr>
          <a:xfrm>
            <a:off x="3970874" y="4"/>
            <a:ext cx="3037945" cy="465929"/>
          </a:xfrm>
          <a:prstGeom prst="rect">
            <a:avLst/>
          </a:prstGeom>
        </p:spPr>
        <p:txBody>
          <a:bodyPr/>
          <a:lstStyle/>
          <a:p>
            <a:pPr>
              <a:defRPr/>
            </a:pPr>
            <a:fld id="{735B2E0D-CFF1-47AD-90DD-D3413FDFDCE5}" type="datetime1">
              <a:rPr lang="en-US" smtClean="0"/>
              <a:t>10/22/2024</a:t>
            </a:fld>
            <a:endParaRPr lang="en-US"/>
          </a:p>
        </p:txBody>
      </p:sp>
    </p:spTree>
    <p:extLst>
      <p:ext uri="{BB962C8B-B14F-4D97-AF65-F5344CB8AC3E}">
        <p14:creationId xmlns:p14="http://schemas.microsoft.com/office/powerpoint/2010/main" val="1127295343"/>
      </p:ext>
    </p:extLst>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3" name="Slide Image Placeholder 1"/>
          <p:cNvSpPr>
            <a:spLocks noGrp="1" noRot="1" noChangeAspect="1"/>
          </p:cNvSpPr>
          <p:nvPr>
            <p:ph type="sldImg"/>
          </p:nvPr>
        </p:nvSpPr>
        <p:spPr bwMode="auto">
          <a:noFill/>
          <a:ln>
            <a:solidFill>
              <a:srgbClr val="000000"/>
            </a:solidFill>
            <a:miter lim="800000"/>
            <a:headEnd/>
            <a:tailEnd/>
          </a:ln>
        </p:spPr>
      </p:sp>
      <p:sp>
        <p:nvSpPr>
          <p:cNvPr id="36147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October 2, 2024: updated to reflect change in policy to allow 053s for authors of juvenile literature in English</a:t>
            </a:r>
          </a:p>
          <a:p>
            <a:pPr eaLnBrk="1" hangingPunct="1">
              <a:spcBef>
                <a:spcPct val="0"/>
              </a:spcBef>
            </a:pPr>
            <a:r>
              <a:rPr lang="en-US" dirty="0"/>
              <a:t>September 17, 2018: updated</a:t>
            </a:r>
            <a:r>
              <a:rPr lang="en-US" baseline="0" dirty="0"/>
              <a:t> slide and speaker notes to reflect policy change; deleted slide with link to 053 (literary author number) request form.</a:t>
            </a:r>
            <a:endParaRPr lang="en-US" dirty="0"/>
          </a:p>
          <a:p>
            <a:pPr eaLnBrk="1" hangingPunct="1">
              <a:spcBef>
                <a:spcPct val="0"/>
              </a:spcBef>
            </a:pPr>
            <a:endParaRPr lang="en-US" dirty="0"/>
          </a:p>
          <a:p>
            <a:pPr eaLnBrk="1" hangingPunct="1">
              <a:spcBef>
                <a:spcPct val="0"/>
              </a:spcBef>
            </a:pPr>
            <a:r>
              <a:rPr lang="en-US" dirty="0"/>
              <a:t>053 is an optional field but NACO libraries may add field</a:t>
            </a:r>
            <a:r>
              <a:rPr lang="en-US" baseline="0" dirty="0"/>
              <a:t> 053 for locally assigned LC classification numbers </a:t>
            </a:r>
            <a:r>
              <a:rPr lang="en-US" dirty="0"/>
              <a:t>associated with a personal name heading for literary authors who have written works of the imagination, and for authors of works for children in English.</a:t>
            </a:r>
          </a:p>
          <a:p>
            <a:pPr eaLnBrk="1" hangingPunct="1">
              <a:spcBef>
                <a:spcPct val="0"/>
              </a:spcBef>
            </a:pPr>
            <a:endParaRPr lang="en-US" dirty="0"/>
          </a:p>
          <a:p>
            <a:pPr eaLnBrk="1" hangingPunct="1">
              <a:spcBef>
                <a:spcPct val="0"/>
              </a:spcBef>
            </a:pPr>
            <a:r>
              <a:rPr lang="en-US" dirty="0"/>
              <a:t>Previously, NACO members would suggest</a:t>
            </a:r>
            <a:r>
              <a:rPr lang="en-US" baseline="0" dirty="0"/>
              <a:t> literary author numbers to the Library of Congress; the suggestions were reviewed by LC staff and added to the name authority record as “LC-verified” with second indicator value “0”. </a:t>
            </a:r>
            <a:r>
              <a:rPr lang="en-US" dirty="0"/>
              <a:t>On July</a:t>
            </a:r>
            <a:r>
              <a:rPr lang="en-US" baseline="0" dirty="0"/>
              <a:t> 1, 2018, LC announced that it was discontinuing the NACO Literary Author Number Program. Instead, NACO members may input locally assigned literary author numbers in name authority records.</a:t>
            </a:r>
          </a:p>
          <a:p>
            <a:pPr eaLnBrk="1" hangingPunct="1">
              <a:spcBef>
                <a:spcPct val="0"/>
              </a:spcBef>
            </a:pPr>
            <a:endParaRPr lang="en-US" baseline="0" dirty="0"/>
          </a:p>
          <a:p>
            <a:pPr eaLnBrk="1" hangingPunct="1">
              <a:spcBef>
                <a:spcPct val="0"/>
              </a:spcBef>
            </a:pPr>
            <a:r>
              <a:rPr lang="en-US" baseline="0" dirty="0"/>
              <a:t>To include a literary author number in a differentiated NAR, the author must be classified in PA-PT and must not use successive cutter numbers. In 2023, LC announced that PZ numbers for authors of children’s literature in English may also be included in NARs.  Literary author numbers cannot be included in undifferentiated personal name authority records.</a:t>
            </a:r>
          </a:p>
        </p:txBody>
      </p:sp>
      <p:sp>
        <p:nvSpPr>
          <p:cNvPr id="361475"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840DB284-4DDD-4293-8FE4-C151E0F5C779}" type="slidenum">
              <a:rPr lang="en-US">
                <a:cs typeface="Arial" charset="0"/>
              </a:rPr>
              <a:pPr fontAlgn="base">
                <a:spcBef>
                  <a:spcPct val="0"/>
                </a:spcBef>
                <a:spcAft>
                  <a:spcPct val="0"/>
                </a:spcAft>
                <a:defRPr/>
              </a:pPr>
              <a:t>184</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9F58EF8E-8DF9-40F9-9569-D3997AE70AE3}" type="datetime1">
              <a:rPr lang="en-US" smtClean="0"/>
              <a:t>10/22/2024</a:t>
            </a:fld>
            <a:endParaRPr lang="en-US"/>
          </a:p>
        </p:txBody>
      </p:sp>
    </p:spTree>
    <p:extLst>
      <p:ext uri="{BB962C8B-B14F-4D97-AF65-F5344CB8AC3E}">
        <p14:creationId xmlns:p14="http://schemas.microsoft.com/office/powerpoint/2010/main" val="493026439"/>
      </p:ext>
    </p:extLst>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3" name="Slide Image Placeholder 1"/>
          <p:cNvSpPr>
            <a:spLocks noGrp="1" noRot="1" noChangeAspect="1"/>
          </p:cNvSpPr>
          <p:nvPr>
            <p:ph type="sldImg"/>
          </p:nvPr>
        </p:nvSpPr>
        <p:spPr bwMode="auto">
          <a:noFill/>
          <a:ln>
            <a:solidFill>
              <a:srgbClr val="000000"/>
            </a:solidFill>
            <a:miter lim="800000"/>
            <a:headEnd/>
            <a:tailEnd/>
          </a:ln>
        </p:spPr>
      </p:sp>
      <p:sp>
        <p:nvSpPr>
          <p:cNvPr id="36147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October 2, 2024: new slide created by splitting the previous slide into two</a:t>
            </a:r>
          </a:p>
          <a:p>
            <a:pPr eaLnBrk="1" hangingPunct="1">
              <a:spcBef>
                <a:spcPct val="0"/>
              </a:spcBef>
            </a:pPr>
            <a:endParaRPr lang="en-US" dirty="0"/>
          </a:p>
          <a:p>
            <a:pPr eaLnBrk="1" hangingPunct="1">
              <a:spcBef>
                <a:spcPct val="0"/>
              </a:spcBef>
            </a:pPr>
            <a:endParaRPr lang="en-US" baseline="0" dirty="0"/>
          </a:p>
          <a:p>
            <a:pPr eaLnBrk="1" hangingPunct="1">
              <a:spcBef>
                <a:spcPct val="0"/>
              </a:spcBef>
            </a:pPr>
            <a:r>
              <a:rPr lang="en-US" baseline="0" dirty="0"/>
              <a:t>There are also four conditions under which literary author numbers should not be added by NACO members:</a:t>
            </a:r>
          </a:p>
          <a:p>
            <a:pPr marL="228600" indent="-228600" eaLnBrk="1" hangingPunct="1">
              <a:spcBef>
                <a:spcPct val="0"/>
              </a:spcBef>
              <a:buAutoNum type="arabicPeriod"/>
            </a:pPr>
            <a:r>
              <a:rPr lang="en-US" baseline="0" dirty="0"/>
              <a:t>Literary authors whose name has changed significantly due to changes in cataloging rules, marital status, etc.</a:t>
            </a:r>
          </a:p>
          <a:p>
            <a:pPr marL="228600" indent="-228600" eaLnBrk="1" hangingPunct="1">
              <a:spcBef>
                <a:spcPct val="0"/>
              </a:spcBef>
              <a:buAutoNum type="arabicPeriod"/>
            </a:pPr>
            <a:r>
              <a:rPr lang="en-US" baseline="0" dirty="0"/>
              <a:t>Literary authors born before 1925</a:t>
            </a:r>
          </a:p>
          <a:p>
            <a:pPr marL="228600" indent="-228600" eaLnBrk="1" hangingPunct="1">
              <a:spcBef>
                <a:spcPct val="0"/>
              </a:spcBef>
              <a:buAutoNum type="arabicPeriod"/>
            </a:pPr>
            <a:r>
              <a:rPr lang="en-US" baseline="0" dirty="0"/>
              <a:t>Literary authors who have pseudonyms, regardless of date of birth</a:t>
            </a:r>
          </a:p>
          <a:p>
            <a:pPr marL="228600" indent="-228600" eaLnBrk="1" hangingPunct="1">
              <a:spcBef>
                <a:spcPct val="0"/>
              </a:spcBef>
              <a:buAutoNum type="arabicPeriod"/>
            </a:pPr>
            <a:r>
              <a:rPr lang="en-US" baseline="0" dirty="0"/>
              <a:t>Literary authors who have joint pseudonyms, regardless of date of birth</a:t>
            </a:r>
          </a:p>
          <a:p>
            <a:pPr marL="0" indent="0" eaLnBrk="1" hangingPunct="1">
              <a:spcBef>
                <a:spcPct val="0"/>
              </a:spcBef>
              <a:buNone/>
            </a:pPr>
            <a:r>
              <a:rPr lang="en-US" baseline="0" dirty="0"/>
              <a:t>In those cases, a proposal must be submitted through SACO to include the literary authors in the LC classification schedules. The LC Policy and Standards Division will add literary author numbers to the name authority records after the proposals are approved.</a:t>
            </a:r>
          </a:p>
          <a:p>
            <a:pPr eaLnBrk="1" hangingPunct="1">
              <a:spcBef>
                <a:spcPct val="0"/>
              </a:spcBef>
            </a:pPr>
            <a:endParaRPr lang="en-US" dirty="0"/>
          </a:p>
        </p:txBody>
      </p:sp>
      <p:sp>
        <p:nvSpPr>
          <p:cNvPr id="361475"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840DB284-4DDD-4293-8FE4-C151E0F5C779}" type="slidenum">
              <a:rPr lang="en-US">
                <a:cs typeface="Arial" charset="0"/>
              </a:rPr>
              <a:pPr fontAlgn="base">
                <a:spcBef>
                  <a:spcPct val="0"/>
                </a:spcBef>
                <a:spcAft>
                  <a:spcPct val="0"/>
                </a:spcAft>
                <a:defRPr/>
              </a:pPr>
              <a:t>185</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9F58EF8E-8DF9-40F9-9569-D3997AE70AE3}" type="datetime1">
              <a:rPr lang="en-US" smtClean="0"/>
              <a:t>10/22/2024</a:t>
            </a:fld>
            <a:endParaRPr lang="en-US"/>
          </a:p>
        </p:txBody>
      </p:sp>
    </p:spTree>
    <p:extLst>
      <p:ext uri="{BB962C8B-B14F-4D97-AF65-F5344CB8AC3E}">
        <p14:creationId xmlns:p14="http://schemas.microsoft.com/office/powerpoint/2010/main" val="3948401312"/>
      </p:ext>
    </p:extLst>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3" name="Slide Image Placeholder 1"/>
          <p:cNvSpPr>
            <a:spLocks noGrp="1" noRot="1" noChangeAspect="1"/>
          </p:cNvSpPr>
          <p:nvPr>
            <p:ph type="sldImg"/>
          </p:nvPr>
        </p:nvSpPr>
        <p:spPr bwMode="auto">
          <a:noFill/>
          <a:ln>
            <a:solidFill>
              <a:srgbClr val="000000"/>
            </a:solidFill>
            <a:miter lim="800000"/>
            <a:headEnd/>
            <a:tailEnd/>
          </a:ln>
        </p:spPr>
      </p:sp>
      <p:sp>
        <p:nvSpPr>
          <p:cNvPr id="36147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March 4, 2020: new slide showing indicator values and subfields that will be used</a:t>
            </a:r>
            <a:endParaRPr lang="en-US" baseline="0" dirty="0"/>
          </a:p>
          <a:p>
            <a:pPr eaLnBrk="1" hangingPunct="1">
              <a:spcBef>
                <a:spcPct val="0"/>
              </a:spcBef>
            </a:pPr>
            <a:endParaRPr lang="en-US" dirty="0"/>
          </a:p>
        </p:txBody>
      </p:sp>
      <p:sp>
        <p:nvSpPr>
          <p:cNvPr id="361475"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840DB284-4DDD-4293-8FE4-C151E0F5C779}" type="slidenum">
              <a:rPr lang="en-US">
                <a:cs typeface="Arial" charset="0"/>
              </a:rPr>
              <a:pPr fontAlgn="base">
                <a:spcBef>
                  <a:spcPct val="0"/>
                </a:spcBef>
                <a:spcAft>
                  <a:spcPct val="0"/>
                </a:spcAft>
                <a:defRPr/>
              </a:pPr>
              <a:t>186</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9F58EF8E-8DF9-40F9-9569-D3997AE70AE3}" type="datetime1">
              <a:rPr lang="en-US" smtClean="0"/>
              <a:t>10/22/2024</a:t>
            </a:fld>
            <a:endParaRPr lang="en-US"/>
          </a:p>
        </p:txBody>
      </p:sp>
    </p:spTree>
    <p:extLst>
      <p:ext uri="{BB962C8B-B14F-4D97-AF65-F5344CB8AC3E}">
        <p14:creationId xmlns:p14="http://schemas.microsoft.com/office/powerpoint/2010/main" val="1796294073"/>
      </p:ext>
    </p:extLst>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3" name="Slide Image Placeholder 1"/>
          <p:cNvSpPr>
            <a:spLocks noGrp="1" noRot="1" noChangeAspect="1"/>
          </p:cNvSpPr>
          <p:nvPr>
            <p:ph type="sldImg"/>
          </p:nvPr>
        </p:nvSpPr>
        <p:spPr bwMode="auto">
          <a:noFill/>
          <a:ln>
            <a:solidFill>
              <a:srgbClr val="000000"/>
            </a:solidFill>
            <a:miter lim="800000"/>
            <a:headEnd/>
            <a:tailEnd/>
          </a:ln>
        </p:spPr>
      </p:sp>
      <p:sp>
        <p:nvSpPr>
          <p:cNvPr id="36147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March 4, 2020: added $c to third bullet</a:t>
            </a:r>
          </a:p>
          <a:p>
            <a:pPr eaLnBrk="1" hangingPunct="1">
              <a:spcBef>
                <a:spcPct val="0"/>
              </a:spcBef>
            </a:pPr>
            <a:endParaRPr lang="en-US" dirty="0"/>
          </a:p>
          <a:p>
            <a:pPr eaLnBrk="1" hangingPunct="1">
              <a:spcBef>
                <a:spcPct val="0"/>
              </a:spcBef>
            </a:pPr>
            <a:r>
              <a:rPr lang="en-US" dirty="0"/>
              <a:t>To add a locally assigned literary author number in field 053, use second indicator “4” with your MARC</a:t>
            </a:r>
            <a:r>
              <a:rPr lang="en-US" baseline="0" dirty="0"/>
              <a:t> institution code in subfield $5. At this time, there is no limit to the number of locally assigned numbers that may be present in a name authority record.</a:t>
            </a:r>
            <a:endParaRPr lang="en-US" dirty="0"/>
          </a:p>
        </p:txBody>
      </p:sp>
      <p:sp>
        <p:nvSpPr>
          <p:cNvPr id="361475"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840DB284-4DDD-4293-8FE4-C151E0F5C779}" type="slidenum">
              <a:rPr lang="en-US">
                <a:cs typeface="Arial" charset="0"/>
              </a:rPr>
              <a:pPr fontAlgn="base">
                <a:spcBef>
                  <a:spcPct val="0"/>
                </a:spcBef>
                <a:spcAft>
                  <a:spcPct val="0"/>
                </a:spcAft>
                <a:defRPr/>
              </a:pPr>
              <a:t>187</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9F58EF8E-8DF9-40F9-9569-D3997AE70AE3}" type="datetime1">
              <a:rPr lang="en-US" smtClean="0"/>
              <a:t>10/22/2024</a:t>
            </a:fld>
            <a:endParaRPr lang="en-US"/>
          </a:p>
        </p:txBody>
      </p:sp>
    </p:spTree>
    <p:extLst>
      <p:ext uri="{BB962C8B-B14F-4D97-AF65-F5344CB8AC3E}">
        <p14:creationId xmlns:p14="http://schemas.microsoft.com/office/powerpoint/2010/main" val="1781923277"/>
      </p:ext>
    </p:extLst>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69" name="Slide Image Placeholder 1"/>
          <p:cNvSpPr>
            <a:spLocks noGrp="1" noRot="1" noChangeAspect="1"/>
          </p:cNvSpPr>
          <p:nvPr>
            <p:ph type="sldImg"/>
          </p:nvPr>
        </p:nvSpPr>
        <p:spPr bwMode="auto">
          <a:noFill/>
          <a:ln>
            <a:solidFill>
              <a:srgbClr val="000000"/>
            </a:solidFill>
            <a:miter lim="800000"/>
            <a:headEnd/>
            <a:tailEnd/>
          </a:ln>
        </p:spPr>
      </p:sp>
      <p:sp>
        <p:nvSpPr>
          <p:cNvPr id="365570"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a:t>May 1, 2013</a:t>
            </a:r>
          </a:p>
          <a:p>
            <a:endParaRPr lang="en-US" dirty="0"/>
          </a:p>
        </p:txBody>
      </p:sp>
      <p:sp>
        <p:nvSpPr>
          <p:cNvPr id="4" name="Slide Number Placeholder 3"/>
          <p:cNvSpPr>
            <a:spLocks noGrp="1"/>
          </p:cNvSpPr>
          <p:nvPr>
            <p:ph type="sldNum" sz="quarter" idx="5"/>
          </p:nvPr>
        </p:nvSpPr>
        <p:spPr>
          <a:xfrm>
            <a:off x="3970874" y="8828889"/>
            <a:ext cx="3037945" cy="465929"/>
          </a:xfrm>
          <a:prstGeom prst="rect">
            <a:avLst/>
          </a:prstGeom>
        </p:spPr>
        <p:txBody>
          <a:bodyPr/>
          <a:lstStyle/>
          <a:p>
            <a:pPr>
              <a:defRPr/>
            </a:pPr>
            <a:fld id="{A94E91BD-7869-4D5E-B042-D50907A94554}" type="slidenum">
              <a:rPr lang="en-US" smtClean="0"/>
              <a:pPr>
                <a:defRPr/>
              </a:pPr>
              <a:t>188</a:t>
            </a:fld>
            <a:endParaRPr lang="en-US"/>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C9D4BE07-4263-4A7E-BD9C-74CBBD561C9F}" type="datetime1">
              <a:rPr lang="en-US" smtClean="0"/>
              <a:t>10/22/2024</a:t>
            </a:fld>
            <a:endParaRPr lang="en-US"/>
          </a:p>
        </p:txBody>
      </p:sp>
    </p:spTree>
    <p:extLst>
      <p:ext uri="{BB962C8B-B14F-4D97-AF65-F5344CB8AC3E}">
        <p14:creationId xmlns:p14="http://schemas.microsoft.com/office/powerpoint/2010/main" val="127575981"/>
      </p:ext>
    </p:extLst>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3" name="Slide Image Placeholder 1"/>
          <p:cNvSpPr>
            <a:spLocks noGrp="1" noRot="1" noChangeAspect="1"/>
          </p:cNvSpPr>
          <p:nvPr>
            <p:ph type="sldImg"/>
          </p:nvPr>
        </p:nvSpPr>
        <p:spPr bwMode="auto">
          <a:noFill/>
          <a:ln>
            <a:solidFill>
              <a:srgbClr val="000000"/>
            </a:solidFill>
            <a:miter lim="800000"/>
            <a:headEnd/>
            <a:tailEnd/>
          </a:ln>
        </p:spPr>
      </p:sp>
      <p:sp>
        <p:nvSpPr>
          <p:cNvPr id="36147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October 2, 2024: new slide</a:t>
            </a:r>
          </a:p>
          <a:p>
            <a:pPr eaLnBrk="1" hangingPunct="1">
              <a:spcBef>
                <a:spcPct val="0"/>
              </a:spcBef>
            </a:pPr>
            <a:endParaRPr lang="en-US" dirty="0"/>
          </a:p>
          <a:p>
            <a:pPr eaLnBrk="1" hangingPunct="1">
              <a:spcBef>
                <a:spcPct val="0"/>
              </a:spcBef>
            </a:pPr>
            <a:r>
              <a:rPr lang="en-US" dirty="0"/>
              <a:t>Classification and </a:t>
            </a:r>
            <a:r>
              <a:rPr lang="en-US" dirty="0" err="1"/>
              <a:t>Shelflisting</a:t>
            </a:r>
            <a:r>
              <a:rPr lang="en-US" dirty="0"/>
              <a:t> Manual F 632, section 6, contains the instructions for adding literary author numbers for children’s literature in English.</a:t>
            </a:r>
          </a:p>
          <a:p>
            <a:pPr eaLnBrk="1" hangingPunct="1">
              <a:spcBef>
                <a:spcPct val="0"/>
              </a:spcBef>
            </a:pPr>
            <a:endParaRPr lang="en-US" dirty="0"/>
          </a:p>
          <a:p>
            <a:pPr eaLnBrk="1" hangingPunct="1">
              <a:spcBef>
                <a:spcPct val="0"/>
              </a:spcBef>
            </a:pPr>
            <a:r>
              <a:rPr lang="en-US" dirty="0"/>
              <a:t>PZ numbers found in LC bibliographic records may be included in an 053 field with second indicator value of 0.</a:t>
            </a:r>
          </a:p>
          <a:p>
            <a:pPr eaLnBrk="1" hangingPunct="1">
              <a:spcBef>
                <a:spcPct val="0"/>
              </a:spcBef>
            </a:pPr>
            <a:r>
              <a:rPr lang="en-US" dirty="0"/>
              <a:t>PZ numbers devised by a NACO participant should have second indicator value of 4 and a subfield $5 with the library’s MARC organization code.</a:t>
            </a:r>
          </a:p>
          <a:p>
            <a:pPr eaLnBrk="1" hangingPunct="1">
              <a:spcBef>
                <a:spcPct val="0"/>
              </a:spcBef>
            </a:pPr>
            <a:r>
              <a:rPr lang="en-US" dirty="0"/>
              <a:t>All PZ numbers given in 053 must have a subfield $c with one of the explanatory terms given in CSM F 632 section 6 (next slide)</a:t>
            </a:r>
          </a:p>
          <a:p>
            <a:pPr eaLnBrk="1" hangingPunct="1">
              <a:spcBef>
                <a:spcPct val="0"/>
              </a:spcBef>
            </a:pPr>
            <a:endParaRPr lang="en-US" dirty="0"/>
          </a:p>
        </p:txBody>
      </p:sp>
      <p:sp>
        <p:nvSpPr>
          <p:cNvPr id="361475"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840DB284-4DDD-4293-8FE4-C151E0F5C779}" type="slidenum">
              <a:rPr lang="en-US">
                <a:cs typeface="Arial" charset="0"/>
              </a:rPr>
              <a:pPr fontAlgn="base">
                <a:spcBef>
                  <a:spcPct val="0"/>
                </a:spcBef>
                <a:spcAft>
                  <a:spcPct val="0"/>
                </a:spcAft>
                <a:defRPr/>
              </a:pPr>
              <a:t>189</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9F58EF8E-8DF9-40F9-9569-D3997AE70AE3}" type="datetime1">
              <a:rPr lang="en-US" smtClean="0"/>
              <a:t>10/22/2024</a:t>
            </a:fld>
            <a:endParaRPr lang="en-US"/>
          </a:p>
        </p:txBody>
      </p:sp>
    </p:spTree>
    <p:extLst>
      <p:ext uri="{BB962C8B-B14F-4D97-AF65-F5344CB8AC3E}">
        <p14:creationId xmlns:p14="http://schemas.microsoft.com/office/powerpoint/2010/main" val="4089122473"/>
      </p:ext>
    </p:extLst>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3" name="Slide Image Placeholder 1"/>
          <p:cNvSpPr>
            <a:spLocks noGrp="1" noRot="1" noChangeAspect="1"/>
          </p:cNvSpPr>
          <p:nvPr>
            <p:ph type="sldImg"/>
          </p:nvPr>
        </p:nvSpPr>
        <p:spPr bwMode="auto">
          <a:noFill/>
          <a:ln>
            <a:solidFill>
              <a:srgbClr val="000000"/>
            </a:solidFill>
            <a:miter lim="800000"/>
            <a:headEnd/>
            <a:tailEnd/>
          </a:ln>
        </p:spPr>
      </p:sp>
      <p:sp>
        <p:nvSpPr>
          <p:cNvPr id="36147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October 2, 2024: new slide</a:t>
            </a:r>
          </a:p>
          <a:p>
            <a:pPr eaLnBrk="1" hangingPunct="1">
              <a:spcBef>
                <a:spcPct val="0"/>
              </a:spcBef>
            </a:pPr>
            <a:endParaRPr lang="en-US" dirty="0"/>
          </a:p>
          <a:p>
            <a:pPr eaLnBrk="1" hangingPunct="1">
              <a:spcBef>
                <a:spcPct val="0"/>
              </a:spcBef>
            </a:pPr>
            <a:r>
              <a:rPr lang="en-US" dirty="0"/>
              <a:t>Classification and </a:t>
            </a:r>
            <a:r>
              <a:rPr lang="en-US" dirty="0" err="1"/>
              <a:t>Shelflisting</a:t>
            </a:r>
            <a:r>
              <a:rPr lang="en-US" dirty="0"/>
              <a:t> Manual F 632, section 6, contains the instructions for adding literary author numbers for English children’s literature.  It gives a list of explanatory terms to use in subfield $c.</a:t>
            </a:r>
          </a:p>
          <a:p>
            <a:pPr eaLnBrk="1" hangingPunct="1">
              <a:spcBef>
                <a:spcPct val="0"/>
              </a:spcBef>
            </a:pPr>
            <a:endParaRPr lang="en-US" dirty="0"/>
          </a:p>
        </p:txBody>
      </p:sp>
      <p:sp>
        <p:nvSpPr>
          <p:cNvPr id="361475"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840DB284-4DDD-4293-8FE4-C151E0F5C779}" type="slidenum">
              <a:rPr lang="en-US">
                <a:cs typeface="Arial" charset="0"/>
              </a:rPr>
              <a:pPr fontAlgn="base">
                <a:spcBef>
                  <a:spcPct val="0"/>
                </a:spcBef>
                <a:spcAft>
                  <a:spcPct val="0"/>
                </a:spcAft>
                <a:defRPr/>
              </a:pPr>
              <a:t>190</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9F58EF8E-8DF9-40F9-9569-D3997AE70AE3}" type="datetime1">
              <a:rPr lang="en-US" smtClean="0"/>
              <a:t>10/22/2024</a:t>
            </a:fld>
            <a:endParaRPr lang="en-US"/>
          </a:p>
        </p:txBody>
      </p:sp>
    </p:spTree>
    <p:extLst>
      <p:ext uri="{BB962C8B-B14F-4D97-AF65-F5344CB8AC3E}">
        <p14:creationId xmlns:p14="http://schemas.microsoft.com/office/powerpoint/2010/main" val="627718243"/>
      </p:ext>
    </p:extLst>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October 2, 2024: new slide</a:t>
            </a:r>
          </a:p>
          <a:p>
            <a:endParaRPr lang="en-US" dirty="0"/>
          </a:p>
          <a:p>
            <a:r>
              <a:rPr lang="en-US" dirty="0"/>
              <a:t>Slide shows an authority record for an American author with multiple numbers for adult and children’s literature. </a:t>
            </a:r>
          </a:p>
        </p:txBody>
      </p:sp>
    </p:spTree>
    <p:extLst>
      <p:ext uri="{BB962C8B-B14F-4D97-AF65-F5344CB8AC3E}">
        <p14:creationId xmlns:p14="http://schemas.microsoft.com/office/powerpoint/2010/main" val="556198599"/>
      </p:ext>
    </p:extLst>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3" name="Slide Image Placeholder 1"/>
          <p:cNvSpPr>
            <a:spLocks noGrp="1" noRot="1" noChangeAspect="1"/>
          </p:cNvSpPr>
          <p:nvPr>
            <p:ph type="sldImg"/>
          </p:nvPr>
        </p:nvSpPr>
        <p:spPr bwMode="auto">
          <a:noFill/>
          <a:ln>
            <a:solidFill>
              <a:srgbClr val="000000"/>
            </a:solidFill>
            <a:miter lim="800000"/>
            <a:headEnd/>
            <a:tailEnd/>
          </a:ln>
        </p:spPr>
      </p:sp>
      <p:sp>
        <p:nvSpPr>
          <p:cNvPr id="36147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March 4, 2020: updated speaker notes with final sentence about updating 053s that really belong in 065</a:t>
            </a:r>
          </a:p>
          <a:p>
            <a:pPr eaLnBrk="1" hangingPunct="1">
              <a:spcBef>
                <a:spcPct val="0"/>
              </a:spcBef>
            </a:pPr>
            <a:endParaRPr lang="en-US" dirty="0"/>
          </a:p>
          <a:p>
            <a:pPr eaLnBrk="1" hangingPunct="1">
              <a:spcBef>
                <a:spcPct val="0"/>
              </a:spcBef>
            </a:pPr>
            <a:r>
              <a:rPr lang="en-US" dirty="0"/>
              <a:t>065:</a:t>
            </a:r>
            <a:r>
              <a:rPr lang="en-US" baseline="0" dirty="0"/>
              <a:t> Other Classification Number</a:t>
            </a:r>
            <a:endParaRPr lang="en-US" dirty="0"/>
          </a:p>
          <a:p>
            <a:pPr eaLnBrk="1" hangingPunct="1">
              <a:spcBef>
                <a:spcPct val="0"/>
              </a:spcBef>
            </a:pPr>
            <a:endParaRPr lang="en-US" dirty="0"/>
          </a:p>
          <a:p>
            <a:pPr eaLnBrk="1" hangingPunct="1">
              <a:spcBef>
                <a:spcPct val="0"/>
              </a:spcBef>
            </a:pPr>
            <a:r>
              <a:rPr lang="en-US" b="1" dirty="0"/>
              <a:t>LC</a:t>
            </a:r>
            <a:r>
              <a:rPr lang="en-US" b="1" baseline="0" dirty="0"/>
              <a:t> Guidelines Supplement</a:t>
            </a:r>
          </a:p>
          <a:p>
            <a:pPr eaLnBrk="1" hangingPunct="1">
              <a:spcBef>
                <a:spcPct val="0"/>
              </a:spcBef>
            </a:pPr>
            <a:endParaRPr lang="en-US" baseline="0" dirty="0"/>
          </a:p>
          <a:p>
            <a:pPr eaLnBrk="1" hangingPunct="1">
              <a:spcBef>
                <a:spcPct val="0"/>
              </a:spcBef>
            </a:pPr>
            <a:r>
              <a:rPr lang="en-US" sz="1200" kern="1200" dirty="0">
                <a:solidFill>
                  <a:schemeClr val="tx1"/>
                </a:solidFill>
                <a:effectLst/>
                <a:latin typeface="+mn-lt"/>
                <a:ea typeface="+mn-ea"/>
                <a:cs typeface="+mn-cs"/>
              </a:rPr>
              <a:t>This field may be supplied in a personal name heading only by Canadian agencies in consultation with LC’s Cooperative Programs Section. Its use is limited to classification numbers in the PS8000 schedule for Canadian literature. Other NACO participants should not supply, update, or delete this field.</a:t>
            </a:r>
          </a:p>
          <a:p>
            <a:pPr eaLnBrk="1" hangingPunct="1">
              <a:spcBef>
                <a:spcPct val="0"/>
              </a:spcBef>
            </a:pPr>
            <a:endParaRPr lang="en-US" sz="1200" kern="1200" dirty="0">
              <a:solidFill>
                <a:schemeClr val="tx1"/>
              </a:solidFill>
              <a:effectLst/>
              <a:latin typeface="+mn-lt"/>
              <a:ea typeface="+mn-ea"/>
              <a:cs typeface="+mn-cs"/>
            </a:endParaRPr>
          </a:p>
          <a:p>
            <a:pPr eaLnBrk="1" hangingPunct="1">
              <a:spcBef>
                <a:spcPct val="0"/>
              </a:spcBef>
            </a:pPr>
            <a:r>
              <a:rPr lang="en-US" sz="1200" b="1" kern="1200" dirty="0">
                <a:solidFill>
                  <a:schemeClr val="tx1"/>
                </a:solidFill>
                <a:effectLst/>
                <a:latin typeface="+mn-lt"/>
                <a:ea typeface="+mn-ea"/>
                <a:cs typeface="+mn-cs"/>
              </a:rPr>
              <a:t>DCM Z1</a:t>
            </a:r>
          </a:p>
          <a:p>
            <a:pPr eaLnBrk="1" hangingPunct="1">
              <a:spcBef>
                <a:spcPct val="0"/>
              </a:spcBef>
            </a:pPr>
            <a:endParaRPr lang="en-US" sz="1200" kern="1200" dirty="0">
              <a:solidFill>
                <a:schemeClr val="tx1"/>
              </a:solidFill>
              <a:effectLst/>
              <a:latin typeface="+mn-lt"/>
              <a:ea typeface="+mn-ea"/>
              <a:cs typeface="+mn-cs"/>
            </a:endParaRPr>
          </a:p>
          <a:p>
            <a:pPr eaLnBrk="1" hangingPunct="1">
              <a:spcBef>
                <a:spcPct val="0"/>
              </a:spcBef>
            </a:pPr>
            <a:r>
              <a:rPr lang="en-US" sz="1200" kern="1200" dirty="0">
                <a:solidFill>
                  <a:schemeClr val="tx1"/>
                </a:solidFill>
                <a:effectLst/>
                <a:latin typeface="+mn-lt"/>
                <a:ea typeface="+mn-ea"/>
                <a:cs typeface="+mn-cs"/>
              </a:rPr>
              <a:t>The 065 field may be used by Canadian agencies in consultation with LC’s Cooperative Programs Section for class PS8000 numbers. Other NACO participants should not supply, modify, or delete this field. Subfield $2 with value “</a:t>
            </a:r>
            <a:r>
              <a:rPr lang="en-US" sz="1200" kern="1200" dirty="0" err="1">
                <a:solidFill>
                  <a:schemeClr val="tx1"/>
                </a:solidFill>
                <a:effectLst/>
                <a:latin typeface="+mn-lt"/>
                <a:ea typeface="+mn-ea"/>
                <a:cs typeface="+mn-cs"/>
              </a:rPr>
              <a:t>fcps</a:t>
            </a:r>
            <a:r>
              <a:rPr lang="en-US" sz="1200" kern="1200" dirty="0">
                <a:solidFill>
                  <a:schemeClr val="tx1"/>
                </a:solidFill>
                <a:effectLst/>
                <a:latin typeface="+mn-lt"/>
                <a:ea typeface="+mn-ea"/>
                <a:cs typeface="+mn-cs"/>
              </a:rPr>
              <a:t>” is used to indicate </a:t>
            </a:r>
            <a:r>
              <a:rPr lang="en-US" sz="1200" i="1" kern="1200" dirty="0">
                <a:solidFill>
                  <a:schemeClr val="tx1"/>
                </a:solidFill>
                <a:effectLst/>
                <a:latin typeface="+mn-lt"/>
                <a:ea typeface="+mn-ea"/>
                <a:cs typeface="+mn-cs"/>
              </a:rPr>
              <a:t>Class PS8000 : a classification for Canadian literature </a:t>
            </a:r>
            <a:r>
              <a:rPr lang="en-US" sz="1200" kern="1200" dirty="0">
                <a:solidFill>
                  <a:schemeClr val="tx1"/>
                </a:solidFill>
                <a:effectLst/>
                <a:latin typeface="+mn-lt"/>
                <a:ea typeface="+mn-ea"/>
                <a:cs typeface="+mn-cs"/>
              </a:rPr>
              <a:t>as the source of the number. </a:t>
            </a:r>
          </a:p>
          <a:p>
            <a:pPr eaLnBrk="1" hangingPunct="1">
              <a:spcBef>
                <a:spcPct val="0"/>
              </a:spcBef>
            </a:pPr>
            <a:endParaRPr lang="en-US" sz="1200" kern="1200" dirty="0">
              <a:solidFill>
                <a:schemeClr val="tx1"/>
              </a:solidFill>
              <a:effectLst/>
              <a:latin typeface="+mn-lt"/>
              <a:ea typeface="+mn-ea"/>
              <a:cs typeface="+mn-cs"/>
            </a:endParaRPr>
          </a:p>
          <a:p>
            <a:pPr eaLnBrk="1" hangingPunct="1">
              <a:spcBef>
                <a:spcPct val="0"/>
              </a:spcBef>
            </a:pPr>
            <a:r>
              <a:rPr lang="en-US" sz="1200" i="1" kern="1200" dirty="0">
                <a:solidFill>
                  <a:schemeClr val="tx1"/>
                </a:solidFill>
                <a:effectLst/>
                <a:latin typeface="+mn-lt"/>
                <a:ea typeface="+mn-ea"/>
                <a:cs typeface="+mn-cs"/>
              </a:rPr>
              <a:t>Example:   </a:t>
            </a:r>
            <a:r>
              <a:rPr lang="en-US" sz="1200" kern="1200" dirty="0">
                <a:solidFill>
                  <a:schemeClr val="tx1"/>
                </a:solidFill>
                <a:effectLst/>
                <a:latin typeface="+mn-lt"/>
                <a:ea typeface="+mn-ea"/>
                <a:cs typeface="+mn-cs"/>
              </a:rPr>
              <a:t>065 ## $a PS8576.U57 $2 </a:t>
            </a:r>
            <a:r>
              <a:rPr lang="en-US" sz="1200" kern="1200" dirty="0" err="1">
                <a:solidFill>
                  <a:schemeClr val="tx1"/>
                </a:solidFill>
                <a:effectLst/>
                <a:latin typeface="+mn-lt"/>
                <a:ea typeface="+mn-ea"/>
                <a:cs typeface="+mn-cs"/>
              </a:rPr>
              <a:t>fcps</a:t>
            </a:r>
            <a:r>
              <a:rPr lang="en-US" sz="1200" kern="1200" dirty="0">
                <a:solidFill>
                  <a:schemeClr val="tx1"/>
                </a:solidFill>
                <a:effectLst/>
                <a:latin typeface="+mn-lt"/>
                <a:ea typeface="+mn-ea"/>
                <a:cs typeface="+mn-cs"/>
              </a:rPr>
              <a:t> $5 [MARC institution code]</a:t>
            </a:r>
          </a:p>
          <a:p>
            <a:pPr eaLnBrk="1" hangingPunct="1">
              <a:spcBef>
                <a:spcPct val="0"/>
              </a:spcBef>
            </a:pPr>
            <a:endParaRPr lang="en-US" sz="1200" kern="1200" dirty="0">
              <a:solidFill>
                <a:schemeClr val="tx1"/>
              </a:solidFill>
              <a:effectLst/>
              <a:latin typeface="+mn-lt"/>
              <a:ea typeface="+mn-ea"/>
              <a:cs typeface="+mn-cs"/>
            </a:endParaRPr>
          </a:p>
          <a:p>
            <a:pPr eaLnBrk="1" hangingPunct="1">
              <a:spcBef>
                <a:spcPct val="0"/>
              </a:spcBef>
            </a:pPr>
            <a:r>
              <a:rPr lang="en-US" sz="1200" i="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065 didn’t validate in OCLC </a:t>
            </a:r>
            <a:r>
              <a:rPr lang="en-US" sz="1200" kern="1200" dirty="0" err="1">
                <a:solidFill>
                  <a:schemeClr val="tx1"/>
                </a:solidFill>
                <a:effectLst/>
                <a:latin typeface="+mn-lt"/>
                <a:ea typeface="+mn-ea"/>
                <a:cs typeface="+mn-cs"/>
              </a:rPr>
              <a:t>Connexion</a:t>
            </a:r>
            <a:r>
              <a:rPr lang="en-US" sz="1200" kern="1200" dirty="0">
                <a:solidFill>
                  <a:schemeClr val="tx1"/>
                </a:solidFill>
                <a:effectLst/>
                <a:latin typeface="+mn-lt"/>
                <a:ea typeface="+mn-ea"/>
                <a:cs typeface="+mn-cs"/>
              </a:rPr>
              <a:t> until March 2020. Prior to then some Canadian libraries may have put PS8000 numbers in 053.  Canadian agencies should move them to 065 when encountered.</a:t>
            </a:r>
            <a:endParaRPr lang="en-US" dirty="0"/>
          </a:p>
        </p:txBody>
      </p:sp>
      <p:sp>
        <p:nvSpPr>
          <p:cNvPr id="361475"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840DB284-4DDD-4293-8FE4-C151E0F5C779}" type="slidenum">
              <a:rPr lang="en-US">
                <a:cs typeface="Arial" charset="0"/>
              </a:rPr>
              <a:pPr fontAlgn="base">
                <a:spcBef>
                  <a:spcPct val="0"/>
                </a:spcBef>
                <a:spcAft>
                  <a:spcPct val="0"/>
                </a:spcAft>
                <a:defRPr/>
              </a:pPr>
              <a:t>192</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9F58EF8E-8DF9-40F9-9569-D3997AE70AE3}" type="datetime1">
              <a:rPr lang="en-US" smtClean="0"/>
              <a:t>10/22/2024</a:t>
            </a:fld>
            <a:endParaRPr lang="en-US"/>
          </a:p>
        </p:txBody>
      </p:sp>
    </p:spTree>
    <p:extLst>
      <p:ext uri="{BB962C8B-B14F-4D97-AF65-F5344CB8AC3E}">
        <p14:creationId xmlns:p14="http://schemas.microsoft.com/office/powerpoint/2010/main" val="481337160"/>
      </p:ext>
    </p:extLst>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February 27, 2020: new slide	</a:t>
            </a:r>
          </a:p>
          <a:p>
            <a:endParaRPr lang="en-US" dirty="0"/>
          </a:p>
          <a:p>
            <a:r>
              <a:rPr lang="en-US" dirty="0"/>
              <a:t>An example of an authority created by a Canadian library (University of Toronto) for a Canadian literary author with an 065 field containing a </a:t>
            </a:r>
            <a:r>
              <a:rPr lang="en-US" sz="1200" dirty="0"/>
              <a:t>class PS8000+ number.  The class number was originally included in 053 and moved in March 2020 to 065.</a:t>
            </a:r>
            <a:endParaRPr lang="en-US" dirty="0"/>
          </a:p>
        </p:txBody>
      </p:sp>
      <p:sp>
        <p:nvSpPr>
          <p:cNvPr id="4" name="Date Placeholder 3"/>
          <p:cNvSpPr>
            <a:spLocks noGrp="1"/>
          </p:cNvSpPr>
          <p:nvPr>
            <p:ph type="dt" idx="1"/>
          </p:nvPr>
        </p:nvSpPr>
        <p:spPr>
          <a:xfrm>
            <a:off x="3970874" y="4"/>
            <a:ext cx="3037945" cy="465929"/>
          </a:xfrm>
          <a:prstGeom prst="rect">
            <a:avLst/>
          </a:prstGeom>
        </p:spPr>
        <p:txBody>
          <a:bodyPr/>
          <a:lstStyle/>
          <a:p>
            <a:pPr>
              <a:defRPr/>
            </a:pPr>
            <a:fld id="{937FB7F1-4FCC-47A4-ADF1-4FAFAE11B49A}" type="datetime1">
              <a:rPr lang="en-US" smtClean="0"/>
              <a:t>10/22/2024</a:t>
            </a:fld>
            <a:endParaRPr lang="en-US"/>
          </a:p>
        </p:txBody>
      </p:sp>
      <p:sp>
        <p:nvSpPr>
          <p:cNvPr id="5" name="Slide Number Placeholder 4"/>
          <p:cNvSpPr>
            <a:spLocks noGrp="1"/>
          </p:cNvSpPr>
          <p:nvPr>
            <p:ph type="sldNum" sz="quarter" idx="5"/>
          </p:nvPr>
        </p:nvSpPr>
        <p:spPr>
          <a:xfrm>
            <a:off x="3970874" y="8828889"/>
            <a:ext cx="3037945" cy="465929"/>
          </a:xfrm>
          <a:prstGeom prst="rect">
            <a:avLst/>
          </a:prstGeom>
        </p:spPr>
        <p:txBody>
          <a:bodyPr/>
          <a:lstStyle/>
          <a:p>
            <a:pPr>
              <a:defRPr/>
            </a:pPr>
            <a:fld id="{586CEC8C-7457-4450-A838-18391C8E8FD6}" type="slidenum">
              <a:rPr lang="en-US" smtClean="0"/>
              <a:pPr>
                <a:defRPr/>
              </a:pPr>
              <a:t>193</a:t>
            </a:fld>
            <a:endParaRPr lang="en-US"/>
          </a:p>
        </p:txBody>
      </p:sp>
    </p:spTree>
    <p:extLst>
      <p:ext uri="{BB962C8B-B14F-4D97-AF65-F5344CB8AC3E}">
        <p14:creationId xmlns:p14="http://schemas.microsoft.com/office/powerpoint/2010/main" val="4237270310"/>
      </p:ext>
    </p:extLst>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7" name="Slide Image Placeholder 1"/>
          <p:cNvSpPr>
            <a:spLocks noGrp="1" noRot="1" noChangeAspect="1"/>
          </p:cNvSpPr>
          <p:nvPr>
            <p:ph type="sldImg"/>
          </p:nvPr>
        </p:nvSpPr>
        <p:spPr bwMode="auto">
          <a:noFill/>
          <a:ln>
            <a:solidFill>
              <a:srgbClr val="000000"/>
            </a:solidFill>
            <a:miter lim="800000"/>
            <a:headEnd/>
            <a:tailEnd/>
          </a:ln>
        </p:spPr>
      </p:sp>
      <p:sp>
        <p:nvSpPr>
          <p:cNvPr id="36761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June 6, 2014</a:t>
            </a:r>
          </a:p>
        </p:txBody>
      </p:sp>
      <p:sp>
        <p:nvSpPr>
          <p:cNvPr id="366595"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5994CB6A-9A62-419F-B31D-2D0A86FC0A47}" type="slidenum">
              <a:rPr lang="en-US">
                <a:cs typeface="Arial" charset="0"/>
              </a:rPr>
              <a:pPr fontAlgn="base">
                <a:spcBef>
                  <a:spcPct val="0"/>
                </a:spcBef>
                <a:spcAft>
                  <a:spcPct val="0"/>
                </a:spcAft>
                <a:defRPr/>
              </a:pPr>
              <a:t>194</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DD207CB5-3CAB-4D77-8279-AF6E4240E56E}" type="datetime1">
              <a:rPr lang="en-US" smtClean="0"/>
              <a:t>10/22/2024</a:t>
            </a:fld>
            <a:endParaRPr lang="en-US"/>
          </a:p>
        </p:txBody>
      </p:sp>
    </p:spTree>
    <p:extLst>
      <p:ext uri="{BB962C8B-B14F-4D97-AF65-F5344CB8AC3E}">
        <p14:creationId xmlns:p14="http://schemas.microsoft.com/office/powerpoint/2010/main" val="1081717396"/>
      </p:ext>
    </p:extLst>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5" name="Slide Image Placeholder 1"/>
          <p:cNvSpPr>
            <a:spLocks noGrp="1" noRot="1" noChangeAspect="1"/>
          </p:cNvSpPr>
          <p:nvPr>
            <p:ph type="sldImg"/>
          </p:nvPr>
        </p:nvSpPr>
        <p:spPr bwMode="auto">
          <a:noFill/>
          <a:ln>
            <a:solidFill>
              <a:srgbClr val="000000"/>
            </a:solidFill>
            <a:miter lim="800000"/>
            <a:headEnd/>
            <a:tailEnd/>
          </a:ln>
        </p:spPr>
      </p:sp>
      <p:sp>
        <p:nvSpPr>
          <p:cNvPr id="36966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t>May 1, 2013</a:t>
            </a:r>
          </a:p>
          <a:p>
            <a:pPr eaLnBrk="1" hangingPunct="1">
              <a:spcBef>
                <a:spcPct val="0"/>
              </a:spcBef>
            </a:pPr>
            <a:endParaRPr lang="en-US"/>
          </a:p>
        </p:txBody>
      </p:sp>
      <p:sp>
        <p:nvSpPr>
          <p:cNvPr id="368643"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24DA89CF-7E8D-4C11-A6C3-57437C159CA9}" type="slidenum">
              <a:rPr lang="en-US">
                <a:cs typeface="Arial" charset="0"/>
              </a:rPr>
              <a:pPr fontAlgn="base">
                <a:spcBef>
                  <a:spcPct val="0"/>
                </a:spcBef>
                <a:spcAft>
                  <a:spcPct val="0"/>
                </a:spcAft>
                <a:defRPr/>
              </a:pPr>
              <a:t>195</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EA898DE6-0141-42FF-9F9B-355EB4B8EF7C}" type="datetime1">
              <a:rPr lang="en-US" smtClean="0"/>
              <a:t>10/22/2024</a:t>
            </a:fld>
            <a:endParaRPr lang="en-US"/>
          </a:p>
        </p:txBody>
      </p:sp>
    </p:spTree>
    <p:extLst>
      <p:ext uri="{BB962C8B-B14F-4D97-AF65-F5344CB8AC3E}">
        <p14:creationId xmlns:p14="http://schemas.microsoft.com/office/powerpoint/2010/main" val="757302330"/>
      </p:ext>
    </p:extLst>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3" name="Slide Image Placeholder 1"/>
          <p:cNvSpPr>
            <a:spLocks noGrp="1" noRot="1" noChangeAspect="1"/>
          </p:cNvSpPr>
          <p:nvPr>
            <p:ph type="sldImg"/>
          </p:nvPr>
        </p:nvSpPr>
        <p:spPr bwMode="auto">
          <a:noFill/>
          <a:ln>
            <a:solidFill>
              <a:srgbClr val="000000"/>
            </a:solidFill>
            <a:miter lim="800000"/>
            <a:headEnd/>
            <a:tailEnd/>
          </a:ln>
        </p:spPr>
      </p:sp>
      <p:sp>
        <p:nvSpPr>
          <p:cNvPr id="37171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December 12, 2016</a:t>
            </a:r>
          </a:p>
          <a:p>
            <a:pPr eaLnBrk="1" hangingPunct="1">
              <a:spcBef>
                <a:spcPct val="0"/>
              </a:spcBef>
            </a:pPr>
            <a:endParaRPr lang="en-US" dirty="0"/>
          </a:p>
        </p:txBody>
      </p:sp>
      <p:sp>
        <p:nvSpPr>
          <p:cNvPr id="370691"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0F9C070E-0E51-42A8-8E77-2FB0E78A52FF}" type="slidenum">
              <a:rPr lang="en-US">
                <a:cs typeface="Arial" charset="0"/>
              </a:rPr>
              <a:pPr fontAlgn="base">
                <a:spcBef>
                  <a:spcPct val="0"/>
                </a:spcBef>
                <a:spcAft>
                  <a:spcPct val="0"/>
                </a:spcAft>
                <a:defRPr/>
              </a:pPr>
              <a:t>196</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4BCC8B0B-4BFC-4309-BCE8-2CA0861F1856}" type="datetime1">
              <a:rPr lang="en-US" smtClean="0"/>
              <a:t>10/22/2024</a:t>
            </a:fld>
            <a:endParaRPr lang="en-US"/>
          </a:p>
        </p:txBody>
      </p:sp>
    </p:spTree>
    <p:extLst>
      <p:ext uri="{BB962C8B-B14F-4D97-AF65-F5344CB8AC3E}">
        <p14:creationId xmlns:p14="http://schemas.microsoft.com/office/powerpoint/2010/main" val="2066826596"/>
      </p:ext>
    </p:extLst>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Slide Image Placeholder 1"/>
          <p:cNvSpPr>
            <a:spLocks noGrp="1" noRot="1" noChangeAspect="1"/>
          </p:cNvSpPr>
          <p:nvPr>
            <p:ph type="sldImg"/>
          </p:nvPr>
        </p:nvSpPr>
        <p:spPr bwMode="auto">
          <a:noFill/>
          <a:ln>
            <a:solidFill>
              <a:srgbClr val="000000"/>
            </a:solidFill>
            <a:miter lim="800000"/>
            <a:headEnd/>
            <a:tailEnd/>
          </a:ln>
        </p:spPr>
      </p:sp>
      <p:sp>
        <p:nvSpPr>
          <p:cNvPr id="37376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aseline="0" dirty="0"/>
              <a:t>August 16, 2023: Updated notes to indicate that URIs may be added for places in the 370 field. </a:t>
            </a:r>
          </a:p>
          <a:p>
            <a:pPr eaLnBrk="1" hangingPunct="1">
              <a:spcBef>
                <a:spcPct val="0"/>
              </a:spcBef>
            </a:pPr>
            <a:r>
              <a:rPr lang="en-US" baseline="0" dirty="0"/>
              <a:t>February 27, 2020: updated slide with addition of $u, $v, $0, $1; added note about URIs in $0, $1, and $4 </a:t>
            </a:r>
          </a:p>
          <a:p>
            <a:pPr eaLnBrk="1" hangingPunct="1">
              <a:spcBef>
                <a:spcPct val="0"/>
              </a:spcBef>
            </a:pPr>
            <a:r>
              <a:rPr lang="en-US" baseline="0" dirty="0"/>
              <a:t>August 7, 2019: updated name of subfield $g; added $i, $3, and $4</a:t>
            </a:r>
          </a:p>
          <a:p>
            <a:pPr eaLnBrk="1" hangingPunct="1">
              <a:spcBef>
                <a:spcPct val="0"/>
              </a:spcBef>
            </a:pPr>
            <a:endParaRPr lang="en-US" dirty="0"/>
          </a:p>
          <a:p>
            <a:pPr eaLnBrk="1" hangingPunct="1">
              <a:spcBef>
                <a:spcPct val="0"/>
              </a:spcBef>
            </a:pPr>
            <a:r>
              <a:rPr lang="en-US" dirty="0"/>
              <a:t>Only RDA elements applicable to all kinds of entities are covered here. Those specific to particular kinds of entities are discussed in the following modules.</a:t>
            </a:r>
          </a:p>
          <a:p>
            <a:pPr eaLnBrk="1" hangingPunct="1">
              <a:spcBef>
                <a:spcPct val="0"/>
              </a:spcBef>
            </a:pPr>
            <a:endParaRPr lang="en-US" dirty="0"/>
          </a:p>
          <a:p>
            <a:r>
              <a:rPr lang="en-US" dirty="0"/>
              <a:t>It is assumed that these places are or could be established in the NAF. If they have been, $2 </a:t>
            </a:r>
            <a:r>
              <a:rPr lang="en-US" dirty="0" err="1"/>
              <a:t>naf</a:t>
            </a:r>
            <a:r>
              <a:rPr lang="en-US" dirty="0"/>
              <a:t> may be added. If the place name comes from another thesaurus (e.g. LCSH), this needs to be indicated (“$2 </a:t>
            </a:r>
            <a:r>
              <a:rPr lang="en-US" dirty="0" err="1"/>
              <a:t>lcsh</a:t>
            </a:r>
            <a:r>
              <a:rPr lang="en-US" dirty="0"/>
              <a:t>”). </a:t>
            </a:r>
            <a:r>
              <a:rPr lang="en-US" sz="1200" kern="1200" dirty="0">
                <a:solidFill>
                  <a:schemeClr val="tx1"/>
                </a:solidFill>
                <a:effectLst/>
                <a:latin typeface="+mn-lt"/>
                <a:ea typeface="+mn-ea"/>
                <a:cs typeface="+mn-cs"/>
              </a:rPr>
              <a:t>If the name has not been established, omit $2, but formulate it the way it would be if it were established (e.g., include a larger place as a qualifier if appropriate).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URIs for places may be added to the 370 field in $0 and/or $1. Subfield $4 can hold a code and/or a URI for the relationship.  Example: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370  $i Setting: $f Arizona $2 </a:t>
            </a:r>
            <a:r>
              <a:rPr lang="en-US" sz="1200" kern="1200" dirty="0" err="1">
                <a:solidFill>
                  <a:schemeClr val="tx1"/>
                </a:solidFill>
                <a:effectLst/>
                <a:latin typeface="+mn-lt"/>
                <a:ea typeface="+mn-ea"/>
                <a:cs typeface="+mn-cs"/>
              </a:rPr>
              <a:t>naf</a:t>
            </a:r>
            <a:r>
              <a:rPr lang="en-US" sz="1200" kern="1200" dirty="0">
                <a:solidFill>
                  <a:schemeClr val="tx1"/>
                </a:solidFill>
                <a:effectLst/>
                <a:latin typeface="+mn-lt"/>
                <a:ea typeface="+mn-ea"/>
                <a:cs typeface="+mn-cs"/>
              </a:rPr>
              <a:t> $4 http://id.loc.gov/vocabulary/relators/stg $0 http://id.loc.gov/authorities/names/n79034873 </a:t>
            </a:r>
          </a:p>
        </p:txBody>
      </p:sp>
      <p:sp>
        <p:nvSpPr>
          <p:cNvPr id="372739"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B3CEC610-88F2-4B9C-96FE-764F80B9752D}" type="slidenum">
              <a:rPr lang="en-US">
                <a:cs typeface="Arial" charset="0"/>
              </a:rPr>
              <a:pPr fontAlgn="base">
                <a:spcBef>
                  <a:spcPct val="0"/>
                </a:spcBef>
                <a:spcAft>
                  <a:spcPct val="0"/>
                </a:spcAft>
                <a:defRPr/>
              </a:pPr>
              <a:t>197</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CCFE8B5E-9AA2-4100-975B-134C1AFFE4E0}" type="datetime1">
              <a:rPr lang="en-US" smtClean="0"/>
              <a:t>10/22/2024</a:t>
            </a:fld>
            <a:endParaRPr lang="en-US"/>
          </a:p>
        </p:txBody>
      </p:sp>
    </p:spTree>
    <p:extLst>
      <p:ext uri="{BB962C8B-B14F-4D97-AF65-F5344CB8AC3E}">
        <p14:creationId xmlns:p14="http://schemas.microsoft.com/office/powerpoint/2010/main" val="462766433"/>
      </p:ext>
    </p:extLst>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09" name="Slide Image Placeholder 1"/>
          <p:cNvSpPr>
            <a:spLocks noGrp="1" noRot="1" noChangeAspect="1" noTextEdit="1"/>
          </p:cNvSpPr>
          <p:nvPr>
            <p:ph type="sldImg"/>
          </p:nvPr>
        </p:nvSpPr>
        <p:spPr bwMode="auto">
          <a:noFill/>
          <a:ln>
            <a:solidFill>
              <a:srgbClr val="000000"/>
            </a:solidFill>
            <a:miter lim="800000"/>
            <a:headEnd/>
            <a:tailEnd/>
          </a:ln>
        </p:spPr>
      </p:sp>
      <p:sp>
        <p:nvSpPr>
          <p:cNvPr id="37581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September 17, 2018: 16.2.2.4 updated to reflect current RDA</a:t>
            </a:r>
            <a:r>
              <a:rPr lang="en-US" baseline="0" dirty="0"/>
              <a:t> language.</a:t>
            </a:r>
            <a:endParaRPr lang="en-US" dirty="0"/>
          </a:p>
        </p:txBody>
      </p:sp>
      <p:sp>
        <p:nvSpPr>
          <p:cNvPr id="375811" name="Slide Number Placeholder 3"/>
          <p:cNvSpPr>
            <a:spLocks noGrp="1"/>
          </p:cNvSpPr>
          <p:nvPr>
            <p:ph type="sldNum" sz="quarter" idx="5"/>
          </p:nvPr>
        </p:nvSpPr>
        <p:spPr bwMode="auto">
          <a:xfrm>
            <a:off x="3970874" y="8828889"/>
            <a:ext cx="3037945" cy="465929"/>
          </a:xfrm>
          <a:prstGeom prst="rect">
            <a:avLst/>
          </a:prstGeom>
          <a:noFill/>
          <a:ln>
            <a:miter lim="800000"/>
            <a:headEnd/>
            <a:tailEnd/>
          </a:ln>
        </p:spPr>
        <p:txBody>
          <a:bodyPr wrap="square" numCol="1" anchorCtr="0" compatLnSpc="1">
            <a:prstTxWarp prst="textNoShape">
              <a:avLst/>
            </a:prstTxWarp>
          </a:bodyPr>
          <a:lstStyle/>
          <a:p>
            <a:pPr fontAlgn="base">
              <a:spcBef>
                <a:spcPct val="0"/>
              </a:spcBef>
              <a:spcAft>
                <a:spcPct val="0"/>
              </a:spcAft>
            </a:pPr>
            <a:fld id="{3FD0DE1E-027A-49C6-ACD8-3B95895062CB}" type="slidenum">
              <a:rPr lang="en-US" smtClean="0">
                <a:latin typeface="Arial" charset="0"/>
                <a:cs typeface="Arial" charset="0"/>
              </a:rPr>
              <a:pPr fontAlgn="base">
                <a:spcBef>
                  <a:spcPct val="0"/>
                </a:spcBef>
                <a:spcAft>
                  <a:spcPct val="0"/>
                </a:spcAft>
              </a:pPr>
              <a:t>198</a:t>
            </a:fld>
            <a:endParaRPr lang="en-US">
              <a:latin typeface="Arial" charset="0"/>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8C52F34B-115B-4B73-A8DE-7C6105917DBF}" type="datetime1">
              <a:rPr lang="en-US" smtClean="0"/>
              <a:t>10/22/2024</a:t>
            </a:fld>
            <a:endParaRPr lang="en-US"/>
          </a:p>
        </p:txBody>
      </p:sp>
    </p:spTree>
    <p:extLst>
      <p:ext uri="{BB962C8B-B14F-4D97-AF65-F5344CB8AC3E}">
        <p14:creationId xmlns:p14="http://schemas.microsoft.com/office/powerpoint/2010/main" val="16770828"/>
      </p:ext>
    </p:extLst>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57" name="Slide Image Placeholder 1"/>
          <p:cNvSpPr>
            <a:spLocks noGrp="1" noRot="1" noChangeAspect="1" noTextEdit="1"/>
          </p:cNvSpPr>
          <p:nvPr>
            <p:ph type="sldImg"/>
          </p:nvPr>
        </p:nvSpPr>
        <p:spPr bwMode="auto">
          <a:noFill/>
          <a:ln>
            <a:solidFill>
              <a:srgbClr val="000000"/>
            </a:solidFill>
            <a:miter lim="800000"/>
            <a:headEnd/>
            <a:tailEnd/>
          </a:ln>
        </p:spPr>
      </p:sp>
      <p:sp>
        <p:nvSpPr>
          <p:cNvPr id="37785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November 12, 2019: added example for second bullet</a:t>
            </a:r>
          </a:p>
          <a:p>
            <a:pPr eaLnBrk="1" hangingPunct="1">
              <a:spcBef>
                <a:spcPct val="0"/>
              </a:spcBef>
            </a:pPr>
            <a:r>
              <a:rPr lang="en-US" b="1" dirty="0"/>
              <a:t>LOOK at B.11</a:t>
            </a:r>
            <a:endParaRPr lang="en-US" dirty="0"/>
          </a:p>
          <a:p>
            <a:pPr eaLnBrk="1" hangingPunct="1">
              <a:spcBef>
                <a:spcPct val="0"/>
              </a:spcBef>
            </a:pPr>
            <a:endParaRPr lang="en-US" dirty="0"/>
          </a:p>
          <a:p>
            <a:pPr eaLnBrk="1" hangingPunct="1">
              <a:spcBef>
                <a:spcPct val="0"/>
              </a:spcBef>
            </a:pPr>
            <a:r>
              <a:rPr lang="en-US" dirty="0"/>
              <a:t>In the 370 field attribute for the associated place, use the authorized access point form found in the authority record in the LC/NAF. </a:t>
            </a:r>
          </a:p>
          <a:p>
            <a:r>
              <a:rPr lang="en-US" dirty="0"/>
              <a:t>If no authorized access point exists in the LC/NACO Authority File for the place, it is not necessary to create a NAR in order to code the 370 field. Use the RDA preferred name for the place, but note that when there is no authorized source, a subfield $2 cannot be added.</a:t>
            </a:r>
          </a:p>
          <a:p>
            <a:pPr eaLnBrk="1" hangingPunct="1">
              <a:spcBef>
                <a:spcPct val="0"/>
              </a:spcBef>
            </a:pPr>
            <a:endParaRPr lang="en-US" dirty="0"/>
          </a:p>
        </p:txBody>
      </p:sp>
      <p:sp>
        <p:nvSpPr>
          <p:cNvPr id="377859" name="Slide Number Placeholder 3"/>
          <p:cNvSpPr>
            <a:spLocks noGrp="1"/>
          </p:cNvSpPr>
          <p:nvPr>
            <p:ph type="sldNum" sz="quarter" idx="5"/>
          </p:nvPr>
        </p:nvSpPr>
        <p:spPr bwMode="auto">
          <a:xfrm>
            <a:off x="3970874" y="8828889"/>
            <a:ext cx="3037945" cy="465929"/>
          </a:xfrm>
          <a:prstGeom prst="rect">
            <a:avLst/>
          </a:prstGeom>
          <a:noFill/>
          <a:ln>
            <a:miter lim="800000"/>
            <a:headEnd/>
            <a:tailEnd/>
          </a:ln>
        </p:spPr>
        <p:txBody>
          <a:bodyPr wrap="square" numCol="1" anchorCtr="0" compatLnSpc="1">
            <a:prstTxWarp prst="textNoShape">
              <a:avLst/>
            </a:prstTxWarp>
          </a:bodyPr>
          <a:lstStyle/>
          <a:p>
            <a:pPr fontAlgn="base">
              <a:spcBef>
                <a:spcPct val="0"/>
              </a:spcBef>
              <a:spcAft>
                <a:spcPct val="0"/>
              </a:spcAft>
            </a:pPr>
            <a:fld id="{1A424754-B8C4-402E-AED6-DBC375E8E7BF}" type="slidenum">
              <a:rPr lang="en-US" smtClean="0">
                <a:latin typeface="Arial" charset="0"/>
                <a:cs typeface="Arial" charset="0"/>
              </a:rPr>
              <a:pPr fontAlgn="base">
                <a:spcBef>
                  <a:spcPct val="0"/>
                </a:spcBef>
                <a:spcAft>
                  <a:spcPct val="0"/>
                </a:spcAft>
              </a:pPr>
              <a:t>199</a:t>
            </a:fld>
            <a:endParaRPr lang="en-US">
              <a:latin typeface="Arial" charset="0"/>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0135E2CA-6720-4E52-BF28-7E3D4D659300}" type="datetime1">
              <a:rPr lang="en-US" smtClean="0"/>
              <a:t>10/22/2024</a:t>
            </a:fld>
            <a:endParaRPr lang="en-US"/>
          </a:p>
        </p:txBody>
      </p:sp>
    </p:spTree>
    <p:extLst>
      <p:ext uri="{BB962C8B-B14F-4D97-AF65-F5344CB8AC3E}">
        <p14:creationId xmlns:p14="http://schemas.microsoft.com/office/powerpoint/2010/main" val="127454792"/>
      </p:ext>
    </p:extLst>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5" name="Slide Image Placeholder 1"/>
          <p:cNvSpPr>
            <a:spLocks noGrp="1" noRot="1" noChangeAspect="1" noTextEdit="1"/>
          </p:cNvSpPr>
          <p:nvPr>
            <p:ph type="sldImg"/>
          </p:nvPr>
        </p:nvSpPr>
        <p:spPr bwMode="auto">
          <a:noFill/>
          <a:ln>
            <a:solidFill>
              <a:srgbClr val="000000"/>
            </a:solidFill>
            <a:miter lim="800000"/>
            <a:headEnd/>
            <a:tailEnd/>
          </a:ln>
        </p:spPr>
      </p:sp>
      <p:sp>
        <p:nvSpPr>
          <p:cNvPr id="37990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aseline="0" dirty="0"/>
              <a:t>August 12, 2019: added a neighborhood example</a:t>
            </a:r>
          </a:p>
          <a:p>
            <a:pPr eaLnBrk="1" hangingPunct="1">
              <a:spcBef>
                <a:spcPct val="0"/>
              </a:spcBef>
            </a:pPr>
            <a:endParaRPr lang="en-US" dirty="0"/>
          </a:p>
          <a:p>
            <a:pPr eaLnBrk="1" hangingPunct="1">
              <a:spcBef>
                <a:spcPct val="0"/>
              </a:spcBef>
            </a:pPr>
            <a:r>
              <a:rPr lang="en-US" dirty="0"/>
              <a:t>Take time to look at Appendix B.11. Suggestion: Write forms on the board before going to the next slide.</a:t>
            </a:r>
          </a:p>
        </p:txBody>
      </p:sp>
      <p:sp>
        <p:nvSpPr>
          <p:cNvPr id="379907" name="Slide Number Placeholder 3"/>
          <p:cNvSpPr>
            <a:spLocks noGrp="1"/>
          </p:cNvSpPr>
          <p:nvPr>
            <p:ph type="sldNum" sz="quarter" idx="5"/>
          </p:nvPr>
        </p:nvSpPr>
        <p:spPr bwMode="auto">
          <a:xfrm>
            <a:off x="3970874" y="8828889"/>
            <a:ext cx="3037945" cy="465929"/>
          </a:xfrm>
          <a:prstGeom prst="rect">
            <a:avLst/>
          </a:prstGeom>
          <a:noFill/>
          <a:ln>
            <a:miter lim="800000"/>
            <a:headEnd/>
            <a:tailEnd/>
          </a:ln>
        </p:spPr>
        <p:txBody>
          <a:bodyPr wrap="square" numCol="1" anchorCtr="0" compatLnSpc="1">
            <a:prstTxWarp prst="textNoShape">
              <a:avLst/>
            </a:prstTxWarp>
          </a:bodyPr>
          <a:lstStyle/>
          <a:p>
            <a:pPr fontAlgn="base">
              <a:spcBef>
                <a:spcPct val="0"/>
              </a:spcBef>
              <a:spcAft>
                <a:spcPct val="0"/>
              </a:spcAft>
            </a:pPr>
            <a:fld id="{04642CA4-75FD-423B-A666-AD525C9D6E59}" type="slidenum">
              <a:rPr lang="en-US" smtClean="0">
                <a:latin typeface="Arial" charset="0"/>
                <a:cs typeface="Arial" charset="0"/>
              </a:rPr>
              <a:pPr fontAlgn="base">
                <a:spcBef>
                  <a:spcPct val="0"/>
                </a:spcBef>
                <a:spcAft>
                  <a:spcPct val="0"/>
                </a:spcAft>
              </a:pPr>
              <a:t>200</a:t>
            </a:fld>
            <a:endParaRPr lang="en-US">
              <a:latin typeface="Arial" charset="0"/>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40E7D035-00B6-4CB7-BBF8-9F74D0B8747D}" type="datetime1">
              <a:rPr lang="en-US" smtClean="0"/>
              <a:t>10/22/2024</a:t>
            </a:fld>
            <a:endParaRPr lang="en-US"/>
          </a:p>
        </p:txBody>
      </p:sp>
    </p:spTree>
    <p:extLst>
      <p:ext uri="{BB962C8B-B14F-4D97-AF65-F5344CB8AC3E}">
        <p14:creationId xmlns:p14="http://schemas.microsoft.com/office/powerpoint/2010/main" val="2803730876"/>
      </p:ext>
    </p:extLst>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953" name="Slide Image Placeholder 1"/>
          <p:cNvSpPr>
            <a:spLocks noGrp="1" noRot="1" noChangeAspect="1" noTextEdit="1"/>
          </p:cNvSpPr>
          <p:nvPr>
            <p:ph type="sldImg"/>
          </p:nvPr>
        </p:nvSpPr>
        <p:spPr bwMode="auto">
          <a:noFill/>
          <a:ln>
            <a:solidFill>
              <a:srgbClr val="000000"/>
            </a:solidFill>
            <a:miter lim="800000"/>
            <a:headEnd/>
            <a:tailEnd/>
          </a:ln>
        </p:spPr>
      </p:sp>
      <p:sp>
        <p:nvSpPr>
          <p:cNvPr id="38195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May 28, 2024: added $2 </a:t>
            </a:r>
            <a:r>
              <a:rPr lang="en-US" dirty="0" err="1"/>
              <a:t>naf</a:t>
            </a:r>
            <a:r>
              <a:rPr lang="en-US" dirty="0"/>
              <a:t> to last example</a:t>
            </a:r>
          </a:p>
          <a:p>
            <a:pPr eaLnBrk="1" hangingPunct="1">
              <a:spcBef>
                <a:spcPct val="0"/>
              </a:spcBef>
            </a:pPr>
            <a:r>
              <a:rPr lang="en-US" dirty="0"/>
              <a:t>August 12, 2019: added “jurisdictions” to caption.</a:t>
            </a:r>
            <a:r>
              <a:rPr lang="en-US" baseline="0" dirty="0"/>
              <a:t> </a:t>
            </a:r>
            <a:r>
              <a:rPr lang="en-US" dirty="0"/>
              <a:t>Added note about DCM Z1</a:t>
            </a:r>
          </a:p>
          <a:p>
            <a:pPr eaLnBrk="1" hangingPunct="1">
              <a:spcBef>
                <a:spcPct val="0"/>
              </a:spcBef>
            </a:pPr>
            <a:endParaRPr lang="en-US" dirty="0"/>
          </a:p>
          <a:p>
            <a:pPr eaLnBrk="1" hangingPunct="1">
              <a:spcBef>
                <a:spcPct val="0"/>
              </a:spcBef>
            </a:pPr>
            <a:r>
              <a:rPr lang="en-US" dirty="0"/>
              <a:t>Note that 370 can be repeated, or alternately subfields can be repeated within a single 370.</a:t>
            </a:r>
          </a:p>
          <a:p>
            <a:pPr eaLnBrk="1" hangingPunct="1">
              <a:spcBef>
                <a:spcPct val="0"/>
              </a:spcBef>
            </a:pPr>
            <a:endParaRPr lang="en-US" dirty="0"/>
          </a:p>
          <a:p>
            <a:pPr marL="0" marR="0" lvl="0" indent="0" algn="l" defTabSz="914400" rtl="0" eaLnBrk="1" fontAlgn="base" latinLnBrk="0" hangingPunct="1">
              <a:lnSpc>
                <a:spcPct val="100000"/>
              </a:lnSpc>
              <a:spcBef>
                <a:spcPct val="0"/>
              </a:spcBef>
              <a:spcAft>
                <a:spcPct val="0"/>
              </a:spcAft>
              <a:buClrTx/>
              <a:buSzTx/>
              <a:buFontTx/>
              <a:buNone/>
              <a:tabLst/>
              <a:defRPr/>
            </a:pPr>
            <a:r>
              <a:rPr lang="en-US" dirty="0"/>
              <a:t>DCM</a:t>
            </a:r>
            <a:r>
              <a:rPr lang="en-US" baseline="0" dirty="0"/>
              <a:t> Z1 370: </a:t>
            </a:r>
            <a:r>
              <a:rPr lang="en-US" sz="1200" kern="1200" dirty="0">
                <a:solidFill>
                  <a:schemeClr val="tx1"/>
                </a:solidFill>
                <a:effectLst/>
                <a:latin typeface="+mn-lt"/>
                <a:ea typeface="+mn-ea"/>
                <a:cs typeface="+mn-cs"/>
              </a:rPr>
              <a:t>For jurisdictions or other place names with authority records in the LC/NAF, use the authorized access point form as found, recording the source in subfield $2.</a:t>
            </a:r>
            <a:endParaRPr lang="en-US" dirty="0"/>
          </a:p>
          <a:p>
            <a:pPr eaLnBrk="1" hangingPunct="1">
              <a:spcBef>
                <a:spcPct val="0"/>
              </a:spcBef>
            </a:pPr>
            <a:endParaRPr lang="en-US" dirty="0"/>
          </a:p>
        </p:txBody>
      </p:sp>
      <p:sp>
        <p:nvSpPr>
          <p:cNvPr id="381955" name="Slide Number Placeholder 3"/>
          <p:cNvSpPr>
            <a:spLocks noGrp="1"/>
          </p:cNvSpPr>
          <p:nvPr>
            <p:ph type="sldNum" sz="quarter" idx="5"/>
          </p:nvPr>
        </p:nvSpPr>
        <p:spPr bwMode="auto">
          <a:xfrm>
            <a:off x="3970874" y="8828889"/>
            <a:ext cx="3037945" cy="465929"/>
          </a:xfrm>
          <a:prstGeom prst="rect">
            <a:avLst/>
          </a:prstGeom>
          <a:noFill/>
          <a:ln>
            <a:miter lim="800000"/>
            <a:headEnd/>
            <a:tailEnd/>
          </a:ln>
        </p:spPr>
        <p:txBody>
          <a:bodyPr wrap="square" numCol="1" anchorCtr="0" compatLnSpc="1">
            <a:prstTxWarp prst="textNoShape">
              <a:avLst/>
            </a:prstTxWarp>
          </a:bodyPr>
          <a:lstStyle/>
          <a:p>
            <a:pPr fontAlgn="base">
              <a:spcBef>
                <a:spcPct val="0"/>
              </a:spcBef>
              <a:spcAft>
                <a:spcPct val="0"/>
              </a:spcAft>
            </a:pPr>
            <a:fld id="{6FC52E42-841F-46D7-875B-C64E314F671C}" type="slidenum">
              <a:rPr lang="en-US" smtClean="0">
                <a:latin typeface="Arial" charset="0"/>
                <a:cs typeface="Arial" charset="0"/>
              </a:rPr>
              <a:pPr fontAlgn="base">
                <a:spcBef>
                  <a:spcPct val="0"/>
                </a:spcBef>
                <a:spcAft>
                  <a:spcPct val="0"/>
                </a:spcAft>
              </a:pPr>
              <a:t>201</a:t>
            </a:fld>
            <a:endParaRPr lang="en-US">
              <a:latin typeface="Arial" charset="0"/>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03696CB7-09C2-4743-BF9B-DA2369A141FE}" type="datetime1">
              <a:rPr lang="en-US" smtClean="0"/>
              <a:t>10/22/2024</a:t>
            </a:fld>
            <a:endParaRPr lang="en-US"/>
          </a:p>
        </p:txBody>
      </p:sp>
    </p:spTree>
    <p:extLst>
      <p:ext uri="{BB962C8B-B14F-4D97-AF65-F5344CB8AC3E}">
        <p14:creationId xmlns:p14="http://schemas.microsoft.com/office/powerpoint/2010/main" val="3035149333"/>
      </p:ext>
    </p:extLst>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1" name="Slide Image Placeholder 1"/>
          <p:cNvSpPr>
            <a:spLocks noGrp="1" noRot="1" noChangeAspect="1" noTextEdit="1"/>
          </p:cNvSpPr>
          <p:nvPr>
            <p:ph type="sldImg"/>
          </p:nvPr>
        </p:nvSpPr>
        <p:spPr bwMode="auto">
          <a:noFill/>
          <a:ln>
            <a:solidFill>
              <a:srgbClr val="000000"/>
            </a:solidFill>
            <a:miter lim="800000"/>
            <a:headEnd/>
            <a:tailEnd/>
          </a:ln>
        </p:spPr>
      </p:sp>
      <p:sp>
        <p:nvSpPr>
          <p:cNvPr id="38400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aseline="0" dirty="0"/>
              <a:t>August 12, 2019: changed caption by adding “Non-jurisdictions”; changed Lake Tahoe coding from $e to $f; added info on use of other vocabularies</a:t>
            </a:r>
          </a:p>
          <a:p>
            <a:pPr eaLnBrk="1" hangingPunct="1">
              <a:spcBef>
                <a:spcPct val="0"/>
              </a:spcBef>
            </a:pPr>
            <a:r>
              <a:rPr lang="en-US" dirty="0"/>
              <a:t>September 17,</a:t>
            </a:r>
            <a:r>
              <a:rPr lang="en-US" baseline="0" dirty="0"/>
              <a:t> 2018: replaced “NACO AF” with standard abbreviation “NAF”</a:t>
            </a:r>
          </a:p>
          <a:p>
            <a:pPr eaLnBrk="1" hangingPunct="1">
              <a:spcBef>
                <a:spcPct val="0"/>
              </a:spcBef>
            </a:pPr>
            <a:endParaRPr lang="en-US" dirty="0"/>
          </a:p>
          <a:p>
            <a:pPr eaLnBrk="1" hangingPunct="1">
              <a:spcBef>
                <a:spcPct val="0"/>
              </a:spcBef>
            </a:pPr>
            <a:r>
              <a:rPr lang="en-US" dirty="0"/>
              <a:t>For non-jurisdictions, other controlled</a:t>
            </a:r>
            <a:r>
              <a:rPr lang="en-US" baseline="0" dirty="0"/>
              <a:t> vocabularies may be used in field 370.</a:t>
            </a:r>
          </a:p>
          <a:p>
            <a:pPr eaLnBrk="1" hangingPunct="1">
              <a:spcBef>
                <a:spcPct val="0"/>
              </a:spcBef>
            </a:pPr>
            <a:endParaRPr lang="en-US" baseline="0" dirty="0"/>
          </a:p>
          <a:p>
            <a:pPr eaLnBrk="1" hangingPunct="1">
              <a:spcBef>
                <a:spcPct val="0"/>
              </a:spcBef>
            </a:pPr>
            <a:r>
              <a:rPr lang="en-US" baseline="0" dirty="0"/>
              <a:t>DCM Z1 370: </a:t>
            </a:r>
            <a:r>
              <a:rPr lang="en-US" sz="1200" kern="1200" dirty="0">
                <a:solidFill>
                  <a:schemeClr val="tx1"/>
                </a:solidFill>
                <a:effectLst/>
                <a:latin typeface="+mn-lt"/>
                <a:ea typeface="+mn-ea"/>
                <a:cs typeface="+mn-cs"/>
              </a:rPr>
              <a:t>For non-jurisdictions, prefer names from an authorized vocabulary such as LCSH and identify the source in subfield $2. If the name is not found in an authorized vocabulary, record it in field 370 without giving a subfield $2 (it is not necessary for SACO participants to submit a subject heading proposal.) </a:t>
            </a:r>
          </a:p>
          <a:p>
            <a:pPr eaLnBrk="1" hangingPunct="1">
              <a:spcBef>
                <a:spcPct val="0"/>
              </a:spcBef>
            </a:pPr>
            <a:endParaRPr lang="en-US" baseline="0" dirty="0"/>
          </a:p>
          <a:p>
            <a:pPr marL="0" marR="0" lvl="0" indent="0" algn="l" defTabSz="914400" rtl="0" eaLnBrk="1" fontAlgn="base" latinLnBrk="0" hangingPunct="1">
              <a:lnSpc>
                <a:spcPct val="100000"/>
              </a:lnSpc>
              <a:spcBef>
                <a:spcPct val="0"/>
              </a:spcBef>
              <a:spcAft>
                <a:spcPct val="0"/>
              </a:spcAft>
              <a:buClrTx/>
              <a:buSzTx/>
              <a:buFontTx/>
              <a:buNone/>
              <a:tabLst/>
              <a:defRPr/>
            </a:pPr>
            <a:r>
              <a:rPr lang="en-US" baseline="0" dirty="0"/>
              <a:t>Subfield $2 for the source of the term must be provided for controlled terms.  </a:t>
            </a:r>
            <a:r>
              <a:rPr lang="en-US" dirty="0"/>
              <a:t>Code from: </a:t>
            </a:r>
            <a:r>
              <a:rPr lang="en-US" i="1" dirty="0">
                <a:hlinkClick r:id="rId3"/>
              </a:rPr>
              <a:t>Subject Heading and Term Source Codes</a:t>
            </a:r>
            <a:r>
              <a:rPr lang="en-US" dirty="0"/>
              <a:t>. </a:t>
            </a:r>
          </a:p>
          <a:p>
            <a:pPr eaLnBrk="1" hangingPunct="1">
              <a:spcBef>
                <a:spcPct val="0"/>
              </a:spcBef>
            </a:pPr>
            <a:endParaRPr lang="en-US" dirty="0"/>
          </a:p>
        </p:txBody>
      </p:sp>
      <p:sp>
        <p:nvSpPr>
          <p:cNvPr id="384003" name="Slide Number Placeholder 3"/>
          <p:cNvSpPr>
            <a:spLocks noGrp="1"/>
          </p:cNvSpPr>
          <p:nvPr>
            <p:ph type="sldNum" sz="quarter" idx="5"/>
          </p:nvPr>
        </p:nvSpPr>
        <p:spPr bwMode="auto">
          <a:xfrm>
            <a:off x="3970874" y="8828889"/>
            <a:ext cx="3037945" cy="465929"/>
          </a:xfrm>
          <a:prstGeom prst="rect">
            <a:avLst/>
          </a:prstGeom>
          <a:noFill/>
          <a:ln>
            <a:miter lim="800000"/>
            <a:headEnd/>
            <a:tailEnd/>
          </a:ln>
        </p:spPr>
        <p:txBody>
          <a:bodyPr wrap="square" numCol="1" anchorCtr="0" compatLnSpc="1">
            <a:prstTxWarp prst="textNoShape">
              <a:avLst/>
            </a:prstTxWarp>
          </a:bodyPr>
          <a:lstStyle/>
          <a:p>
            <a:pPr fontAlgn="base">
              <a:spcBef>
                <a:spcPct val="0"/>
              </a:spcBef>
              <a:spcAft>
                <a:spcPct val="0"/>
              </a:spcAft>
            </a:pPr>
            <a:fld id="{1F53BE30-6921-4A68-824F-0FC4A2523502}" type="slidenum">
              <a:rPr lang="en-US" smtClean="0">
                <a:latin typeface="Arial" charset="0"/>
                <a:cs typeface="Arial" charset="0"/>
              </a:rPr>
              <a:pPr fontAlgn="base">
                <a:spcBef>
                  <a:spcPct val="0"/>
                </a:spcBef>
                <a:spcAft>
                  <a:spcPct val="0"/>
                </a:spcAft>
              </a:pPr>
              <a:t>202</a:t>
            </a:fld>
            <a:endParaRPr lang="en-US">
              <a:latin typeface="Arial" charset="0"/>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1EB1D3B0-2E65-45E2-BE05-7C20EDC87712}" type="datetime1">
              <a:rPr lang="en-US" smtClean="0"/>
              <a:t>10/22/2024</a:t>
            </a:fld>
            <a:endParaRPr lang="en-US"/>
          </a:p>
        </p:txBody>
      </p:sp>
    </p:spTree>
    <p:extLst>
      <p:ext uri="{BB962C8B-B14F-4D97-AF65-F5344CB8AC3E}">
        <p14:creationId xmlns:p14="http://schemas.microsoft.com/office/powerpoint/2010/main" val="3058245116"/>
      </p:ext>
    </p:extLst>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049" name="Slide Image Placeholder 1"/>
          <p:cNvSpPr>
            <a:spLocks noGrp="1" noRot="1" noChangeAspect="1"/>
          </p:cNvSpPr>
          <p:nvPr>
            <p:ph type="sldImg"/>
          </p:nvPr>
        </p:nvSpPr>
        <p:spPr bwMode="auto">
          <a:noFill/>
          <a:ln>
            <a:solidFill>
              <a:srgbClr val="000000"/>
            </a:solidFill>
            <a:miter lim="800000"/>
            <a:headEnd/>
            <a:tailEnd/>
          </a:ln>
        </p:spPr>
      </p:sp>
      <p:sp>
        <p:nvSpPr>
          <p:cNvPr id="38605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February 4, 2019</a:t>
            </a:r>
          </a:p>
          <a:p>
            <a:pPr eaLnBrk="1" hangingPunct="1">
              <a:spcBef>
                <a:spcPct val="0"/>
              </a:spcBef>
            </a:pPr>
            <a:endParaRPr lang="en-US" dirty="0"/>
          </a:p>
        </p:txBody>
      </p:sp>
      <p:sp>
        <p:nvSpPr>
          <p:cNvPr id="385027"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2E78DC08-3F9C-447B-BF5E-C2A29CB2FFF3}" type="slidenum">
              <a:rPr lang="en-US">
                <a:cs typeface="Arial" charset="0"/>
              </a:rPr>
              <a:pPr fontAlgn="base">
                <a:spcBef>
                  <a:spcPct val="0"/>
                </a:spcBef>
                <a:spcAft>
                  <a:spcPct val="0"/>
                </a:spcAft>
                <a:defRPr/>
              </a:pPr>
              <a:t>203</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C679C763-5215-4A84-B5FF-AD1038EC94DB}" type="datetime1">
              <a:rPr lang="en-US" smtClean="0"/>
              <a:t>10/22/2024</a:t>
            </a:fld>
            <a:endParaRPr lang="en-US"/>
          </a:p>
        </p:txBody>
      </p:sp>
    </p:spTree>
    <p:extLst>
      <p:ext uri="{BB962C8B-B14F-4D97-AF65-F5344CB8AC3E}">
        <p14:creationId xmlns:p14="http://schemas.microsoft.com/office/powerpoint/2010/main" val="3177657994"/>
      </p:ext>
    </p:extLst>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097" name="Slide Image Placeholder 1"/>
          <p:cNvSpPr>
            <a:spLocks noGrp="1" noRot="1" noChangeAspect="1"/>
          </p:cNvSpPr>
          <p:nvPr>
            <p:ph type="sldImg"/>
          </p:nvPr>
        </p:nvSpPr>
        <p:spPr bwMode="auto">
          <a:noFill/>
          <a:ln>
            <a:solidFill>
              <a:srgbClr val="000000"/>
            </a:solidFill>
            <a:miter lim="800000"/>
            <a:headEnd/>
            <a:tailEnd/>
          </a:ln>
        </p:spPr>
      </p:sp>
      <p:sp>
        <p:nvSpPr>
          <p:cNvPr id="38809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October 14, 2024: updated notes about other code lists</a:t>
            </a:r>
          </a:p>
          <a:p>
            <a:pPr eaLnBrk="1" hangingPunct="1">
              <a:spcBef>
                <a:spcPct val="0"/>
              </a:spcBef>
            </a:pPr>
            <a:r>
              <a:rPr lang="en-US" dirty="0"/>
              <a:t>August 16, 2023: updated notes to indicate that URIs may be added for the 377 field.</a:t>
            </a:r>
          </a:p>
          <a:p>
            <a:pPr eaLnBrk="1" hangingPunct="1">
              <a:spcBef>
                <a:spcPct val="0"/>
              </a:spcBef>
            </a:pPr>
            <a:r>
              <a:rPr lang="en-US" dirty="0"/>
              <a:t>February 27, 2020: added speaker note about $0 and $1</a:t>
            </a:r>
          </a:p>
          <a:p>
            <a:pPr marL="0" marR="0" lvl="0" indent="0" algn="l" defTabSz="914400" rtl="0" eaLnBrk="1" fontAlgn="base" latinLnBrk="0" hangingPunct="1">
              <a:lnSpc>
                <a:spcPct val="100000"/>
              </a:lnSpc>
              <a:spcBef>
                <a:spcPct val="0"/>
              </a:spcBef>
              <a:spcAft>
                <a:spcPct val="0"/>
              </a:spcAft>
              <a:buClrTx/>
              <a:buSzTx/>
              <a:buFontTx/>
              <a:buNone/>
              <a:tabLst/>
              <a:defRPr/>
            </a:pPr>
            <a:r>
              <a:rPr lang="en-US" baseline="0" dirty="0"/>
              <a:t>August 8, 2019: added to speaker notes for instructions on what to choose when a language term is being recorded</a:t>
            </a:r>
          </a:p>
          <a:p>
            <a:pPr eaLnBrk="1" hangingPunct="1">
              <a:spcBef>
                <a:spcPct val="0"/>
              </a:spcBef>
            </a:pPr>
            <a:r>
              <a:rPr lang="en-US" dirty="0"/>
              <a:t>February 26, 2019:</a:t>
            </a:r>
            <a:r>
              <a:rPr lang="en-US" baseline="0" dirty="0"/>
              <a:t> a</a:t>
            </a:r>
            <a:r>
              <a:rPr lang="en-US" dirty="0"/>
              <a:t>dded final paragraph about sign languages</a:t>
            </a:r>
            <a:r>
              <a:rPr lang="en-US" baseline="0" dirty="0"/>
              <a:t> to speaker notes</a:t>
            </a:r>
          </a:p>
          <a:p>
            <a:pPr eaLnBrk="1" hangingPunct="1">
              <a:spcBef>
                <a:spcPct val="0"/>
              </a:spcBef>
            </a:pPr>
            <a:endParaRPr lang="en-US" baseline="0" dirty="0"/>
          </a:p>
          <a:p>
            <a:pPr eaLnBrk="1" hangingPunct="1">
              <a:spcBef>
                <a:spcPct val="0"/>
              </a:spcBef>
            </a:pPr>
            <a:r>
              <a:rPr lang="en-US" baseline="0" dirty="0"/>
              <a:t>DCM Z1: “</a:t>
            </a:r>
            <a:r>
              <a:rPr lang="en-US" sz="1200" kern="1200" dirty="0">
                <a:solidFill>
                  <a:schemeClr val="tx1"/>
                </a:solidFill>
                <a:effectLst/>
                <a:latin typeface="+mn-lt"/>
                <a:ea typeface="+mn-ea"/>
                <a:cs typeface="+mn-cs"/>
              </a:rPr>
              <a:t>Prefer language codes over language terms, using codes from the MARC Code List for Languages available at: http://www.loc.gov/marc/languages/langhome.html as the source for language codes. Use subfield $l (Language term) only to provide information not available in the MARC Code List for Languages. Encode multiple languages for a person or corporate body only if more than one language is used for publication, communication, etc.”</a:t>
            </a:r>
          </a:p>
          <a:p>
            <a:pPr eaLnBrk="1" hangingPunct="1">
              <a:spcBef>
                <a:spcPct val="0"/>
              </a:spcBef>
            </a:pPr>
            <a:endParaRPr lang="en-US" sz="1200" kern="1200" dirty="0">
              <a:solidFill>
                <a:schemeClr val="tx1"/>
              </a:solidFill>
              <a:effectLst/>
              <a:latin typeface="+mn-lt"/>
              <a:ea typeface="+mn-ea"/>
              <a:cs typeface="+mn-cs"/>
            </a:endParaRPr>
          </a:p>
          <a:p>
            <a:pPr eaLnBrk="1" hangingPunct="1">
              <a:spcBef>
                <a:spcPct val="0"/>
              </a:spcBef>
            </a:pPr>
            <a:r>
              <a:rPr lang="en-US" sz="1200" kern="1200" dirty="0">
                <a:solidFill>
                  <a:schemeClr val="tx1"/>
                </a:solidFill>
                <a:effectLst/>
                <a:latin typeface="+mn-lt"/>
                <a:ea typeface="+mn-ea"/>
                <a:cs typeface="+mn-cs"/>
              </a:rPr>
              <a:t>LC PCC-PS for 6.11.1.3:</a:t>
            </a:r>
            <a:r>
              <a:rPr lang="en-US" sz="1200" kern="1200" baseline="0" dirty="0">
                <a:solidFill>
                  <a:schemeClr val="tx1"/>
                </a:solidFill>
                <a:effectLst/>
                <a:latin typeface="+mn-lt"/>
                <a:ea typeface="+mn-ea"/>
                <a:cs typeface="+mn-cs"/>
              </a:rPr>
              <a:t> “</a:t>
            </a:r>
            <a:r>
              <a:rPr lang="en-US" dirty="0"/>
              <a:t>When recording the language of expression, base the name of the language on the form found in the current edition of </a:t>
            </a:r>
            <a:r>
              <a:rPr lang="en-US" dirty="0">
                <a:hlinkClick r:id="rId3"/>
              </a:rPr>
              <a:t>MARC Code List for Languages</a:t>
            </a:r>
            <a:r>
              <a:rPr lang="en-US" dirty="0"/>
              <a:t>”.  The language</a:t>
            </a:r>
            <a:r>
              <a:rPr lang="en-US" baseline="0" dirty="0"/>
              <a:t> term for persons, families, and corporate bodies should also be based on the form found in the MARC code list.</a:t>
            </a:r>
            <a:endParaRPr lang="en-US" dirty="0"/>
          </a:p>
          <a:p>
            <a:pPr eaLnBrk="1" hangingPunct="1">
              <a:spcBef>
                <a:spcPct val="0"/>
              </a:spcBef>
            </a:pPr>
            <a:endParaRPr lang="en-US" b="1" dirty="0"/>
          </a:p>
          <a:p>
            <a:pPr eaLnBrk="1" hangingPunct="1">
              <a:spcBef>
                <a:spcPct val="0"/>
              </a:spcBef>
            </a:pPr>
            <a:r>
              <a:rPr lang="en-US" dirty="0"/>
              <a:t>Subfield $2 is not required when the </a:t>
            </a:r>
            <a:r>
              <a:rPr lang="en-US" i="1" dirty="0">
                <a:hlinkClick r:id="rId4"/>
              </a:rPr>
              <a:t>MARC Code List for Languages</a:t>
            </a:r>
            <a:r>
              <a:rPr lang="en-US" dirty="0"/>
              <a:t> is used as the language source code (second indicator value "#").  NACO institutions may supply an additional 377 field from another language code list by using second indicator value "7," with subfield $2 containing a code for a language source list taken from the list of MARC-registered language lists in </a:t>
            </a:r>
            <a:r>
              <a:rPr lang="en-US" i="1" dirty="0"/>
              <a:t>Language Code and Term Source Codes </a:t>
            </a:r>
            <a:r>
              <a:rPr lang="en-US" b="0" i="0" dirty="0"/>
              <a:t>(</a:t>
            </a:r>
            <a:r>
              <a:rPr lang="en-US" dirty="0">
                <a:hlinkClick r:id="rId5"/>
              </a:rPr>
              <a:t>http://www.loc.gov/standards/sourcelist/language.html</a:t>
            </a:r>
            <a:r>
              <a:rPr lang="en-US" dirty="0"/>
              <a:t>).</a:t>
            </a:r>
            <a:endParaRPr lang="en-US" b="1" dirty="0"/>
          </a:p>
          <a:p>
            <a:pPr eaLnBrk="1" hangingPunct="1">
              <a:spcBef>
                <a:spcPct val="0"/>
              </a:spcBef>
            </a:pPr>
            <a:endParaRPr lang="en-US" b="1" dirty="0"/>
          </a:p>
          <a:p>
            <a:pPr eaLnBrk="1" hangingPunct="1">
              <a:spcBef>
                <a:spcPct val="0"/>
              </a:spcBef>
            </a:pPr>
            <a:r>
              <a:rPr lang="en-US" dirty="0"/>
              <a:t>All entities except “work” can record an associated language. For persons, families, or corporate bodies, it is the language the entity USES to create works or expressions. For expressions, it is the language of the expression.</a:t>
            </a:r>
          </a:p>
          <a:p>
            <a:pPr eaLnBrk="1" hangingPunct="1">
              <a:spcBef>
                <a:spcPct val="0"/>
              </a:spcBef>
            </a:pPr>
            <a:endParaRPr lang="en-US" dirty="0"/>
          </a:p>
          <a:p>
            <a:pPr eaLnBrk="1" hangingPunct="1">
              <a:spcBef>
                <a:spcPct val="0"/>
              </a:spcBef>
            </a:pPr>
            <a:r>
              <a:rPr lang="en-US" dirty="0"/>
              <a:t>The last example shows the language </a:t>
            </a:r>
            <a:r>
              <a:rPr lang="en-US" dirty="0" err="1"/>
              <a:t>Abidji</a:t>
            </a:r>
            <a:r>
              <a:rPr lang="en-US" dirty="0"/>
              <a:t>, which hasn’t been assigned its own MARC language code. It has instead been assigned the collective code “</a:t>
            </a:r>
            <a:r>
              <a:rPr lang="en-US" dirty="0" err="1"/>
              <a:t>nic</a:t>
            </a:r>
            <a:r>
              <a:rPr lang="en-US" dirty="0"/>
              <a:t>” for Niger-Kordofanian languages.  Note that </a:t>
            </a:r>
            <a:r>
              <a:rPr lang="en-US" sz="1200" kern="1200" dirty="0">
                <a:solidFill>
                  <a:schemeClr val="tx1"/>
                </a:solidFill>
                <a:effectLst/>
                <a:latin typeface="+mn-lt"/>
                <a:ea typeface="+mn-ea"/>
                <a:cs typeface="+mn-cs"/>
              </a:rPr>
              <a:t>ISO 639-3 and other language code lists such as </a:t>
            </a:r>
            <a:r>
              <a:rPr lang="en-US" sz="1200" kern="1200" dirty="0" err="1">
                <a:solidFill>
                  <a:schemeClr val="tx1"/>
                </a:solidFill>
                <a:effectLst/>
                <a:latin typeface="+mn-lt"/>
                <a:ea typeface="+mn-ea"/>
                <a:cs typeface="+mn-cs"/>
              </a:rPr>
              <a:t>Glottolog</a:t>
            </a:r>
            <a:r>
              <a:rPr lang="en-US" sz="1200" kern="1200" dirty="0">
                <a:solidFill>
                  <a:schemeClr val="tx1"/>
                </a:solidFill>
                <a:effectLst/>
                <a:latin typeface="+mn-lt"/>
                <a:ea typeface="+mn-ea"/>
                <a:cs typeface="+mn-cs"/>
              </a:rPr>
              <a:t> include codes for many individual languages that only have a collective code in the MARC code list.  Catalogers are encouraged to add additional 377s with specific codes from other sources, particularly ISO 639-3.</a:t>
            </a:r>
            <a:endParaRPr lang="en-US" dirty="0"/>
          </a:p>
          <a:p>
            <a:pPr eaLnBrk="1" hangingPunct="1">
              <a:spcBef>
                <a:spcPct val="0"/>
              </a:spcBef>
            </a:pPr>
            <a:endParaRPr lang="en-US" dirty="0"/>
          </a:p>
          <a:p>
            <a:pPr marL="0" marR="0" lvl="0" indent="0" algn="l" defTabSz="914400" rtl="0" eaLnBrk="1" fontAlgn="base" latinLnBrk="0" hangingPunct="1">
              <a:lnSpc>
                <a:spcPct val="100000"/>
              </a:lnSpc>
              <a:spcBef>
                <a:spcPct val="0"/>
              </a:spcBef>
              <a:spcAft>
                <a:spcPct val="0"/>
              </a:spcAft>
              <a:buClrTx/>
              <a:buSzTx/>
              <a:buFontTx/>
              <a:buNone/>
              <a:tabLst/>
              <a:defRPr/>
            </a:pPr>
            <a:r>
              <a:rPr lang="en-US" i="1" dirty="0"/>
              <a:t>Sign languages: </a:t>
            </a:r>
            <a:r>
              <a:rPr lang="en-US" sz="1200" kern="1200" dirty="0">
                <a:solidFill>
                  <a:schemeClr val="tx1"/>
                </a:solidFill>
                <a:effectLst/>
                <a:latin typeface="+mn-lt"/>
                <a:ea typeface="+mn-ea"/>
                <a:cs typeface="+mn-cs"/>
              </a:rPr>
              <a:t>In MARC, there is just a</a:t>
            </a:r>
            <a:r>
              <a:rPr lang="en-US" sz="1200" kern="1200" baseline="0" dirty="0">
                <a:solidFill>
                  <a:schemeClr val="tx1"/>
                </a:solidFill>
                <a:effectLst/>
                <a:latin typeface="+mn-lt"/>
                <a:ea typeface="+mn-ea"/>
                <a:cs typeface="+mn-cs"/>
              </a:rPr>
              <a:t> single collective code “</a:t>
            </a:r>
            <a:r>
              <a:rPr lang="en-US" sz="1200" kern="1200" baseline="0" dirty="0" err="1">
                <a:solidFill>
                  <a:schemeClr val="tx1"/>
                </a:solidFill>
                <a:effectLst/>
                <a:latin typeface="+mn-lt"/>
                <a:ea typeface="+mn-ea"/>
                <a:cs typeface="+mn-cs"/>
              </a:rPr>
              <a:t>sgn</a:t>
            </a:r>
            <a:r>
              <a:rPr lang="en-US" sz="1200" kern="1200" baseline="0" dirty="0">
                <a:solidFill>
                  <a:schemeClr val="tx1"/>
                </a:solidFill>
                <a:effectLst/>
                <a:latin typeface="+mn-lt"/>
                <a:ea typeface="+mn-ea"/>
                <a:cs typeface="+mn-cs"/>
              </a:rPr>
              <a:t>” for all sign languages. However, </a:t>
            </a:r>
            <a:r>
              <a:rPr lang="en-US" sz="1200" kern="1200" dirty="0">
                <a:solidFill>
                  <a:schemeClr val="tx1"/>
                </a:solidFill>
                <a:effectLst/>
                <a:latin typeface="+mn-lt"/>
                <a:ea typeface="+mn-ea"/>
                <a:cs typeface="+mn-cs"/>
              </a:rPr>
              <a:t>ISO 639-3 and other language code lists such as </a:t>
            </a:r>
            <a:r>
              <a:rPr lang="en-US" sz="1200" kern="1200" dirty="0" err="1">
                <a:solidFill>
                  <a:schemeClr val="tx1"/>
                </a:solidFill>
                <a:effectLst/>
                <a:latin typeface="+mn-lt"/>
                <a:ea typeface="+mn-ea"/>
                <a:cs typeface="+mn-cs"/>
              </a:rPr>
              <a:t>Glottolog</a:t>
            </a:r>
            <a:r>
              <a:rPr lang="en-US" sz="1200" kern="1200" dirty="0">
                <a:solidFill>
                  <a:schemeClr val="tx1"/>
                </a:solidFill>
                <a:effectLst/>
                <a:latin typeface="+mn-lt"/>
                <a:ea typeface="+mn-ea"/>
                <a:cs typeface="+mn-cs"/>
              </a:rPr>
              <a:t> include codes for individual sign languages.</a:t>
            </a:r>
          </a:p>
          <a:p>
            <a:pPr marL="0" marR="0" lvl="0" indent="0" algn="l" defTabSz="914400" rtl="0" eaLnBrk="1" fontAlgn="base" latinLnBrk="0" hangingPunct="1">
              <a:lnSpc>
                <a:spcPct val="100000"/>
              </a:lnSpc>
              <a:spcBef>
                <a:spcPct val="0"/>
              </a:spcBef>
              <a:spcAft>
                <a:spcPct val="0"/>
              </a:spcAft>
              <a:buClrTx/>
              <a:buSzTx/>
              <a:buFontTx/>
              <a:buNone/>
              <a:tabLst/>
              <a:defRPr/>
            </a:pPr>
            <a:r>
              <a:rPr lang="en-US" sz="1200" kern="1200" dirty="0">
                <a:solidFill>
                  <a:schemeClr val="tx1"/>
                </a:solidFill>
                <a:effectLst/>
                <a:latin typeface="+mn-lt"/>
                <a:ea typeface="+mn-ea"/>
                <a:cs typeface="+mn-cs"/>
              </a:rPr>
              <a:t>.  </a:t>
            </a:r>
            <a:endParaRPr lang="en-US" sz="1200" kern="1200" baseline="0" dirty="0">
              <a:solidFill>
                <a:schemeClr val="tx1"/>
              </a:solidFill>
              <a:effectLst/>
              <a:latin typeface="+mn-lt"/>
              <a:ea typeface="+mn-ea"/>
              <a:cs typeface="+mn-cs"/>
            </a:endParaRPr>
          </a:p>
          <a:p>
            <a:pPr eaLnBrk="1" hangingPunct="1">
              <a:spcBef>
                <a:spcPct val="0"/>
              </a:spcBef>
            </a:pPr>
            <a:r>
              <a:rPr lang="en-US" sz="1200" i="1" kern="1200" baseline="0" dirty="0">
                <a:solidFill>
                  <a:schemeClr val="tx1"/>
                </a:solidFill>
                <a:effectLst/>
                <a:latin typeface="+mn-lt"/>
                <a:ea typeface="+mn-ea"/>
                <a:cs typeface="+mn-cs"/>
              </a:rPr>
              <a:t>Note:</a:t>
            </a:r>
            <a:r>
              <a:rPr lang="en-US" sz="1200" kern="1200" baseline="0" dirty="0">
                <a:solidFill>
                  <a:schemeClr val="tx1"/>
                </a:solidFill>
                <a:effectLst/>
                <a:latin typeface="+mn-lt"/>
                <a:ea typeface="+mn-ea"/>
                <a:cs typeface="+mn-cs"/>
              </a:rPr>
              <a:t> Subfields $0 (authority record control number or standard identifier) and $1 (Real World Object URI) are not shown on the slide, but are also defined for the 377 field, and may be added to authority records. </a:t>
            </a:r>
          </a:p>
          <a:p>
            <a:pPr eaLnBrk="1" hangingPunct="1">
              <a:spcBef>
                <a:spcPct val="0"/>
              </a:spcBef>
            </a:pPr>
            <a:r>
              <a:rPr lang="en-US" sz="1200" i="1" kern="1200" baseline="0" dirty="0">
                <a:solidFill>
                  <a:schemeClr val="tx1"/>
                </a:solidFill>
                <a:effectLst/>
                <a:latin typeface="+mn-lt"/>
                <a:ea typeface="+mn-ea"/>
                <a:cs typeface="+mn-cs"/>
              </a:rPr>
              <a:t>Example:</a:t>
            </a:r>
            <a:r>
              <a:rPr lang="en-US" sz="1200" kern="1200" baseline="0" dirty="0">
                <a:solidFill>
                  <a:schemeClr val="tx1"/>
                </a:solidFill>
                <a:effectLst/>
                <a:latin typeface="+mn-lt"/>
                <a:ea typeface="+mn-ea"/>
                <a:cs typeface="+mn-cs"/>
              </a:rPr>
              <a:t>  377 ## </a:t>
            </a:r>
            <a:r>
              <a:rPr lang="en-US" sz="1200" kern="1200" baseline="0" dirty="0" err="1">
                <a:solidFill>
                  <a:schemeClr val="tx1"/>
                </a:solidFill>
                <a:effectLst/>
                <a:latin typeface="+mn-lt"/>
                <a:ea typeface="+mn-ea"/>
                <a:cs typeface="+mn-cs"/>
              </a:rPr>
              <a:t>fre</a:t>
            </a:r>
            <a:r>
              <a:rPr lang="en-US" sz="1200" kern="1200" baseline="0" dirty="0">
                <a:solidFill>
                  <a:schemeClr val="tx1"/>
                </a:solidFill>
                <a:effectLst/>
                <a:latin typeface="+mn-lt"/>
                <a:ea typeface="+mn-ea"/>
                <a:cs typeface="+mn-cs"/>
              </a:rPr>
              <a:t> $0 http://id.loc.gov/vocabulary/languages/fre</a:t>
            </a:r>
            <a:endParaRPr lang="en-US" dirty="0"/>
          </a:p>
        </p:txBody>
      </p:sp>
      <p:sp>
        <p:nvSpPr>
          <p:cNvPr id="387075"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C1AC63BD-5D72-4F3C-98DA-7ADFCB3560BD}" type="slidenum">
              <a:rPr lang="en-US">
                <a:cs typeface="Arial" charset="0"/>
              </a:rPr>
              <a:pPr fontAlgn="base">
                <a:spcBef>
                  <a:spcPct val="0"/>
                </a:spcBef>
                <a:spcAft>
                  <a:spcPct val="0"/>
                </a:spcAft>
                <a:defRPr/>
              </a:pPr>
              <a:t>204</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D4CE8666-F413-4D4F-BA2F-5A5788482C81}" type="datetime1">
              <a:rPr lang="en-US" smtClean="0"/>
              <a:t>10/22/2024</a:t>
            </a:fld>
            <a:endParaRPr lang="en-US"/>
          </a:p>
        </p:txBody>
      </p:sp>
    </p:spTree>
    <p:extLst>
      <p:ext uri="{BB962C8B-B14F-4D97-AF65-F5344CB8AC3E}">
        <p14:creationId xmlns:p14="http://schemas.microsoft.com/office/powerpoint/2010/main" val="920047767"/>
      </p:ext>
    </p:extLst>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5" name="Slide Image Placeholder 1"/>
          <p:cNvSpPr>
            <a:spLocks noGrp="1" noRot="1" noChangeAspect="1"/>
          </p:cNvSpPr>
          <p:nvPr>
            <p:ph type="sldImg"/>
          </p:nvPr>
        </p:nvSpPr>
        <p:spPr bwMode="auto">
          <a:noFill/>
          <a:ln>
            <a:solidFill>
              <a:srgbClr val="000000"/>
            </a:solidFill>
            <a:miter lim="800000"/>
            <a:headEnd/>
            <a:tailEnd/>
          </a:ln>
        </p:spPr>
      </p:sp>
      <p:sp>
        <p:nvSpPr>
          <p:cNvPr id="39014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December</a:t>
            </a:r>
            <a:r>
              <a:rPr lang="en-US" baseline="0" dirty="0"/>
              <a:t> 12</a:t>
            </a:r>
            <a:r>
              <a:rPr lang="en-US" dirty="0"/>
              <a:t>, 2016</a:t>
            </a:r>
          </a:p>
          <a:p>
            <a:pPr eaLnBrk="1" hangingPunct="1">
              <a:spcBef>
                <a:spcPct val="0"/>
              </a:spcBef>
            </a:pPr>
            <a:endParaRPr lang="en-US" dirty="0"/>
          </a:p>
          <a:p>
            <a:pPr eaLnBrk="1" hangingPunct="1">
              <a:spcBef>
                <a:spcPct val="0"/>
              </a:spcBef>
            </a:pPr>
            <a:endParaRPr lang="en-US" dirty="0"/>
          </a:p>
        </p:txBody>
      </p:sp>
      <p:sp>
        <p:nvSpPr>
          <p:cNvPr id="389123"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FB3942B5-B46C-4C11-87C4-9F695B58BF20}" type="slidenum">
              <a:rPr lang="en-US">
                <a:cs typeface="Arial" charset="0"/>
              </a:rPr>
              <a:pPr fontAlgn="base">
                <a:spcBef>
                  <a:spcPct val="0"/>
                </a:spcBef>
                <a:spcAft>
                  <a:spcPct val="0"/>
                </a:spcAft>
                <a:defRPr/>
              </a:pPr>
              <a:t>205</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0F2604F9-3677-40DB-A757-A423903840DD}" type="datetime1">
              <a:rPr lang="en-US" smtClean="0"/>
              <a:t>10/22/2024</a:t>
            </a:fld>
            <a:endParaRPr lang="en-US"/>
          </a:p>
        </p:txBody>
      </p:sp>
    </p:spTree>
    <p:extLst>
      <p:ext uri="{BB962C8B-B14F-4D97-AF65-F5344CB8AC3E}">
        <p14:creationId xmlns:p14="http://schemas.microsoft.com/office/powerpoint/2010/main" val="2355490331"/>
      </p:ext>
    </p:extLst>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October 14, 2024: added to speaker notes</a:t>
            </a:r>
          </a:p>
          <a:p>
            <a:r>
              <a:rPr lang="en-US" dirty="0"/>
              <a:t>February 26, 2019</a:t>
            </a:r>
            <a:r>
              <a:rPr lang="en-US" baseline="0" dirty="0"/>
              <a:t>: added speaker notes</a:t>
            </a:r>
          </a:p>
          <a:p>
            <a:endParaRPr lang="en-US" baseline="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mn-lt"/>
                <a:ea typeface="+mn-ea"/>
                <a:cs typeface="+mn-cs"/>
              </a:rPr>
              <a:t>The associated languages of Joseph </a:t>
            </a:r>
            <a:r>
              <a:rPr lang="en-US" sz="1200" kern="1200" dirty="0" err="1">
                <a:solidFill>
                  <a:schemeClr val="tx1"/>
                </a:solidFill>
                <a:effectLst/>
                <a:latin typeface="+mn-lt"/>
                <a:ea typeface="+mn-ea"/>
                <a:cs typeface="+mn-cs"/>
              </a:rPr>
              <a:t>Atoyebi</a:t>
            </a:r>
            <a:r>
              <a:rPr lang="en-US" sz="1200" kern="1200" dirty="0">
                <a:solidFill>
                  <a:schemeClr val="tx1"/>
                </a:solidFill>
                <a:effectLst/>
                <a:latin typeface="+mn-lt"/>
                <a:ea typeface="+mn-ea"/>
                <a:cs typeface="+mn-cs"/>
              </a:rPr>
              <a:t> are English and </a:t>
            </a:r>
            <a:r>
              <a:rPr lang="en-US" sz="1200" kern="1200" dirty="0" err="1">
                <a:solidFill>
                  <a:schemeClr val="tx1"/>
                </a:solidFill>
                <a:effectLst/>
                <a:latin typeface="+mn-lt"/>
                <a:ea typeface="+mn-ea"/>
                <a:cs typeface="+mn-cs"/>
              </a:rPr>
              <a:t>Oko</a:t>
            </a:r>
            <a:r>
              <a:rPr lang="en-US" sz="1200" kern="1200" dirty="0">
                <a:solidFill>
                  <a:schemeClr val="tx1"/>
                </a:solidFill>
                <a:effectLst/>
                <a:latin typeface="+mn-lt"/>
                <a:ea typeface="+mn-ea"/>
                <a:cs typeface="+mn-cs"/>
              </a:rPr>
              <a:t>.  The MARC code list of languages does not contain a code for Oko, only a collective language code for Niger-Kordofanian languages.  $l is used in the second 377 to name the specific language.  Because it wouldn’t be clear which $a the $l applies to if both codes were in a single 377, two 377 fields with MARC language codes are required.</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mn-lt"/>
                <a:ea typeface="+mn-ea"/>
                <a:cs typeface="+mn-cs"/>
              </a:rPr>
              <a:t>However,  ISO 639-3 does have a specific code for Oko, so the cataloger has optionally included an additional 377 field with it.  Note again that for sources other than the MARC code list, second indicator 7 is used and the code for the source of the language code is recorded in $2.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Language Code and Term Source Codes:</a:t>
            </a:r>
            <a:r>
              <a:rPr lang="en-US" b="1" dirty="0"/>
              <a:t> </a:t>
            </a:r>
            <a:r>
              <a:rPr lang="en-US" sz="1200" kern="1200" dirty="0">
                <a:solidFill>
                  <a:schemeClr val="tx1"/>
                </a:solidFill>
                <a:effectLst/>
                <a:latin typeface="+mn-lt"/>
                <a:ea typeface="+mn-ea"/>
                <a:cs typeface="+mn-cs"/>
              </a:rPr>
              <a:t>https://www.loc.gov/standards/sourcelist/language.html</a:t>
            </a:r>
          </a:p>
          <a:p>
            <a:endParaRPr lang="en-US" dirty="0"/>
          </a:p>
        </p:txBody>
      </p:sp>
      <p:sp>
        <p:nvSpPr>
          <p:cNvPr id="4" name="Slide Number Placeholder 3"/>
          <p:cNvSpPr>
            <a:spLocks noGrp="1"/>
          </p:cNvSpPr>
          <p:nvPr>
            <p:ph type="sldNum" sz="quarter" idx="10"/>
          </p:nvPr>
        </p:nvSpPr>
        <p:spPr>
          <a:xfrm>
            <a:off x="3970874" y="8828889"/>
            <a:ext cx="3037945" cy="465929"/>
          </a:xfrm>
          <a:prstGeom prst="rect">
            <a:avLst/>
          </a:prstGeom>
        </p:spPr>
        <p:txBody>
          <a:bodyPr/>
          <a:lstStyle/>
          <a:p>
            <a:pPr>
              <a:defRPr/>
            </a:pPr>
            <a:fld id="{586CEC8C-7457-4450-A838-18391C8E8FD6}" type="slidenum">
              <a:rPr lang="en-US" smtClean="0"/>
              <a:pPr>
                <a:defRPr/>
              </a:pPr>
              <a:t>206</a:t>
            </a:fld>
            <a:endParaRPr lang="en-US"/>
          </a:p>
        </p:txBody>
      </p:sp>
      <p:sp>
        <p:nvSpPr>
          <p:cNvPr id="5" name="Date Placeholder 4"/>
          <p:cNvSpPr>
            <a:spLocks noGrp="1"/>
          </p:cNvSpPr>
          <p:nvPr>
            <p:ph type="dt" idx="12"/>
          </p:nvPr>
        </p:nvSpPr>
        <p:spPr>
          <a:xfrm>
            <a:off x="3970874" y="4"/>
            <a:ext cx="3037945" cy="465929"/>
          </a:xfrm>
          <a:prstGeom prst="rect">
            <a:avLst/>
          </a:prstGeom>
        </p:spPr>
        <p:txBody>
          <a:bodyPr/>
          <a:lstStyle/>
          <a:p>
            <a:pPr>
              <a:defRPr/>
            </a:pPr>
            <a:fld id="{9AC2F7B6-7ACB-470D-A5A3-FF5CDCE31EC6}" type="datetime1">
              <a:rPr lang="en-US" smtClean="0"/>
              <a:t>10/22/2024</a:t>
            </a:fld>
            <a:endParaRPr lang="en-US"/>
          </a:p>
        </p:txBody>
      </p:sp>
    </p:spTree>
    <p:extLst>
      <p:ext uri="{BB962C8B-B14F-4D97-AF65-F5344CB8AC3E}">
        <p14:creationId xmlns:p14="http://schemas.microsoft.com/office/powerpoint/2010/main" val="1105672581"/>
      </p:ext>
    </p:extLst>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October 14, 2024: new slide	</a:t>
            </a:r>
          </a:p>
          <a:p>
            <a:endParaRPr lang="en-US" dirty="0"/>
          </a:p>
          <a:p>
            <a:r>
              <a:rPr lang="en-US" dirty="0"/>
              <a:t>Multiple 377s with language codes for English and Okanagan from different source code lists.</a:t>
            </a:r>
          </a:p>
          <a:p>
            <a:endParaRPr lang="en-US" dirty="0"/>
          </a:p>
          <a:p>
            <a:r>
              <a:rPr lang="en-US" dirty="0"/>
              <a:t>“</a:t>
            </a:r>
            <a:r>
              <a:rPr lang="en-US" dirty="0" err="1"/>
              <a:t>sal</a:t>
            </a:r>
            <a:r>
              <a:rPr lang="en-US" dirty="0"/>
              <a:t>” is the MARC collective language code for “Salishan languages”, including for Okanagan.  Because $l is used in the second 377 (and also because URIs are also given), the MARC codes must be given in separate 377 fields.</a:t>
            </a:r>
          </a:p>
          <a:p>
            <a:endParaRPr lang="en-US" dirty="0"/>
          </a:p>
          <a:p>
            <a:r>
              <a:rPr lang="en-US" dirty="0"/>
              <a:t>“</a:t>
            </a:r>
            <a:r>
              <a:rPr lang="en-US" dirty="0" err="1"/>
              <a:t>eng</a:t>
            </a:r>
            <a:r>
              <a:rPr lang="en-US" dirty="0"/>
              <a:t>” and “</a:t>
            </a:r>
            <a:r>
              <a:rPr lang="en-US" dirty="0" err="1"/>
              <a:t>oka</a:t>
            </a:r>
            <a:r>
              <a:rPr lang="en-US" dirty="0"/>
              <a:t>” are the codes for English and Okanagan from ISO 639-3.</a:t>
            </a:r>
          </a:p>
          <a:p>
            <a:r>
              <a:rPr lang="en-US" dirty="0"/>
              <a:t>“stan1293” and “okan1243” are the codes from </a:t>
            </a:r>
            <a:r>
              <a:rPr lang="en-US" dirty="0" err="1"/>
              <a:t>Glottolog</a:t>
            </a:r>
            <a:r>
              <a:rPr lang="en-US" dirty="0"/>
              <a:t>.</a:t>
            </a:r>
          </a:p>
          <a:p>
            <a:r>
              <a:rPr lang="en-US" dirty="0"/>
              <a:t>“</a:t>
            </a:r>
            <a:r>
              <a:rPr lang="en-US" dirty="0" err="1"/>
              <a:t>eng</a:t>
            </a:r>
            <a:r>
              <a:rPr lang="en-US" dirty="0"/>
              <a:t>” and “</a:t>
            </a:r>
            <a:r>
              <a:rPr lang="en-US" dirty="0" err="1"/>
              <a:t>oka</a:t>
            </a:r>
            <a:r>
              <a:rPr lang="en-US" dirty="0"/>
              <a:t>” are the codes from The World Atlas of Language Structures Online.</a:t>
            </a:r>
          </a:p>
          <a:p>
            <a:endParaRPr lang="en-US" dirty="0"/>
          </a:p>
          <a:p>
            <a:r>
              <a:rPr lang="en-US" dirty="0"/>
              <a:t>Recording ISO 639-3 codes is highly recommended when there isn’t a specific MARC language code for a language.  Including codes from other sources is up to cataloger judgment.</a:t>
            </a:r>
          </a:p>
          <a:p>
            <a:endParaRPr lang="en-US" dirty="0"/>
          </a:p>
        </p:txBody>
      </p:sp>
    </p:spTree>
    <p:extLst>
      <p:ext uri="{BB962C8B-B14F-4D97-AF65-F5344CB8AC3E}">
        <p14:creationId xmlns:p14="http://schemas.microsoft.com/office/powerpoint/2010/main" val="3418022269"/>
      </p:ext>
    </p:extLst>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3" name="Slide Image Placeholder 1"/>
          <p:cNvSpPr>
            <a:spLocks noGrp="1" noRot="1" noChangeAspect="1"/>
          </p:cNvSpPr>
          <p:nvPr>
            <p:ph type="sldImg"/>
          </p:nvPr>
        </p:nvSpPr>
        <p:spPr bwMode="auto">
          <a:noFill/>
          <a:ln>
            <a:solidFill>
              <a:srgbClr val="000000"/>
            </a:solidFill>
            <a:miter lim="800000"/>
            <a:headEnd/>
            <a:tailEnd/>
          </a:ln>
        </p:spPr>
      </p:sp>
      <p:sp>
        <p:nvSpPr>
          <p:cNvPr id="39219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June 6. 2014</a:t>
            </a:r>
          </a:p>
        </p:txBody>
      </p:sp>
      <p:sp>
        <p:nvSpPr>
          <p:cNvPr id="391171"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2401E975-E8C9-4FED-B077-DBE898C5CE03}" type="slidenum">
              <a:rPr lang="en-US">
                <a:cs typeface="Arial" charset="0"/>
              </a:rPr>
              <a:pPr fontAlgn="base">
                <a:spcBef>
                  <a:spcPct val="0"/>
                </a:spcBef>
                <a:spcAft>
                  <a:spcPct val="0"/>
                </a:spcAft>
                <a:defRPr/>
              </a:pPr>
              <a:t>208</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F7D14BBA-227D-43D9-9764-0C7FF5037EA7}" type="datetime1">
              <a:rPr lang="en-US" smtClean="0"/>
              <a:t>10/22/2024</a:t>
            </a:fld>
            <a:endParaRPr lang="en-US"/>
          </a:p>
        </p:txBody>
      </p:sp>
    </p:spTree>
    <p:extLst>
      <p:ext uri="{BB962C8B-B14F-4D97-AF65-F5344CB8AC3E}">
        <p14:creationId xmlns:p14="http://schemas.microsoft.com/office/powerpoint/2010/main" val="3966963492"/>
      </p:ext>
    </p:extLst>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241" name="Slide Image Placeholder 1"/>
          <p:cNvSpPr>
            <a:spLocks noGrp="1" noRot="1" noChangeAspect="1"/>
          </p:cNvSpPr>
          <p:nvPr>
            <p:ph type="sldImg"/>
          </p:nvPr>
        </p:nvSpPr>
        <p:spPr bwMode="auto">
          <a:noFill/>
          <a:ln>
            <a:solidFill>
              <a:srgbClr val="000000"/>
            </a:solidFill>
            <a:miter lim="800000"/>
            <a:headEnd/>
            <a:tailEnd/>
          </a:ln>
        </p:spPr>
      </p:sp>
      <p:sp>
        <p:nvSpPr>
          <p:cNvPr id="39424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February 26, 2019: revised bullet 3</a:t>
            </a:r>
            <a:r>
              <a:rPr lang="en-US" baseline="0" dirty="0"/>
              <a:t> to clarify that variant access points can only conflict with other variant access points in </a:t>
            </a:r>
            <a:r>
              <a:rPr lang="en-US" i="1" baseline="0" dirty="0"/>
              <a:t>other</a:t>
            </a:r>
            <a:r>
              <a:rPr lang="en-US" i="0" baseline="0" dirty="0"/>
              <a:t> NARs</a:t>
            </a:r>
            <a:endParaRPr lang="en-US" dirty="0"/>
          </a:p>
          <a:p>
            <a:pPr eaLnBrk="1" hangingPunct="1">
              <a:spcBef>
                <a:spcPct val="0"/>
              </a:spcBef>
            </a:pPr>
            <a:endParaRPr lang="en-US" dirty="0"/>
          </a:p>
          <a:p>
            <a:pPr eaLnBrk="1" hangingPunct="1">
              <a:spcBef>
                <a:spcPct val="0"/>
              </a:spcBef>
            </a:pPr>
            <a:r>
              <a:rPr lang="en-US" dirty="0"/>
              <a:t>In April 2017,</a:t>
            </a:r>
            <a:r>
              <a:rPr lang="en-US" baseline="0" dirty="0"/>
              <a:t> RDA was revised so variant access points can be constructed using either a preferred name or a variant name.</a:t>
            </a:r>
            <a:endParaRPr lang="en-US" dirty="0"/>
          </a:p>
        </p:txBody>
      </p:sp>
      <p:sp>
        <p:nvSpPr>
          <p:cNvPr id="393219"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C1402D4F-B185-41CB-8C39-B7579EEAA7CC}" type="slidenum">
              <a:rPr lang="en-US">
                <a:cs typeface="Arial" charset="0"/>
              </a:rPr>
              <a:pPr fontAlgn="base">
                <a:spcBef>
                  <a:spcPct val="0"/>
                </a:spcBef>
                <a:spcAft>
                  <a:spcPct val="0"/>
                </a:spcAft>
                <a:defRPr/>
              </a:pPr>
              <a:t>209</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6A811F79-0E75-4052-8CE1-7F408F53DA0A}" type="datetime1">
              <a:rPr lang="en-US" smtClean="0"/>
              <a:t>10/22/2024</a:t>
            </a:fld>
            <a:endParaRPr lang="en-US"/>
          </a:p>
        </p:txBody>
      </p:sp>
    </p:spTree>
    <p:extLst>
      <p:ext uri="{BB962C8B-B14F-4D97-AF65-F5344CB8AC3E}">
        <p14:creationId xmlns:p14="http://schemas.microsoft.com/office/powerpoint/2010/main" val="3481562194"/>
      </p:ext>
    </p:extLst>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89" name="Slide Image Placeholder 1"/>
          <p:cNvSpPr>
            <a:spLocks noGrp="1" noRot="1" noChangeAspect="1"/>
          </p:cNvSpPr>
          <p:nvPr>
            <p:ph type="sldImg"/>
          </p:nvPr>
        </p:nvSpPr>
        <p:spPr bwMode="auto">
          <a:noFill/>
          <a:ln>
            <a:solidFill>
              <a:srgbClr val="000000"/>
            </a:solidFill>
            <a:miter lim="800000"/>
            <a:headEnd/>
            <a:tailEnd/>
          </a:ln>
        </p:spPr>
      </p:sp>
      <p:sp>
        <p:nvSpPr>
          <p:cNvPr id="39629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November 12, 2019: new screenshot</a:t>
            </a:r>
          </a:p>
          <a:p>
            <a:pPr eaLnBrk="1" hangingPunct="1">
              <a:spcBef>
                <a:spcPct val="0"/>
              </a:spcBef>
            </a:pPr>
            <a:endParaRPr lang="en-US" dirty="0"/>
          </a:p>
          <a:p>
            <a:pPr eaLnBrk="1" hangingPunct="1">
              <a:spcBef>
                <a:spcPct val="0"/>
              </a:spcBef>
            </a:pPr>
            <a:r>
              <a:rPr lang="en-US" dirty="0"/>
              <a:t>Note: the Hebrew reference displays in OCLC either to the right or the left of the screen, depending on how the user’s preferences are set.</a:t>
            </a:r>
          </a:p>
          <a:p>
            <a:pPr eaLnBrk="1" hangingPunct="1">
              <a:spcBef>
                <a:spcPct val="0"/>
              </a:spcBef>
            </a:pPr>
            <a:endParaRPr lang="en-US" dirty="0"/>
          </a:p>
        </p:txBody>
      </p:sp>
      <p:sp>
        <p:nvSpPr>
          <p:cNvPr id="395267"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C8C91DBF-6543-41AA-9CA2-9741F2227718}" type="slidenum">
              <a:rPr lang="en-US">
                <a:cs typeface="Arial" charset="0"/>
              </a:rPr>
              <a:pPr fontAlgn="base">
                <a:spcBef>
                  <a:spcPct val="0"/>
                </a:spcBef>
                <a:spcAft>
                  <a:spcPct val="0"/>
                </a:spcAft>
                <a:defRPr/>
              </a:pPr>
              <a:t>210</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4493C1CE-4DAF-4677-BA8D-6EBB0D69B62E}" type="datetime1">
              <a:rPr lang="en-US" smtClean="0"/>
              <a:t>10/22/2024</a:t>
            </a:fld>
            <a:endParaRPr lang="en-US"/>
          </a:p>
        </p:txBody>
      </p:sp>
    </p:spTree>
    <p:extLst>
      <p:ext uri="{BB962C8B-B14F-4D97-AF65-F5344CB8AC3E}">
        <p14:creationId xmlns:p14="http://schemas.microsoft.com/office/powerpoint/2010/main" val="327101707"/>
      </p:ext>
    </p:extLst>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March 1, 2019</a:t>
            </a:r>
          </a:p>
        </p:txBody>
      </p:sp>
      <p:sp>
        <p:nvSpPr>
          <p:cNvPr id="4" name="Date Placeholder 3"/>
          <p:cNvSpPr>
            <a:spLocks noGrp="1"/>
          </p:cNvSpPr>
          <p:nvPr>
            <p:ph type="dt" idx="10"/>
          </p:nvPr>
        </p:nvSpPr>
        <p:spPr>
          <a:xfrm>
            <a:off x="3970874" y="4"/>
            <a:ext cx="3037945" cy="465929"/>
          </a:xfrm>
          <a:prstGeom prst="rect">
            <a:avLst/>
          </a:prstGeom>
        </p:spPr>
        <p:txBody>
          <a:bodyPr/>
          <a:lstStyle/>
          <a:p>
            <a:pPr>
              <a:defRPr/>
            </a:pPr>
            <a:fld id="{937FB7F1-4FCC-47A4-ADF1-4FAFAE11B49A}" type="datetime1">
              <a:rPr lang="en-US" smtClean="0"/>
              <a:t>10/22/2024</a:t>
            </a:fld>
            <a:endParaRPr lang="en-US"/>
          </a:p>
        </p:txBody>
      </p:sp>
      <p:sp>
        <p:nvSpPr>
          <p:cNvPr id="5" name="Slide Number Placeholder 4"/>
          <p:cNvSpPr>
            <a:spLocks noGrp="1"/>
          </p:cNvSpPr>
          <p:nvPr>
            <p:ph type="sldNum" sz="quarter" idx="11"/>
          </p:nvPr>
        </p:nvSpPr>
        <p:spPr>
          <a:xfrm>
            <a:off x="3970874" y="8828889"/>
            <a:ext cx="3037945" cy="465929"/>
          </a:xfrm>
          <a:prstGeom prst="rect">
            <a:avLst/>
          </a:prstGeom>
        </p:spPr>
        <p:txBody>
          <a:bodyPr/>
          <a:lstStyle/>
          <a:p>
            <a:pPr>
              <a:defRPr/>
            </a:pPr>
            <a:fld id="{586CEC8C-7457-4450-A838-18391C8E8FD6}" type="slidenum">
              <a:rPr lang="en-US" smtClean="0"/>
              <a:pPr>
                <a:defRPr/>
              </a:pPr>
              <a:t>211</a:t>
            </a:fld>
            <a:endParaRPr lang="en-US"/>
          </a:p>
        </p:txBody>
      </p:sp>
    </p:spTree>
    <p:extLst>
      <p:ext uri="{BB962C8B-B14F-4D97-AF65-F5344CB8AC3E}">
        <p14:creationId xmlns:p14="http://schemas.microsoft.com/office/powerpoint/2010/main" val="1339337430"/>
      </p:ext>
    </p:extLst>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May 28, 2024: revised</a:t>
            </a:r>
          </a:p>
          <a:p>
            <a:r>
              <a:rPr lang="en-US" dirty="0"/>
              <a:t>March 1, 2019</a:t>
            </a:r>
          </a:p>
          <a:p>
            <a:endParaRPr lang="en-US" dirty="0"/>
          </a:p>
          <a:p>
            <a:r>
              <a:rPr lang="en-US" dirty="0"/>
              <a:t>Speaker note: To find this page, go to either 4XX or 5XX and click on “Tracings and References—General Information”</a:t>
            </a:r>
          </a:p>
        </p:txBody>
      </p:sp>
      <p:sp>
        <p:nvSpPr>
          <p:cNvPr id="4" name="Date Placeholder 3"/>
          <p:cNvSpPr>
            <a:spLocks noGrp="1"/>
          </p:cNvSpPr>
          <p:nvPr>
            <p:ph type="dt" idx="10"/>
          </p:nvPr>
        </p:nvSpPr>
        <p:spPr>
          <a:xfrm>
            <a:off x="3970874" y="4"/>
            <a:ext cx="3037945" cy="465929"/>
          </a:xfrm>
          <a:prstGeom prst="rect">
            <a:avLst/>
          </a:prstGeom>
        </p:spPr>
        <p:txBody>
          <a:bodyPr/>
          <a:lstStyle/>
          <a:p>
            <a:pPr>
              <a:defRPr/>
            </a:pPr>
            <a:fld id="{937FB7F1-4FCC-47A4-ADF1-4FAFAE11B49A}" type="datetime1">
              <a:rPr lang="en-US" smtClean="0"/>
              <a:t>10/22/2024</a:t>
            </a:fld>
            <a:endParaRPr lang="en-US"/>
          </a:p>
        </p:txBody>
      </p:sp>
      <p:sp>
        <p:nvSpPr>
          <p:cNvPr id="5" name="Slide Number Placeholder 4"/>
          <p:cNvSpPr>
            <a:spLocks noGrp="1"/>
          </p:cNvSpPr>
          <p:nvPr>
            <p:ph type="sldNum" sz="quarter" idx="11"/>
          </p:nvPr>
        </p:nvSpPr>
        <p:spPr>
          <a:xfrm>
            <a:off x="3970874" y="8828889"/>
            <a:ext cx="3037945" cy="465929"/>
          </a:xfrm>
          <a:prstGeom prst="rect">
            <a:avLst/>
          </a:prstGeom>
        </p:spPr>
        <p:txBody>
          <a:bodyPr/>
          <a:lstStyle/>
          <a:p>
            <a:pPr>
              <a:defRPr/>
            </a:pPr>
            <a:fld id="{586CEC8C-7457-4450-A838-18391C8E8FD6}" type="slidenum">
              <a:rPr lang="en-US" smtClean="0"/>
              <a:pPr>
                <a:defRPr/>
              </a:pPr>
              <a:t>212</a:t>
            </a:fld>
            <a:endParaRPr lang="en-US"/>
          </a:p>
        </p:txBody>
      </p:sp>
    </p:spTree>
    <p:extLst>
      <p:ext uri="{BB962C8B-B14F-4D97-AF65-F5344CB8AC3E}">
        <p14:creationId xmlns:p14="http://schemas.microsoft.com/office/powerpoint/2010/main" val="2939439948"/>
      </p:ext>
    </p:extLst>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May 28, 2024: new slide</a:t>
            </a:r>
          </a:p>
          <a:p>
            <a:r>
              <a:rPr lang="en-US" dirty="0"/>
              <a:t>March 1, 2019</a:t>
            </a:r>
          </a:p>
          <a:p>
            <a:endParaRPr lang="en-US" dirty="0"/>
          </a:p>
          <a:p>
            <a:r>
              <a:rPr lang="en-US" dirty="0"/>
              <a:t>Scroll down and read through details of how $w and $i work with class.</a:t>
            </a:r>
          </a:p>
        </p:txBody>
      </p:sp>
      <p:sp>
        <p:nvSpPr>
          <p:cNvPr id="4" name="Date Placeholder 3"/>
          <p:cNvSpPr>
            <a:spLocks noGrp="1"/>
          </p:cNvSpPr>
          <p:nvPr>
            <p:ph type="dt" idx="10"/>
          </p:nvPr>
        </p:nvSpPr>
        <p:spPr>
          <a:xfrm>
            <a:off x="3970874" y="4"/>
            <a:ext cx="3037945" cy="465929"/>
          </a:xfrm>
          <a:prstGeom prst="rect">
            <a:avLst/>
          </a:prstGeom>
        </p:spPr>
        <p:txBody>
          <a:bodyPr/>
          <a:lstStyle/>
          <a:p>
            <a:pPr>
              <a:defRPr/>
            </a:pPr>
            <a:fld id="{937FB7F1-4FCC-47A4-ADF1-4FAFAE11B49A}" type="datetime1">
              <a:rPr lang="en-US" smtClean="0"/>
              <a:t>10/22/2024</a:t>
            </a:fld>
            <a:endParaRPr lang="en-US"/>
          </a:p>
        </p:txBody>
      </p:sp>
      <p:sp>
        <p:nvSpPr>
          <p:cNvPr id="5" name="Slide Number Placeholder 4"/>
          <p:cNvSpPr>
            <a:spLocks noGrp="1"/>
          </p:cNvSpPr>
          <p:nvPr>
            <p:ph type="sldNum" sz="quarter" idx="11"/>
          </p:nvPr>
        </p:nvSpPr>
        <p:spPr>
          <a:xfrm>
            <a:off x="3970874" y="8828889"/>
            <a:ext cx="3037945" cy="465929"/>
          </a:xfrm>
          <a:prstGeom prst="rect">
            <a:avLst/>
          </a:prstGeom>
        </p:spPr>
        <p:txBody>
          <a:bodyPr/>
          <a:lstStyle/>
          <a:p>
            <a:pPr>
              <a:defRPr/>
            </a:pPr>
            <a:fld id="{586CEC8C-7457-4450-A838-18391C8E8FD6}" type="slidenum">
              <a:rPr lang="en-US" smtClean="0"/>
              <a:pPr>
                <a:defRPr/>
              </a:pPr>
              <a:t>213</a:t>
            </a:fld>
            <a:endParaRPr lang="en-US"/>
          </a:p>
        </p:txBody>
      </p:sp>
    </p:spTree>
    <p:extLst>
      <p:ext uri="{BB962C8B-B14F-4D97-AF65-F5344CB8AC3E}">
        <p14:creationId xmlns:p14="http://schemas.microsoft.com/office/powerpoint/2010/main" val="96879981"/>
      </p:ext>
    </p:extLst>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dirty="0"/>
              <a:t>November 12, 2019: added notes</a:t>
            </a:r>
          </a:p>
          <a:p>
            <a:endParaRPr lang="en-US" sz="100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000" dirty="0"/>
              <a:t>Instructor may wish to have trainees look at the MARC authority format for this, which is found in the </a:t>
            </a:r>
            <a:r>
              <a:rPr lang="en-US" sz="1000" b="1" dirty="0"/>
              <a:t>Tracings and References-General Information</a:t>
            </a:r>
            <a:r>
              <a:rPr lang="en-US" sz="1000" b="0" dirty="0"/>
              <a:t> section (https://www.loc.gov/marc/authority/adtracing.html).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000" b="0" dirty="0"/>
          </a:p>
          <a:p>
            <a:r>
              <a:rPr lang="en-US" sz="1000" b="1" dirty="0"/>
              <a:t>$w - Control subfield</a:t>
            </a:r>
            <a:r>
              <a:rPr lang="en-US" sz="1000" dirty="0"/>
              <a:t> </a:t>
            </a:r>
          </a:p>
          <a:p>
            <a:r>
              <a:rPr lang="en-US" sz="1000" dirty="0"/>
              <a:t>Up to four character positions (designated as $w/0, etc.) that indicate whether special instructions apply to the display of the heading in the 4XX or 5XX field and whether a tracing is restricted to the reference structure of a particular type of authority. Subfield $w need not be used if none of the characteristics is applicable. Because the definitions of the codes in subfield $w are dependent on the character position in which they occur, the coding of any character position mandates that each preceding character position contains a code or a fill character (|); succeeding character positions need not be used. For example, if $w/0 and $w/1 are not applicable but $w/2 is applicable, then $w/0 and $w/1 each contain code n (Not applicable) or a fill character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000" b="1"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000" b="1" dirty="0"/>
              <a:t>/0 - Special relationship</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000" b="1" dirty="0"/>
              <a:t>/1 - Tracing use restriction</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000" b="1"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000" b="1" dirty="0"/>
              <a:t>/2 - Earlier form of heading</a:t>
            </a:r>
          </a:p>
          <a:p>
            <a:r>
              <a:rPr lang="en-US" sz="1000" dirty="0"/>
              <a:t>One-character alphabetic code that indicates whether the heading in the 4XX field is an earlier form in which the name or subject was established either in the relevant national authority file or in an authority file other than the national authority file. </a:t>
            </a:r>
          </a:p>
          <a:p>
            <a:r>
              <a:rPr lang="en-US" sz="1000" dirty="0"/>
              <a:t>     a - Pre-AACR 2 form of heading (national name authority file) </a:t>
            </a:r>
          </a:p>
          <a:p>
            <a:r>
              <a:rPr lang="en-US" sz="1000" dirty="0"/>
              <a:t>     e - Earlier established form of heading (national authority file) </a:t>
            </a:r>
          </a:p>
          <a:p>
            <a:r>
              <a:rPr lang="en-US" sz="1000" dirty="0"/>
              <a:t>     o - Earlier established form of heading (other authority file) </a:t>
            </a:r>
          </a:p>
          <a:p>
            <a:r>
              <a:rPr lang="en-US" sz="1000" dirty="0"/>
              <a:t>     n - Not applicable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000" b="1"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000" b="1" dirty="0"/>
              <a:t>/3 - Reference display</a:t>
            </a:r>
          </a:p>
          <a:p>
            <a:r>
              <a:rPr lang="en-US" sz="1000" dirty="0"/>
              <a:t>One-character alphabetic code that enables the generation or suppression of a cross reference from a 4XX or 5XX field. </a:t>
            </a:r>
          </a:p>
          <a:p>
            <a:r>
              <a:rPr lang="en-US" sz="1000" dirty="0"/>
              <a:t>     a - Reference not displayed </a:t>
            </a:r>
          </a:p>
          <a:p>
            <a:r>
              <a:rPr lang="en-US" sz="1000" dirty="0"/>
              <a:t>     b - Reference not displayed, field 664 used </a:t>
            </a:r>
          </a:p>
          <a:p>
            <a:r>
              <a:rPr lang="en-US" sz="1000" dirty="0"/>
              <a:t>     c - Reference not displayed, field 663 used </a:t>
            </a:r>
          </a:p>
          <a:p>
            <a:r>
              <a:rPr lang="en-US" sz="1000" dirty="0"/>
              <a:t>     d - Reference not displayed, field 665 used </a:t>
            </a:r>
          </a:p>
          <a:p>
            <a:r>
              <a:rPr lang="en-US" sz="1000" dirty="0"/>
              <a:t>     n - Not applicable</a:t>
            </a:r>
            <a:endParaRPr lang="en-US" sz="1000" b="0" dirty="0"/>
          </a:p>
        </p:txBody>
      </p:sp>
      <p:sp>
        <p:nvSpPr>
          <p:cNvPr id="4" name="Date Placeholder 3"/>
          <p:cNvSpPr>
            <a:spLocks noGrp="1"/>
          </p:cNvSpPr>
          <p:nvPr>
            <p:ph type="dt" idx="10"/>
          </p:nvPr>
        </p:nvSpPr>
        <p:spPr>
          <a:xfrm>
            <a:off x="3970874" y="4"/>
            <a:ext cx="3037945" cy="465929"/>
          </a:xfrm>
          <a:prstGeom prst="rect">
            <a:avLst/>
          </a:prstGeom>
        </p:spPr>
        <p:txBody>
          <a:bodyPr/>
          <a:lstStyle/>
          <a:p>
            <a:pPr>
              <a:defRPr/>
            </a:pPr>
            <a:fld id="{937FB7F1-4FCC-47A4-ADF1-4FAFAE11B49A}" type="datetime1">
              <a:rPr lang="en-US" smtClean="0"/>
              <a:t>10/22/2024</a:t>
            </a:fld>
            <a:endParaRPr lang="en-US"/>
          </a:p>
        </p:txBody>
      </p:sp>
      <p:sp>
        <p:nvSpPr>
          <p:cNvPr id="5" name="Slide Number Placeholder 4"/>
          <p:cNvSpPr>
            <a:spLocks noGrp="1"/>
          </p:cNvSpPr>
          <p:nvPr>
            <p:ph type="sldNum" sz="quarter" idx="11"/>
          </p:nvPr>
        </p:nvSpPr>
        <p:spPr>
          <a:xfrm>
            <a:off x="3970874" y="8828889"/>
            <a:ext cx="3037945" cy="465929"/>
          </a:xfrm>
          <a:prstGeom prst="rect">
            <a:avLst/>
          </a:prstGeom>
        </p:spPr>
        <p:txBody>
          <a:bodyPr/>
          <a:lstStyle/>
          <a:p>
            <a:pPr>
              <a:defRPr/>
            </a:pPr>
            <a:fld id="{586CEC8C-7457-4450-A838-18391C8E8FD6}" type="slidenum">
              <a:rPr lang="en-US" smtClean="0"/>
              <a:pPr>
                <a:defRPr/>
              </a:pPr>
              <a:t>214</a:t>
            </a:fld>
            <a:endParaRPr lang="en-US"/>
          </a:p>
        </p:txBody>
      </p:sp>
    </p:spTree>
    <p:extLst>
      <p:ext uri="{BB962C8B-B14F-4D97-AF65-F5344CB8AC3E}">
        <p14:creationId xmlns:p14="http://schemas.microsoft.com/office/powerpoint/2010/main" val="272394988"/>
      </p:ext>
    </p:extLst>
  </p:cSld>
  <p:clrMapOvr>
    <a:masterClrMapping/>
  </p:clrMapOvr>
</p:notes>
</file>

<file path=ppt/notesSlides/notesSlide2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March 1, 2019</a:t>
            </a:r>
          </a:p>
          <a:p>
            <a:endParaRPr lang="en-US" dirty="0"/>
          </a:p>
          <a:p>
            <a:r>
              <a:rPr lang="en-US" dirty="0"/>
              <a:t>Joad example: 1949 </a:t>
            </a:r>
            <a:r>
              <a:rPr lang="en-US" i="1" dirty="0"/>
              <a:t>ALA cataloging</a:t>
            </a:r>
            <a:r>
              <a:rPr lang="en-US" i="1" baseline="0" dirty="0"/>
              <a:t> rules for author and title entries</a:t>
            </a:r>
            <a:r>
              <a:rPr lang="en-US" i="0" baseline="0" dirty="0"/>
              <a:t> rule 37 </a:t>
            </a:r>
            <a:r>
              <a:rPr lang="en-US" baseline="0" dirty="0"/>
              <a:t>called for forming the authorized access point based on the full form of the forenames rather than usage (as AACR2 and RDA require). Usage supports “Joad, C. E. M.”, not “Joad, Cyril Edwin </a:t>
            </a:r>
            <a:r>
              <a:rPr lang="en-US" baseline="0" dirty="0" err="1"/>
              <a:t>Mitchinson</a:t>
            </a:r>
            <a:r>
              <a:rPr lang="en-US" baseline="0" dirty="0"/>
              <a:t>” so the authorized access point was changed to reflect the current rules, but the previous form is appropriate as a variant access point.</a:t>
            </a:r>
            <a:endParaRPr lang="en-US" dirty="0"/>
          </a:p>
        </p:txBody>
      </p:sp>
      <p:sp>
        <p:nvSpPr>
          <p:cNvPr id="4" name="Date Placeholder 3"/>
          <p:cNvSpPr>
            <a:spLocks noGrp="1"/>
          </p:cNvSpPr>
          <p:nvPr>
            <p:ph type="dt" idx="10"/>
          </p:nvPr>
        </p:nvSpPr>
        <p:spPr>
          <a:xfrm>
            <a:off x="3970874" y="4"/>
            <a:ext cx="3037945" cy="465929"/>
          </a:xfrm>
          <a:prstGeom prst="rect">
            <a:avLst/>
          </a:prstGeom>
        </p:spPr>
        <p:txBody>
          <a:bodyPr/>
          <a:lstStyle/>
          <a:p>
            <a:pPr>
              <a:defRPr/>
            </a:pPr>
            <a:fld id="{937FB7F1-4FCC-47A4-ADF1-4FAFAE11B49A}" type="datetime1">
              <a:rPr lang="en-US" smtClean="0"/>
              <a:t>10/22/2024</a:t>
            </a:fld>
            <a:endParaRPr lang="en-US"/>
          </a:p>
        </p:txBody>
      </p:sp>
      <p:sp>
        <p:nvSpPr>
          <p:cNvPr id="5" name="Slide Number Placeholder 4"/>
          <p:cNvSpPr>
            <a:spLocks noGrp="1"/>
          </p:cNvSpPr>
          <p:nvPr>
            <p:ph type="sldNum" sz="quarter" idx="11"/>
          </p:nvPr>
        </p:nvSpPr>
        <p:spPr>
          <a:xfrm>
            <a:off x="3970874" y="8828889"/>
            <a:ext cx="3037945" cy="465929"/>
          </a:xfrm>
          <a:prstGeom prst="rect">
            <a:avLst/>
          </a:prstGeom>
        </p:spPr>
        <p:txBody>
          <a:bodyPr/>
          <a:lstStyle/>
          <a:p>
            <a:pPr>
              <a:defRPr/>
            </a:pPr>
            <a:fld id="{586CEC8C-7457-4450-A838-18391C8E8FD6}" type="slidenum">
              <a:rPr lang="en-US" smtClean="0"/>
              <a:pPr>
                <a:defRPr/>
              </a:pPr>
              <a:t>215</a:t>
            </a:fld>
            <a:endParaRPr lang="en-US"/>
          </a:p>
        </p:txBody>
      </p:sp>
    </p:spTree>
    <p:extLst>
      <p:ext uri="{BB962C8B-B14F-4D97-AF65-F5344CB8AC3E}">
        <p14:creationId xmlns:p14="http://schemas.microsoft.com/office/powerpoint/2010/main" val="3579197400"/>
      </p:ext>
    </p:extLst>
  </p:cSld>
  <p:clrMapOvr>
    <a:masterClrMapping/>
  </p:clrMapOvr>
</p:notes>
</file>

<file path=ppt/notesSlides/notesSlide2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March 1, 2019</a:t>
            </a:r>
          </a:p>
          <a:p>
            <a:endParaRPr lang="en-US" dirty="0"/>
          </a:p>
          <a:p>
            <a:r>
              <a:rPr lang="en-US" dirty="0"/>
              <a:t>Note</a:t>
            </a:r>
            <a:r>
              <a:rPr lang="en-US" baseline="0" dirty="0"/>
              <a:t>: this NACO training does not cover authorized access points for musical works, but this is an example of the type of 4XX field that might be coded not to display in an RDA database.</a:t>
            </a:r>
          </a:p>
          <a:p>
            <a:endParaRPr lang="en-US" baseline="0" dirty="0"/>
          </a:p>
          <a:p>
            <a:r>
              <a:rPr lang="en-US" baseline="0" dirty="0"/>
              <a:t>Here is the order of what happened to this record: The AACR2 authorized access point was revised because of RDA; a new authorized access point was recorded in 100, and the previous one was re-recorded in 400 with $w </a:t>
            </a:r>
            <a:r>
              <a:rPr lang="en-US" baseline="0" dirty="0" err="1"/>
              <a:t>nnea</a:t>
            </a:r>
            <a:r>
              <a:rPr lang="en-US" baseline="0" dirty="0"/>
              <a:t>. A few years later Previn died. The name form in the 100 field was changed to reflect his updated authorized access point, but the form that had already been recorded in 400 as a previously authorized form was not changed. Once a 4XX is coded with $w </a:t>
            </a:r>
            <a:r>
              <a:rPr lang="en-US" baseline="0" dirty="0" err="1"/>
              <a:t>nne</a:t>
            </a:r>
            <a:r>
              <a:rPr lang="en-US" baseline="0" dirty="0"/>
              <a:t>, $w </a:t>
            </a:r>
            <a:r>
              <a:rPr lang="en-US" baseline="0" dirty="0" err="1"/>
              <a:t>nna</a:t>
            </a:r>
            <a:r>
              <a:rPr lang="en-US" baseline="0" dirty="0"/>
              <a:t>, $w </a:t>
            </a:r>
            <a:r>
              <a:rPr lang="en-US" baseline="0" dirty="0" err="1"/>
              <a:t>nnea</a:t>
            </a:r>
            <a:r>
              <a:rPr lang="en-US" baseline="0" dirty="0"/>
              <a:t>, or $w </a:t>
            </a:r>
            <a:r>
              <a:rPr lang="en-US" baseline="0" dirty="0" err="1"/>
              <a:t>nnaa</a:t>
            </a:r>
            <a:r>
              <a:rPr lang="en-US" baseline="0" dirty="0"/>
              <a:t>, it is frozen and not changed again.</a:t>
            </a:r>
            <a:endParaRPr lang="en-US" dirty="0"/>
          </a:p>
        </p:txBody>
      </p:sp>
      <p:sp>
        <p:nvSpPr>
          <p:cNvPr id="4" name="Date Placeholder 3"/>
          <p:cNvSpPr>
            <a:spLocks noGrp="1"/>
          </p:cNvSpPr>
          <p:nvPr>
            <p:ph type="dt" idx="10"/>
          </p:nvPr>
        </p:nvSpPr>
        <p:spPr>
          <a:xfrm>
            <a:off x="3970874" y="4"/>
            <a:ext cx="3037945" cy="465929"/>
          </a:xfrm>
          <a:prstGeom prst="rect">
            <a:avLst/>
          </a:prstGeom>
        </p:spPr>
        <p:txBody>
          <a:bodyPr/>
          <a:lstStyle/>
          <a:p>
            <a:pPr>
              <a:defRPr/>
            </a:pPr>
            <a:fld id="{937FB7F1-4FCC-47A4-ADF1-4FAFAE11B49A}" type="datetime1">
              <a:rPr lang="en-US" smtClean="0"/>
              <a:t>10/22/2024</a:t>
            </a:fld>
            <a:endParaRPr lang="en-US"/>
          </a:p>
        </p:txBody>
      </p:sp>
      <p:sp>
        <p:nvSpPr>
          <p:cNvPr id="5" name="Slide Number Placeholder 4"/>
          <p:cNvSpPr>
            <a:spLocks noGrp="1"/>
          </p:cNvSpPr>
          <p:nvPr>
            <p:ph type="sldNum" sz="quarter" idx="11"/>
          </p:nvPr>
        </p:nvSpPr>
        <p:spPr>
          <a:xfrm>
            <a:off x="3970874" y="8828889"/>
            <a:ext cx="3037945" cy="465929"/>
          </a:xfrm>
          <a:prstGeom prst="rect">
            <a:avLst/>
          </a:prstGeom>
        </p:spPr>
        <p:txBody>
          <a:bodyPr/>
          <a:lstStyle/>
          <a:p>
            <a:pPr>
              <a:defRPr/>
            </a:pPr>
            <a:fld id="{586CEC8C-7457-4450-A838-18391C8E8FD6}" type="slidenum">
              <a:rPr lang="en-US" smtClean="0"/>
              <a:pPr>
                <a:defRPr/>
              </a:pPr>
              <a:t>216</a:t>
            </a:fld>
            <a:endParaRPr lang="en-US"/>
          </a:p>
        </p:txBody>
      </p:sp>
    </p:spTree>
    <p:extLst>
      <p:ext uri="{BB962C8B-B14F-4D97-AF65-F5344CB8AC3E}">
        <p14:creationId xmlns:p14="http://schemas.microsoft.com/office/powerpoint/2010/main" val="954412260"/>
      </p:ext>
    </p:extLst>
  </p:cSld>
  <p:clrMapOvr>
    <a:masterClrMapping/>
  </p:clrMapOvr>
</p:notes>
</file>

<file path=ppt/notesSlides/notesSlide2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March 1, 2019</a:t>
            </a:r>
          </a:p>
          <a:p>
            <a:endParaRPr lang="en-US" dirty="0"/>
          </a:p>
          <a:p>
            <a:r>
              <a:rPr lang="en-US" dirty="0"/>
              <a:t>Pre-AACR2 form was</a:t>
            </a:r>
            <a:r>
              <a:rPr lang="en-US" baseline="0" dirty="0"/>
              <a:t> </a:t>
            </a:r>
            <a:r>
              <a:rPr lang="en-US" dirty="0"/>
              <a:t>based on 1949 ALA Cataloging Rules 144A, which called for inversion if the corporate body name began with a forename or initials of a personal name.</a:t>
            </a:r>
          </a:p>
        </p:txBody>
      </p:sp>
      <p:sp>
        <p:nvSpPr>
          <p:cNvPr id="4" name="Date Placeholder 3"/>
          <p:cNvSpPr>
            <a:spLocks noGrp="1"/>
          </p:cNvSpPr>
          <p:nvPr>
            <p:ph type="dt" idx="10"/>
          </p:nvPr>
        </p:nvSpPr>
        <p:spPr>
          <a:xfrm>
            <a:off x="3970874" y="4"/>
            <a:ext cx="3037945" cy="465929"/>
          </a:xfrm>
          <a:prstGeom prst="rect">
            <a:avLst/>
          </a:prstGeom>
        </p:spPr>
        <p:txBody>
          <a:bodyPr/>
          <a:lstStyle/>
          <a:p>
            <a:pPr>
              <a:defRPr/>
            </a:pPr>
            <a:fld id="{937FB7F1-4FCC-47A4-ADF1-4FAFAE11B49A}" type="datetime1">
              <a:rPr lang="en-US" smtClean="0"/>
              <a:t>10/22/2024</a:t>
            </a:fld>
            <a:endParaRPr lang="en-US"/>
          </a:p>
        </p:txBody>
      </p:sp>
      <p:sp>
        <p:nvSpPr>
          <p:cNvPr id="5" name="Slide Number Placeholder 4"/>
          <p:cNvSpPr>
            <a:spLocks noGrp="1"/>
          </p:cNvSpPr>
          <p:nvPr>
            <p:ph type="sldNum" sz="quarter" idx="11"/>
          </p:nvPr>
        </p:nvSpPr>
        <p:spPr>
          <a:xfrm>
            <a:off x="3970874" y="8828889"/>
            <a:ext cx="3037945" cy="465929"/>
          </a:xfrm>
          <a:prstGeom prst="rect">
            <a:avLst/>
          </a:prstGeom>
        </p:spPr>
        <p:txBody>
          <a:bodyPr/>
          <a:lstStyle/>
          <a:p>
            <a:pPr>
              <a:defRPr/>
            </a:pPr>
            <a:fld id="{586CEC8C-7457-4450-A838-18391C8E8FD6}" type="slidenum">
              <a:rPr lang="en-US" smtClean="0"/>
              <a:pPr>
                <a:defRPr/>
              </a:pPr>
              <a:t>217</a:t>
            </a:fld>
            <a:endParaRPr lang="en-US"/>
          </a:p>
        </p:txBody>
      </p:sp>
    </p:spTree>
    <p:extLst>
      <p:ext uri="{BB962C8B-B14F-4D97-AF65-F5344CB8AC3E}">
        <p14:creationId xmlns:p14="http://schemas.microsoft.com/office/powerpoint/2010/main" val="2277951726"/>
      </p:ext>
    </p:extLst>
  </p:cSld>
  <p:clrMapOvr>
    <a:masterClrMapping/>
  </p:clrMapOvr>
</p:notes>
</file>

<file path=ppt/notesSlides/notesSlide2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337" name="Slide Image Placeholder 1"/>
          <p:cNvSpPr>
            <a:spLocks noGrp="1" noRot="1" noChangeAspect="1"/>
          </p:cNvSpPr>
          <p:nvPr>
            <p:ph type="sldImg"/>
          </p:nvPr>
        </p:nvSpPr>
        <p:spPr bwMode="auto">
          <a:noFill/>
          <a:ln>
            <a:solidFill>
              <a:srgbClr val="000000"/>
            </a:solidFill>
            <a:miter lim="800000"/>
            <a:headEnd/>
            <a:tailEnd/>
          </a:ln>
        </p:spPr>
      </p:sp>
      <p:sp>
        <p:nvSpPr>
          <p:cNvPr id="39833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June 6, 2014</a:t>
            </a:r>
          </a:p>
        </p:txBody>
      </p:sp>
      <p:sp>
        <p:nvSpPr>
          <p:cNvPr id="397315"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96510CEE-5116-41DE-A76D-BBADC59D6FDA}" type="slidenum">
              <a:rPr lang="en-US">
                <a:cs typeface="Arial" charset="0"/>
              </a:rPr>
              <a:pPr fontAlgn="base">
                <a:spcBef>
                  <a:spcPct val="0"/>
                </a:spcBef>
                <a:spcAft>
                  <a:spcPct val="0"/>
                </a:spcAft>
                <a:defRPr/>
              </a:pPr>
              <a:t>218</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75C2D64B-A7C1-4CF3-B082-B6F0993C9CF0}" type="datetime1">
              <a:rPr lang="en-US" smtClean="0"/>
              <a:t>10/22/2024</a:t>
            </a:fld>
            <a:endParaRPr lang="en-US"/>
          </a:p>
        </p:txBody>
      </p:sp>
    </p:spTree>
    <p:extLst>
      <p:ext uri="{BB962C8B-B14F-4D97-AF65-F5344CB8AC3E}">
        <p14:creationId xmlns:p14="http://schemas.microsoft.com/office/powerpoint/2010/main" val="1640986432"/>
      </p:ext>
    </p:extLst>
  </p:cSld>
  <p:clrMapOvr>
    <a:masterClrMapping/>
  </p:clrMapOvr>
</p:notes>
</file>

<file path=ppt/notesSlides/notesSlide2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baseline="0" dirty="0"/>
              <a:t>November 12, 2019: added notes</a:t>
            </a:r>
          </a:p>
          <a:p>
            <a:endParaRPr lang="en-US" sz="1000" baseline="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000" baseline="0" dirty="0"/>
              <a:t>Instructor may want to have trainees look at the MARC authority format section </a:t>
            </a:r>
            <a:r>
              <a:rPr lang="en-US" sz="1000" b="1" dirty="0"/>
              <a:t>Tracings and References-General Information</a:t>
            </a:r>
            <a:r>
              <a:rPr lang="en-US" sz="1000" b="0" dirty="0"/>
              <a:t> section (https://www.loc.gov/marc/authority/adtracing.html).</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000" b="0" dirty="0"/>
          </a:p>
          <a:p>
            <a:r>
              <a:rPr lang="en-US" sz="1000" b="1" dirty="0"/>
              <a:t>$w - Control subfield</a:t>
            </a:r>
            <a:r>
              <a:rPr lang="en-US" sz="1000" dirty="0"/>
              <a:t> </a:t>
            </a:r>
          </a:p>
          <a:p>
            <a:r>
              <a:rPr lang="en-US" sz="1000" dirty="0"/>
              <a:t>Up to four character positions (designated as $w/0, etc.) that indicate whether special instructions apply to the display of the heading in the 4XX or 5XX field and whether a tracing is restricted to the reference structure of a particular type of authority. Subfield $w need not be used if none of the characteristics is applicable. Because the definitions of the codes in subfield $w are dependent on the character position in which they occur, the coding of any character position mandates that each preceding character position contains a code or a fill character (|); succeeding character positions need not be used. For example, if $w/0 and $w/1 are not applicable but $w/2 is applicable, then $w/0 and $w/1 each contain code n (Not applicable) or a fill character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000" b="1"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000" b="1" dirty="0"/>
              <a:t>/0 - Special relationship</a:t>
            </a:r>
          </a:p>
          <a:p>
            <a:r>
              <a:rPr lang="en-US" sz="1000" dirty="0"/>
              <a:t>One-character alphabetic code that describes a relationship of an entity in a 4XX or 5XX field to that in the 1XX field that is more specific than the relationship implicit in the tag. The codes may be used to generate a special reference instruction phrase in a cross reference display. </a:t>
            </a:r>
          </a:p>
          <a:p>
            <a:r>
              <a:rPr lang="en-US" sz="1000" dirty="0"/>
              <a:t>    a - Earlier heading	h - Narrower term</a:t>
            </a:r>
          </a:p>
          <a:p>
            <a:r>
              <a:rPr lang="en-US" sz="1000" dirty="0"/>
              <a:t>    b - Later heading	i - Reference instruction phrase in subfield $i</a:t>
            </a:r>
          </a:p>
          <a:p>
            <a:r>
              <a:rPr lang="en-US" sz="1000" dirty="0"/>
              <a:t>    d - Acronym	n - Not applicable</a:t>
            </a:r>
          </a:p>
          <a:p>
            <a:r>
              <a:rPr lang="en-US" sz="1000" dirty="0"/>
              <a:t>    f - Musical composition	r - Relationship designation in $i or $4</a:t>
            </a:r>
          </a:p>
          <a:p>
            <a:r>
              <a:rPr lang="en-US" sz="1000" dirty="0"/>
              <a:t>    g - Broader term	t - Immediate parent body</a:t>
            </a:r>
          </a:p>
          <a:p>
            <a:endParaRPr lang="en-US" sz="1000" dirty="0"/>
          </a:p>
          <a:p>
            <a:r>
              <a:rPr lang="en-US" sz="1000" dirty="0"/>
              <a:t>In NACO records, only codes “a”, “b”, and “r” are used in 5XX fields.</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000" b="1"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000" b="1" dirty="0"/>
              <a:t>/1 - Tracing use restriction</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000" b="1" dirty="0"/>
              <a:t>/2 - Earlier form of heading</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000" b="1"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000" b="1" dirty="0"/>
              <a:t>/3 - Reference display</a:t>
            </a:r>
          </a:p>
          <a:p>
            <a:r>
              <a:rPr lang="en-US" sz="1000" dirty="0"/>
              <a:t>One-character alphabetic code that enables the generation or suppression of a cross reference from a 4XX or 5XX field. </a:t>
            </a:r>
          </a:p>
          <a:p>
            <a:r>
              <a:rPr lang="en-US" sz="1000" dirty="0"/>
              <a:t>    a - Reference not displayed </a:t>
            </a:r>
          </a:p>
          <a:p>
            <a:r>
              <a:rPr lang="en-US" sz="1000" dirty="0"/>
              <a:t>    b - Reference not displayed, field 664 used </a:t>
            </a:r>
          </a:p>
          <a:p>
            <a:r>
              <a:rPr lang="en-US" sz="1000" dirty="0"/>
              <a:t>    c - Reference not displayed, field 663 used </a:t>
            </a:r>
          </a:p>
          <a:p>
            <a:r>
              <a:rPr lang="en-US" sz="1000" dirty="0"/>
              <a:t>    d - Reference not displayed, field 665 used </a:t>
            </a:r>
          </a:p>
          <a:p>
            <a:r>
              <a:rPr lang="en-US" sz="1000" dirty="0"/>
              <a:t>    n - Not applicable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b="1"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b="1" dirty="0"/>
          </a:p>
          <a:p>
            <a:endParaRPr lang="en-US" b="1" baseline="0" dirty="0"/>
          </a:p>
        </p:txBody>
      </p:sp>
      <p:sp>
        <p:nvSpPr>
          <p:cNvPr id="4" name="Date Placeholder 3"/>
          <p:cNvSpPr>
            <a:spLocks noGrp="1"/>
          </p:cNvSpPr>
          <p:nvPr>
            <p:ph type="dt" idx="10"/>
          </p:nvPr>
        </p:nvSpPr>
        <p:spPr>
          <a:xfrm>
            <a:off x="3970874" y="4"/>
            <a:ext cx="3037945" cy="465929"/>
          </a:xfrm>
          <a:prstGeom prst="rect">
            <a:avLst/>
          </a:prstGeom>
        </p:spPr>
        <p:txBody>
          <a:bodyPr/>
          <a:lstStyle/>
          <a:p>
            <a:pPr>
              <a:defRPr/>
            </a:pPr>
            <a:fld id="{937FB7F1-4FCC-47A4-ADF1-4FAFAE11B49A}" type="datetime1">
              <a:rPr lang="en-US" smtClean="0"/>
              <a:t>10/22/2024</a:t>
            </a:fld>
            <a:endParaRPr lang="en-US"/>
          </a:p>
        </p:txBody>
      </p:sp>
      <p:sp>
        <p:nvSpPr>
          <p:cNvPr id="5" name="Slide Number Placeholder 4"/>
          <p:cNvSpPr>
            <a:spLocks noGrp="1"/>
          </p:cNvSpPr>
          <p:nvPr>
            <p:ph type="sldNum" sz="quarter" idx="11"/>
          </p:nvPr>
        </p:nvSpPr>
        <p:spPr>
          <a:xfrm>
            <a:off x="3970874" y="8828889"/>
            <a:ext cx="3037945" cy="465929"/>
          </a:xfrm>
          <a:prstGeom prst="rect">
            <a:avLst/>
          </a:prstGeom>
        </p:spPr>
        <p:txBody>
          <a:bodyPr/>
          <a:lstStyle/>
          <a:p>
            <a:pPr>
              <a:defRPr/>
            </a:pPr>
            <a:fld id="{586CEC8C-7457-4450-A838-18391C8E8FD6}" type="slidenum">
              <a:rPr lang="en-US" smtClean="0"/>
              <a:pPr>
                <a:defRPr/>
              </a:pPr>
              <a:t>219</a:t>
            </a:fld>
            <a:endParaRPr lang="en-US"/>
          </a:p>
        </p:txBody>
      </p:sp>
    </p:spTree>
    <p:extLst>
      <p:ext uri="{BB962C8B-B14F-4D97-AF65-F5344CB8AC3E}">
        <p14:creationId xmlns:p14="http://schemas.microsoft.com/office/powerpoint/2010/main" val="1434691316"/>
      </p:ext>
    </p:extLst>
  </p:cSld>
  <p:clrMapOvr>
    <a:masterClrMapping/>
  </p:clrMapOvr>
</p:notes>
</file>

<file path=ppt/notesSlides/notesSlide2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October 14, 2024: revised slide because $w a and b are no longer to be used for places; removed speaker note about “a” and “b” still being used for jurisdictions</a:t>
            </a:r>
            <a:br>
              <a:rPr lang="en-US" dirty="0"/>
            </a:br>
            <a:r>
              <a:rPr lang="en-US" dirty="0"/>
              <a:t>March 4, 2020: removed families from second bullet and notes; removed sentence “Subfield $4 is not used in NACO authority records” because it will be used in the future when URIs are added</a:t>
            </a:r>
          </a:p>
          <a:p>
            <a:endParaRPr lang="en-US" baseline="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dirty="0"/>
              <a:t>/0 - Special relationship</a:t>
            </a:r>
          </a:p>
          <a:p>
            <a:r>
              <a:rPr lang="en-US" sz="1200" dirty="0"/>
              <a:t>One-character alphabetic code that describes a relationship of an entity in a 4XX or 5XX field to that in the 1XX field that is more specific than the relationship implicit in the tag. The codes may be used to generate a special reference instruction phrase in a cross reference display. </a:t>
            </a:r>
          </a:p>
          <a:p>
            <a:r>
              <a:rPr lang="en-US" sz="1200" dirty="0"/>
              <a:t>    </a:t>
            </a:r>
            <a:r>
              <a:rPr lang="en-US" sz="1200" b="1" dirty="0">
                <a:solidFill>
                  <a:srgbClr val="FF0000"/>
                </a:solidFill>
              </a:rPr>
              <a:t>a - Earlier heading</a:t>
            </a:r>
            <a:r>
              <a:rPr lang="en-US" sz="1200" dirty="0"/>
              <a:t>	h - Narrower term</a:t>
            </a:r>
          </a:p>
          <a:p>
            <a:r>
              <a:rPr lang="en-US" sz="1200" dirty="0"/>
              <a:t>    </a:t>
            </a:r>
            <a:r>
              <a:rPr lang="en-US" sz="1200" b="1" dirty="0"/>
              <a:t>b - Later heading</a:t>
            </a:r>
            <a:r>
              <a:rPr lang="en-US" sz="1200" dirty="0"/>
              <a:t>	 	i - Reference instruction phrase in subfield $i</a:t>
            </a:r>
          </a:p>
          <a:p>
            <a:r>
              <a:rPr lang="en-US" sz="1200" dirty="0"/>
              <a:t>    d - Acronym		n - Not applicable</a:t>
            </a:r>
          </a:p>
          <a:p>
            <a:r>
              <a:rPr lang="en-US" sz="1200" dirty="0"/>
              <a:t>    f - Musical composition	</a:t>
            </a:r>
            <a:r>
              <a:rPr lang="en-US" sz="1200" b="1" dirty="0"/>
              <a:t>r - Relationship designation in $i or $4</a:t>
            </a:r>
          </a:p>
          <a:p>
            <a:r>
              <a:rPr lang="en-US" sz="1200" dirty="0"/>
              <a:t>    g - Broader term		t - Immediate parent body</a:t>
            </a:r>
          </a:p>
          <a:p>
            <a:endParaRPr lang="en-US" sz="1200" dirty="0"/>
          </a:p>
          <a:p>
            <a:r>
              <a:rPr lang="en-US" sz="1200" dirty="0"/>
              <a:t>In NACO records, only codes “a”, “b”, and “r” are used in 5XX fields.</a:t>
            </a:r>
          </a:p>
          <a:p>
            <a:endParaRPr lang="en-US" baseline="0" dirty="0"/>
          </a:p>
          <a:p>
            <a:r>
              <a:rPr lang="en-US" baseline="0" dirty="0"/>
              <a:t>Code “r” means that the relationship is indicated in subfield $i (relationship designator) or subfield $4 (relationship code or URI).  </a:t>
            </a:r>
          </a:p>
          <a:p>
            <a:endParaRPr lang="en-US" baseline="0" dirty="0"/>
          </a:p>
        </p:txBody>
      </p:sp>
      <p:sp>
        <p:nvSpPr>
          <p:cNvPr id="4" name="Date Placeholder 3"/>
          <p:cNvSpPr>
            <a:spLocks noGrp="1"/>
          </p:cNvSpPr>
          <p:nvPr>
            <p:ph type="dt" idx="10"/>
          </p:nvPr>
        </p:nvSpPr>
        <p:spPr>
          <a:xfrm>
            <a:off x="3970874" y="4"/>
            <a:ext cx="3037945" cy="465929"/>
          </a:xfrm>
          <a:prstGeom prst="rect">
            <a:avLst/>
          </a:prstGeom>
        </p:spPr>
        <p:txBody>
          <a:bodyPr/>
          <a:lstStyle/>
          <a:p>
            <a:pPr>
              <a:defRPr/>
            </a:pPr>
            <a:fld id="{937FB7F1-4FCC-47A4-ADF1-4FAFAE11B49A}" type="datetime1">
              <a:rPr lang="en-US" smtClean="0"/>
              <a:t>10/22/2024</a:t>
            </a:fld>
            <a:endParaRPr lang="en-US"/>
          </a:p>
        </p:txBody>
      </p:sp>
      <p:sp>
        <p:nvSpPr>
          <p:cNvPr id="5" name="Slide Number Placeholder 4"/>
          <p:cNvSpPr>
            <a:spLocks noGrp="1"/>
          </p:cNvSpPr>
          <p:nvPr>
            <p:ph type="sldNum" sz="quarter" idx="11"/>
          </p:nvPr>
        </p:nvSpPr>
        <p:spPr>
          <a:xfrm>
            <a:off x="3970874" y="8828889"/>
            <a:ext cx="3037945" cy="465929"/>
          </a:xfrm>
          <a:prstGeom prst="rect">
            <a:avLst/>
          </a:prstGeom>
        </p:spPr>
        <p:txBody>
          <a:bodyPr/>
          <a:lstStyle/>
          <a:p>
            <a:pPr>
              <a:defRPr/>
            </a:pPr>
            <a:fld id="{586CEC8C-7457-4450-A838-18391C8E8FD6}" type="slidenum">
              <a:rPr lang="en-US" smtClean="0"/>
              <a:pPr>
                <a:defRPr/>
              </a:pPr>
              <a:t>220</a:t>
            </a:fld>
            <a:endParaRPr lang="en-US"/>
          </a:p>
        </p:txBody>
      </p:sp>
    </p:spTree>
    <p:extLst>
      <p:ext uri="{BB962C8B-B14F-4D97-AF65-F5344CB8AC3E}">
        <p14:creationId xmlns:p14="http://schemas.microsoft.com/office/powerpoint/2010/main" val="1698584510"/>
      </p:ext>
    </p:extLst>
  </p:cSld>
  <p:clrMapOvr>
    <a:masterClrMapping/>
  </p:clrMapOvr>
</p:notes>
</file>

<file path=ppt/notesSlides/notesSlide2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aseline="0" dirty="0"/>
              <a:t>October 14, 2024: revised slide and notes discussing places; moved former third bullet to next slide</a:t>
            </a:r>
          </a:p>
          <a:p>
            <a:r>
              <a:rPr lang="en-US" baseline="0" dirty="0"/>
              <a:t>March 4, 2020: changed coding for families, added reciprocal place example, and replaced example in third bullet; updated speaker notes</a:t>
            </a:r>
          </a:p>
          <a:p>
            <a:endParaRPr lang="en-US" baseline="0" dirty="0"/>
          </a:p>
          <a:p>
            <a:r>
              <a:rPr lang="en-US" baseline="0" dirty="0"/>
              <a:t>Families: There are no relationship designators for earlier/later family names in RDA.  “a” and “b” do not validate in OCLC Connection with family names, so simple see also references must be used (no $w at all).  This will probably change after the “beta” RDA is implemented in 2021, since the “beta” RDA does include relationship elements for successor and predecessor families.</a:t>
            </a:r>
          </a:p>
          <a:p>
            <a:endParaRPr lang="en-US" baseline="0" dirty="0"/>
          </a:p>
          <a:p>
            <a:r>
              <a:rPr lang="en-US" baseline="0" dirty="0"/>
              <a:t>Places: “a” and “b” were used until 2024 for jurisdictions because there were no relationship designators in RDA for this relationship.  However, in 2024 the PCC decided that catalogers may use appropriate designators for corporate bodies to express sequential relationships for places (e.g., “successor”, “predecessor”, “product of merger”).  The old $w coding can be replaced with value “r” and subfield $i if revising a place name authority record for any reason.</a:t>
            </a:r>
          </a:p>
          <a:p>
            <a:endParaRPr lang="en-US" baseline="0" dirty="0"/>
          </a:p>
        </p:txBody>
      </p:sp>
      <p:sp>
        <p:nvSpPr>
          <p:cNvPr id="4" name="Date Placeholder 3"/>
          <p:cNvSpPr>
            <a:spLocks noGrp="1"/>
          </p:cNvSpPr>
          <p:nvPr>
            <p:ph type="dt" idx="10"/>
          </p:nvPr>
        </p:nvSpPr>
        <p:spPr>
          <a:xfrm>
            <a:off x="3970874" y="4"/>
            <a:ext cx="3037945" cy="465929"/>
          </a:xfrm>
          <a:prstGeom prst="rect">
            <a:avLst/>
          </a:prstGeom>
        </p:spPr>
        <p:txBody>
          <a:bodyPr/>
          <a:lstStyle/>
          <a:p>
            <a:pPr>
              <a:defRPr/>
            </a:pPr>
            <a:fld id="{937FB7F1-4FCC-47A4-ADF1-4FAFAE11B49A}" type="datetime1">
              <a:rPr lang="en-US" smtClean="0"/>
              <a:t>10/22/2024</a:t>
            </a:fld>
            <a:endParaRPr lang="en-US"/>
          </a:p>
        </p:txBody>
      </p:sp>
      <p:sp>
        <p:nvSpPr>
          <p:cNvPr id="5" name="Slide Number Placeholder 4"/>
          <p:cNvSpPr>
            <a:spLocks noGrp="1"/>
          </p:cNvSpPr>
          <p:nvPr>
            <p:ph type="sldNum" sz="quarter" idx="11"/>
          </p:nvPr>
        </p:nvSpPr>
        <p:spPr>
          <a:xfrm>
            <a:off x="3970874" y="8828889"/>
            <a:ext cx="3037945" cy="465929"/>
          </a:xfrm>
          <a:prstGeom prst="rect">
            <a:avLst/>
          </a:prstGeom>
        </p:spPr>
        <p:txBody>
          <a:bodyPr/>
          <a:lstStyle/>
          <a:p>
            <a:pPr>
              <a:defRPr/>
            </a:pPr>
            <a:fld id="{586CEC8C-7457-4450-A838-18391C8E8FD6}" type="slidenum">
              <a:rPr lang="en-US" smtClean="0"/>
              <a:pPr>
                <a:defRPr/>
              </a:pPr>
              <a:t>221</a:t>
            </a:fld>
            <a:endParaRPr lang="en-US"/>
          </a:p>
        </p:txBody>
      </p:sp>
    </p:spTree>
    <p:extLst>
      <p:ext uri="{BB962C8B-B14F-4D97-AF65-F5344CB8AC3E}">
        <p14:creationId xmlns:p14="http://schemas.microsoft.com/office/powerpoint/2010/main" val="2352976293"/>
      </p:ext>
    </p:extLst>
  </p:cSld>
  <p:clrMapOvr>
    <a:masterClrMapping/>
  </p:clrMapOvr>
</p:notes>
</file>

<file path=ppt/notesSlides/notesSlide2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October 14, 2024: new slide with former third bullet from the previous slide</a:t>
            </a:r>
          </a:p>
          <a:p>
            <a:endParaRPr lang="en-US" baseline="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baseline="0" dirty="0"/>
              <a:t>Fuller information about relationships is coming up in a few slides.</a:t>
            </a:r>
            <a:endParaRPr lang="en-US" dirty="0"/>
          </a:p>
          <a:p>
            <a:endParaRPr lang="en-US" dirty="0"/>
          </a:p>
        </p:txBody>
      </p:sp>
      <p:sp>
        <p:nvSpPr>
          <p:cNvPr id="4" name="Date Placeholder 3"/>
          <p:cNvSpPr>
            <a:spLocks noGrp="1"/>
          </p:cNvSpPr>
          <p:nvPr>
            <p:ph type="dt" idx="10"/>
          </p:nvPr>
        </p:nvSpPr>
        <p:spPr>
          <a:xfrm>
            <a:off x="3970874" y="4"/>
            <a:ext cx="3037945" cy="465929"/>
          </a:xfrm>
          <a:prstGeom prst="rect">
            <a:avLst/>
          </a:prstGeom>
        </p:spPr>
        <p:txBody>
          <a:bodyPr/>
          <a:lstStyle/>
          <a:p>
            <a:pPr>
              <a:defRPr/>
            </a:pPr>
            <a:fld id="{937FB7F1-4FCC-47A4-ADF1-4FAFAE11B49A}" type="datetime1">
              <a:rPr lang="en-US" smtClean="0"/>
              <a:t>10/22/2024</a:t>
            </a:fld>
            <a:endParaRPr lang="en-US"/>
          </a:p>
        </p:txBody>
      </p:sp>
      <p:sp>
        <p:nvSpPr>
          <p:cNvPr id="5" name="Slide Number Placeholder 4"/>
          <p:cNvSpPr>
            <a:spLocks noGrp="1"/>
          </p:cNvSpPr>
          <p:nvPr>
            <p:ph type="sldNum" sz="quarter" idx="11"/>
          </p:nvPr>
        </p:nvSpPr>
        <p:spPr>
          <a:xfrm>
            <a:off x="3970874" y="8828889"/>
            <a:ext cx="3037945" cy="465929"/>
          </a:xfrm>
          <a:prstGeom prst="rect">
            <a:avLst/>
          </a:prstGeom>
        </p:spPr>
        <p:txBody>
          <a:bodyPr/>
          <a:lstStyle/>
          <a:p>
            <a:pPr>
              <a:defRPr/>
            </a:pPr>
            <a:fld id="{586CEC8C-7457-4450-A838-18391C8E8FD6}" type="slidenum">
              <a:rPr lang="en-US" smtClean="0"/>
              <a:pPr>
                <a:defRPr/>
              </a:pPr>
              <a:t>222</a:t>
            </a:fld>
            <a:endParaRPr lang="en-US"/>
          </a:p>
        </p:txBody>
      </p:sp>
    </p:spTree>
    <p:extLst>
      <p:ext uri="{BB962C8B-B14F-4D97-AF65-F5344CB8AC3E}">
        <p14:creationId xmlns:p14="http://schemas.microsoft.com/office/powerpoint/2010/main" val="2251877514"/>
      </p:ext>
    </p:extLst>
  </p:cSld>
  <p:clrMapOvr>
    <a:masterClrMapping/>
  </p:clrMapOvr>
</p:notes>
</file>

<file path=ppt/notesSlides/notesSlide2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August 8, 2019: revised 663 to have punctuation between $b subfields agree with instructions in the </a:t>
            </a:r>
            <a:r>
              <a:rPr lang="en-US" sz="1200" kern="1200" dirty="0">
                <a:solidFill>
                  <a:schemeClr val="tx1"/>
                </a:solidFill>
                <a:effectLst/>
                <a:latin typeface="+mn-lt"/>
                <a:ea typeface="+mn-ea"/>
                <a:cs typeface="+mn-cs"/>
              </a:rPr>
              <a:t>FAQ – LC/PCC Practice for Creating NARs for Persons Who Use Pseudonyms.</a:t>
            </a:r>
            <a:r>
              <a:rPr lang="en-US" sz="1200" kern="1200" baseline="0" dirty="0">
                <a:solidFill>
                  <a:schemeClr val="tx1"/>
                </a:solidFill>
                <a:effectLst/>
                <a:latin typeface="+mn-lt"/>
                <a:ea typeface="+mn-ea"/>
                <a:cs typeface="+mn-cs"/>
              </a:rPr>
              <a:t>  No punctuation is given between separate instances of $b.</a:t>
            </a:r>
          </a:p>
          <a:p>
            <a:endParaRPr lang="en-US" sz="1200" kern="1200" baseline="0" dirty="0">
              <a:solidFill>
                <a:schemeClr val="tx1"/>
              </a:solidFill>
              <a:effectLst/>
              <a:latin typeface="+mn-lt"/>
              <a:ea typeface="+mn-ea"/>
              <a:cs typeface="+mn-cs"/>
            </a:endParaRPr>
          </a:p>
          <a:p>
            <a:r>
              <a:rPr lang="en-US" sz="1200" kern="1200" baseline="0" dirty="0">
                <a:solidFill>
                  <a:schemeClr val="tx1"/>
                </a:solidFill>
                <a:effectLst/>
                <a:latin typeface="+mn-lt"/>
                <a:ea typeface="+mn-ea"/>
                <a:cs typeface="+mn-cs"/>
              </a:rPr>
              <a:t>The coding here is intended to have systems display the note in field 663 </a:t>
            </a:r>
            <a:r>
              <a:rPr lang="en-US" sz="1200" i="1" kern="1200" baseline="0" dirty="0">
                <a:solidFill>
                  <a:schemeClr val="tx1"/>
                </a:solidFill>
                <a:effectLst/>
                <a:latin typeface="+mn-lt"/>
                <a:ea typeface="+mn-ea"/>
                <a:cs typeface="+mn-cs"/>
              </a:rPr>
              <a:t>instead of </a:t>
            </a:r>
            <a:r>
              <a:rPr lang="en-US" sz="1200" kern="1200" baseline="0" dirty="0">
                <a:solidFill>
                  <a:schemeClr val="tx1"/>
                </a:solidFill>
                <a:effectLst/>
                <a:latin typeface="+mn-lt"/>
                <a:ea typeface="+mn-ea"/>
                <a:cs typeface="+mn-cs"/>
              </a:rPr>
              <a:t>the see also references in the 500 fields.</a:t>
            </a:r>
            <a:endParaRPr lang="en-US" baseline="0" dirty="0"/>
          </a:p>
        </p:txBody>
      </p:sp>
      <p:sp>
        <p:nvSpPr>
          <p:cNvPr id="4" name="Date Placeholder 3"/>
          <p:cNvSpPr>
            <a:spLocks noGrp="1"/>
          </p:cNvSpPr>
          <p:nvPr>
            <p:ph type="dt" idx="10"/>
          </p:nvPr>
        </p:nvSpPr>
        <p:spPr>
          <a:xfrm>
            <a:off x="3970874" y="4"/>
            <a:ext cx="3037945" cy="465929"/>
          </a:xfrm>
          <a:prstGeom prst="rect">
            <a:avLst/>
          </a:prstGeom>
        </p:spPr>
        <p:txBody>
          <a:bodyPr/>
          <a:lstStyle/>
          <a:p>
            <a:pPr>
              <a:defRPr/>
            </a:pPr>
            <a:fld id="{937FB7F1-4FCC-47A4-ADF1-4FAFAE11B49A}" type="datetime1">
              <a:rPr lang="en-US" smtClean="0"/>
              <a:t>10/22/2024</a:t>
            </a:fld>
            <a:endParaRPr lang="en-US"/>
          </a:p>
        </p:txBody>
      </p:sp>
      <p:sp>
        <p:nvSpPr>
          <p:cNvPr id="5" name="Slide Number Placeholder 4"/>
          <p:cNvSpPr>
            <a:spLocks noGrp="1"/>
          </p:cNvSpPr>
          <p:nvPr>
            <p:ph type="sldNum" sz="quarter" idx="11"/>
          </p:nvPr>
        </p:nvSpPr>
        <p:spPr>
          <a:xfrm>
            <a:off x="3970874" y="8828889"/>
            <a:ext cx="3037945" cy="465929"/>
          </a:xfrm>
          <a:prstGeom prst="rect">
            <a:avLst/>
          </a:prstGeom>
        </p:spPr>
        <p:txBody>
          <a:bodyPr/>
          <a:lstStyle/>
          <a:p>
            <a:pPr>
              <a:defRPr/>
            </a:pPr>
            <a:fld id="{586CEC8C-7457-4450-A838-18391C8E8FD6}" type="slidenum">
              <a:rPr lang="en-US" smtClean="0"/>
              <a:pPr>
                <a:defRPr/>
              </a:pPr>
              <a:t>223</a:t>
            </a:fld>
            <a:endParaRPr lang="en-US"/>
          </a:p>
        </p:txBody>
      </p:sp>
    </p:spTree>
    <p:extLst>
      <p:ext uri="{BB962C8B-B14F-4D97-AF65-F5344CB8AC3E}">
        <p14:creationId xmlns:p14="http://schemas.microsoft.com/office/powerpoint/2010/main" val="1864962684"/>
      </p:ext>
    </p:extLst>
  </p:cSld>
  <p:clrMapOvr>
    <a:masterClrMapping/>
  </p:clrMapOvr>
</p:notes>
</file>

<file path=ppt/notesSlides/notesSlide2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November 12, 2019</a:t>
            </a:r>
          </a:p>
          <a:p>
            <a:endParaRPr lang="en-US" dirty="0"/>
          </a:p>
          <a:p>
            <a:r>
              <a:rPr lang="en-US" dirty="0"/>
              <a:t>Results of a browse author search for </a:t>
            </a:r>
            <a:r>
              <a:rPr lang="en-US" dirty="0" err="1"/>
              <a:t>Carr</a:t>
            </a:r>
            <a:r>
              <a:rPr lang="en-US" dirty="0"/>
              <a:t>, John Dickson in the LC Catalog.  The system displays the note in the 663 field of the authority record, but it does not also suppress the see also references in the 500 fields.</a:t>
            </a:r>
          </a:p>
        </p:txBody>
      </p:sp>
      <p:sp>
        <p:nvSpPr>
          <p:cNvPr id="4" name="Date Placeholder 3"/>
          <p:cNvSpPr>
            <a:spLocks noGrp="1"/>
          </p:cNvSpPr>
          <p:nvPr>
            <p:ph type="dt" idx="1"/>
          </p:nvPr>
        </p:nvSpPr>
        <p:spPr>
          <a:xfrm>
            <a:off x="3970874" y="4"/>
            <a:ext cx="3037945" cy="465929"/>
          </a:xfrm>
          <a:prstGeom prst="rect">
            <a:avLst/>
          </a:prstGeom>
        </p:spPr>
        <p:txBody>
          <a:bodyPr/>
          <a:lstStyle/>
          <a:p>
            <a:pPr>
              <a:defRPr/>
            </a:pPr>
            <a:fld id="{937FB7F1-4FCC-47A4-ADF1-4FAFAE11B49A}" type="datetime1">
              <a:rPr lang="en-US" smtClean="0"/>
              <a:t>10/22/2024</a:t>
            </a:fld>
            <a:endParaRPr lang="en-US"/>
          </a:p>
        </p:txBody>
      </p:sp>
      <p:sp>
        <p:nvSpPr>
          <p:cNvPr id="5" name="Slide Number Placeholder 4"/>
          <p:cNvSpPr>
            <a:spLocks noGrp="1"/>
          </p:cNvSpPr>
          <p:nvPr>
            <p:ph type="sldNum" sz="quarter" idx="5"/>
          </p:nvPr>
        </p:nvSpPr>
        <p:spPr>
          <a:xfrm>
            <a:off x="3970874" y="8828889"/>
            <a:ext cx="3037945" cy="465929"/>
          </a:xfrm>
          <a:prstGeom prst="rect">
            <a:avLst/>
          </a:prstGeom>
        </p:spPr>
        <p:txBody>
          <a:bodyPr/>
          <a:lstStyle/>
          <a:p>
            <a:pPr>
              <a:defRPr/>
            </a:pPr>
            <a:fld id="{586CEC8C-7457-4450-A838-18391C8E8FD6}" type="slidenum">
              <a:rPr lang="en-US" smtClean="0"/>
              <a:pPr>
                <a:defRPr/>
              </a:pPr>
              <a:t>224</a:t>
            </a:fld>
            <a:endParaRPr lang="en-US"/>
          </a:p>
        </p:txBody>
      </p:sp>
    </p:spTree>
    <p:extLst>
      <p:ext uri="{BB962C8B-B14F-4D97-AF65-F5344CB8AC3E}">
        <p14:creationId xmlns:p14="http://schemas.microsoft.com/office/powerpoint/2010/main" val="2531885476"/>
      </p:ext>
    </p:extLst>
  </p:cSld>
  <p:clrMapOvr>
    <a:masterClrMapping/>
  </p:clrMapOvr>
</p:notes>
</file>

<file path=ppt/notesSlides/notesSlide2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Follow the PCC Guidelines for the Application of Relationship Designators in NACO Authority Records.</a:t>
            </a:r>
            <a:r>
              <a:rPr lang="en-US" baseline="0" dirty="0"/>
              <a:t> A summary of the more important guidelines follows in the next few slides.</a:t>
            </a:r>
            <a:endParaRPr lang="en-US" dirty="0"/>
          </a:p>
        </p:txBody>
      </p:sp>
      <p:sp>
        <p:nvSpPr>
          <p:cNvPr id="4" name="Date Placeholder 3"/>
          <p:cNvSpPr>
            <a:spLocks noGrp="1"/>
          </p:cNvSpPr>
          <p:nvPr>
            <p:ph type="dt" idx="10"/>
          </p:nvPr>
        </p:nvSpPr>
        <p:spPr>
          <a:xfrm>
            <a:off x="3970874" y="4"/>
            <a:ext cx="3037945" cy="465929"/>
          </a:xfrm>
          <a:prstGeom prst="rect">
            <a:avLst/>
          </a:prstGeom>
        </p:spPr>
        <p:txBody>
          <a:bodyPr/>
          <a:lstStyle/>
          <a:p>
            <a:pPr>
              <a:defRPr/>
            </a:pPr>
            <a:fld id="{937FB7F1-4FCC-47A4-ADF1-4FAFAE11B49A}" type="datetime1">
              <a:rPr lang="en-US" smtClean="0"/>
              <a:t>10/22/2024</a:t>
            </a:fld>
            <a:endParaRPr lang="en-US"/>
          </a:p>
        </p:txBody>
      </p:sp>
      <p:sp>
        <p:nvSpPr>
          <p:cNvPr id="5" name="Slide Number Placeholder 4"/>
          <p:cNvSpPr>
            <a:spLocks noGrp="1"/>
          </p:cNvSpPr>
          <p:nvPr>
            <p:ph type="sldNum" sz="quarter" idx="11"/>
          </p:nvPr>
        </p:nvSpPr>
        <p:spPr>
          <a:xfrm>
            <a:off x="3970874" y="8828889"/>
            <a:ext cx="3037945" cy="465929"/>
          </a:xfrm>
          <a:prstGeom prst="rect">
            <a:avLst/>
          </a:prstGeom>
        </p:spPr>
        <p:txBody>
          <a:bodyPr/>
          <a:lstStyle/>
          <a:p>
            <a:pPr>
              <a:defRPr/>
            </a:pPr>
            <a:fld id="{586CEC8C-7457-4450-A838-18391C8E8FD6}" type="slidenum">
              <a:rPr lang="en-US" smtClean="0"/>
              <a:pPr>
                <a:defRPr/>
              </a:pPr>
              <a:t>225</a:t>
            </a:fld>
            <a:endParaRPr lang="en-US"/>
          </a:p>
        </p:txBody>
      </p:sp>
    </p:spTree>
    <p:extLst>
      <p:ext uri="{BB962C8B-B14F-4D97-AF65-F5344CB8AC3E}">
        <p14:creationId xmlns:p14="http://schemas.microsoft.com/office/powerpoint/2010/main" val="534803141"/>
      </p:ext>
    </p:extLst>
  </p:cSld>
  <p:clrMapOvr>
    <a:masterClrMapping/>
  </p:clrMapOvr>
</p:notes>
</file>

<file path=ppt/notesSlides/notesSlide2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85" name="Slide Image Placeholder 1"/>
          <p:cNvSpPr>
            <a:spLocks noGrp="1" noRot="1" noChangeAspect="1"/>
          </p:cNvSpPr>
          <p:nvPr>
            <p:ph type="sldImg"/>
          </p:nvPr>
        </p:nvSpPr>
        <p:spPr bwMode="auto">
          <a:noFill/>
          <a:ln>
            <a:solidFill>
              <a:srgbClr val="000000"/>
            </a:solidFill>
            <a:miter lim="800000"/>
            <a:headEnd/>
            <a:tailEnd/>
          </a:ln>
        </p:spPr>
      </p:sp>
      <p:sp>
        <p:nvSpPr>
          <p:cNvPr id="40038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aseline="0" dirty="0"/>
              <a:t>February 26, 2019: added last bullet point, clarified second bullet point</a:t>
            </a:r>
          </a:p>
          <a:p>
            <a:pPr eaLnBrk="1" hangingPunct="1">
              <a:spcBef>
                <a:spcPct val="0"/>
              </a:spcBef>
            </a:pPr>
            <a:endParaRPr lang="en-US" dirty="0"/>
          </a:p>
          <a:p>
            <a:pPr eaLnBrk="1" hangingPunct="1">
              <a:spcBef>
                <a:spcPct val="0"/>
              </a:spcBef>
            </a:pPr>
            <a:r>
              <a:rPr lang="en-US" dirty="0"/>
              <a:t>First bullet: The easiest way to make sure you’re doing this correctly is to copy the 1XX field from the record for the related entity and paste it into your 5XX field.</a:t>
            </a:r>
          </a:p>
        </p:txBody>
      </p:sp>
      <p:sp>
        <p:nvSpPr>
          <p:cNvPr id="399363"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DFB1F6BC-87B0-491A-8C4A-96B759677F0F}" type="slidenum">
              <a:rPr lang="en-US">
                <a:cs typeface="Arial" charset="0"/>
              </a:rPr>
              <a:pPr fontAlgn="base">
                <a:spcBef>
                  <a:spcPct val="0"/>
                </a:spcBef>
                <a:spcAft>
                  <a:spcPct val="0"/>
                </a:spcAft>
                <a:defRPr/>
              </a:pPr>
              <a:t>226</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32AC0351-908E-406D-91E3-DE6072AF992C}" type="datetime1">
              <a:rPr lang="en-US" smtClean="0"/>
              <a:t>10/22/2024</a:t>
            </a:fld>
            <a:endParaRPr lang="en-US"/>
          </a:p>
        </p:txBody>
      </p:sp>
    </p:spTree>
    <p:extLst>
      <p:ext uri="{BB962C8B-B14F-4D97-AF65-F5344CB8AC3E}">
        <p14:creationId xmlns:p14="http://schemas.microsoft.com/office/powerpoint/2010/main" val="1422705651"/>
      </p:ext>
    </p:extLst>
  </p:cSld>
  <p:clrMapOvr>
    <a:masterClrMapping/>
  </p:clrMapOvr>
</p:notes>
</file>

<file path=ppt/notesSlides/notesSlide2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33" name="Slide Image Placeholder 1"/>
          <p:cNvSpPr>
            <a:spLocks noGrp="1" noRot="1" noChangeAspect="1"/>
          </p:cNvSpPr>
          <p:nvPr>
            <p:ph type="sldImg"/>
          </p:nvPr>
        </p:nvSpPr>
        <p:spPr bwMode="auto">
          <a:noFill/>
          <a:ln>
            <a:solidFill>
              <a:srgbClr val="000000"/>
            </a:solidFill>
            <a:miter lim="800000"/>
            <a:headEnd/>
            <a:tailEnd/>
          </a:ln>
        </p:spPr>
      </p:sp>
      <p:sp>
        <p:nvSpPr>
          <p:cNvPr id="402434"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200" baseline="0"/>
              <a:t>November 12, 2019: added 100 field in example to explicitly show the relationship more clearly</a:t>
            </a:r>
          </a:p>
          <a:p>
            <a:pPr eaLnBrk="1" hangingPunct="1">
              <a:spcBef>
                <a:spcPct val="0"/>
              </a:spcBef>
            </a:pPr>
            <a:r>
              <a:rPr lang="en-US" sz="1200"/>
              <a:t>March </a:t>
            </a:r>
            <a:r>
              <a:rPr lang="en-US" sz="1200" dirty="0"/>
              <a:t>1,</a:t>
            </a:r>
            <a:r>
              <a:rPr lang="en-US" sz="1200" baseline="0" dirty="0"/>
              <a:t> 2019: added last line to speaker note</a:t>
            </a:r>
          </a:p>
          <a:p>
            <a:pPr eaLnBrk="1" hangingPunct="1">
              <a:spcBef>
                <a:spcPct val="0"/>
              </a:spcBef>
            </a:pPr>
            <a:endParaRPr lang="en-US" sz="1200" dirty="0"/>
          </a:p>
          <a:p>
            <a:pPr eaLnBrk="1" hangingPunct="1">
              <a:spcBef>
                <a:spcPct val="0"/>
              </a:spcBef>
            </a:pPr>
            <a:r>
              <a:rPr lang="en-US" dirty="0"/>
              <a:t>Second bullet: $w r is a MARC requirement. It has nothing to do with RDA.</a:t>
            </a:r>
          </a:p>
          <a:p>
            <a:pPr eaLnBrk="1" hangingPunct="1">
              <a:spcBef>
                <a:spcPct val="0"/>
              </a:spcBef>
            </a:pPr>
            <a:endParaRPr lang="en-US" dirty="0"/>
          </a:p>
          <a:p>
            <a:pPr eaLnBrk="1" hangingPunct="1">
              <a:spcBef>
                <a:spcPct val="0"/>
              </a:spcBef>
            </a:pPr>
            <a:r>
              <a:rPr lang="en-US" dirty="0"/>
              <a:t>NOTE: remember however the information a few slides</a:t>
            </a:r>
            <a:r>
              <a:rPr lang="en-US" baseline="0" dirty="0"/>
              <a:t> ago about using the coding “a” or “b” for earlier/later forms of name for geographic places and families.</a:t>
            </a:r>
            <a:endParaRPr lang="en-US" dirty="0"/>
          </a:p>
        </p:txBody>
      </p:sp>
      <p:sp>
        <p:nvSpPr>
          <p:cNvPr id="401411"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F75DBC22-2D07-4EC3-AF8D-17409D3A83AA}" type="slidenum">
              <a:rPr lang="en-US">
                <a:cs typeface="Arial" charset="0"/>
              </a:rPr>
              <a:pPr fontAlgn="base">
                <a:spcBef>
                  <a:spcPct val="0"/>
                </a:spcBef>
                <a:spcAft>
                  <a:spcPct val="0"/>
                </a:spcAft>
                <a:defRPr/>
              </a:pPr>
              <a:t>227</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3505B8E2-DD16-4058-9F09-1C2AECD1301A}" type="datetime1">
              <a:rPr lang="en-US" smtClean="0"/>
              <a:t>10/22/2024</a:t>
            </a:fld>
            <a:endParaRPr lang="en-US"/>
          </a:p>
        </p:txBody>
      </p:sp>
    </p:spTree>
    <p:extLst>
      <p:ext uri="{BB962C8B-B14F-4D97-AF65-F5344CB8AC3E}">
        <p14:creationId xmlns:p14="http://schemas.microsoft.com/office/powerpoint/2010/main" val="225266963"/>
      </p:ext>
    </p:extLst>
  </p:cSld>
  <p:clrMapOvr>
    <a:masterClrMapping/>
  </p:clrMapOvr>
</p:notes>
</file>

<file path=ppt/notesSlides/notesSlide2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1" name="Slide Image Placeholder 1"/>
          <p:cNvSpPr>
            <a:spLocks noGrp="1" noRot="1" noChangeAspect="1"/>
          </p:cNvSpPr>
          <p:nvPr>
            <p:ph type="sldImg"/>
          </p:nvPr>
        </p:nvSpPr>
        <p:spPr bwMode="auto">
          <a:noFill/>
          <a:ln>
            <a:solidFill>
              <a:srgbClr val="000000"/>
            </a:solidFill>
            <a:miter lim="800000"/>
            <a:headEnd/>
            <a:tailEnd/>
          </a:ln>
        </p:spPr>
      </p:sp>
      <p:sp>
        <p:nvSpPr>
          <p:cNvPr id="40448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February 26, 2019: revised</a:t>
            </a:r>
            <a:r>
              <a:rPr lang="en-US" baseline="0" dirty="0"/>
              <a:t> in light of the PCC Guidelines </a:t>
            </a:r>
            <a:r>
              <a:rPr lang="en-US" sz="1200" kern="1200" dirty="0">
                <a:solidFill>
                  <a:schemeClr val="tx1"/>
                </a:solidFill>
                <a:effectLst/>
                <a:latin typeface="+mn-lt"/>
                <a:ea typeface="+mn-ea"/>
                <a:cs typeface="+mn-cs"/>
              </a:rPr>
              <a:t>for the Application of Relationship Designators in NACO Authority Records</a:t>
            </a:r>
          </a:p>
          <a:p>
            <a:pPr eaLnBrk="1" hangingPunct="1">
              <a:spcBef>
                <a:spcPct val="0"/>
              </a:spcBef>
            </a:pPr>
            <a:endParaRPr lang="en-US" dirty="0"/>
          </a:p>
          <a:p>
            <a:pPr eaLnBrk="1" hangingPunct="1">
              <a:spcBef>
                <a:spcPct val="0"/>
              </a:spcBef>
            </a:pPr>
            <a:r>
              <a:rPr lang="en-US" dirty="0"/>
              <a:t>The Joint Steering Committee welcomes suggestions for new relationship designators. PCC participants may send proposals/suggestions to the PCC Standing Committee on Standards, which will review them and forward them to the ALA Representative to the JSC for fast track consideration. </a:t>
            </a:r>
          </a:p>
        </p:txBody>
      </p:sp>
      <p:sp>
        <p:nvSpPr>
          <p:cNvPr id="403459"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AACE26AC-189A-4F63-ADCA-AEC1009E9D50}" type="slidenum">
              <a:rPr lang="en-US">
                <a:cs typeface="Arial" charset="0"/>
              </a:rPr>
              <a:pPr fontAlgn="base">
                <a:spcBef>
                  <a:spcPct val="0"/>
                </a:spcBef>
                <a:spcAft>
                  <a:spcPct val="0"/>
                </a:spcAft>
                <a:defRPr/>
              </a:pPr>
              <a:t>228</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73402156-38F3-48A5-A01D-D457E23FEFD5}" type="datetime1">
              <a:rPr lang="en-US" smtClean="0"/>
              <a:t>10/22/2024</a:t>
            </a:fld>
            <a:endParaRPr lang="en-US"/>
          </a:p>
        </p:txBody>
      </p:sp>
    </p:spTree>
    <p:extLst>
      <p:ext uri="{BB962C8B-B14F-4D97-AF65-F5344CB8AC3E}">
        <p14:creationId xmlns:p14="http://schemas.microsoft.com/office/powerpoint/2010/main" val="4290478403"/>
      </p:ext>
    </p:extLst>
  </p:cSld>
  <p:clrMapOvr>
    <a:masterClrMapping/>
  </p:clrMapOvr>
</p:notes>
</file>

<file path=ppt/notesSlides/notesSlide2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29" name="Slide Image Placeholder 1"/>
          <p:cNvSpPr>
            <a:spLocks noGrp="1" noRot="1" noChangeAspect="1"/>
          </p:cNvSpPr>
          <p:nvPr>
            <p:ph type="sldImg"/>
          </p:nvPr>
        </p:nvSpPr>
        <p:spPr bwMode="auto">
          <a:noFill/>
          <a:ln>
            <a:solidFill>
              <a:srgbClr val="000000"/>
            </a:solidFill>
            <a:miter lim="800000"/>
            <a:headEnd/>
            <a:tailEnd/>
          </a:ln>
        </p:spPr>
      </p:sp>
      <p:sp>
        <p:nvSpPr>
          <p:cNvPr id="40653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aseline="0" dirty="0"/>
              <a:t>September 17, 2018</a:t>
            </a:r>
          </a:p>
          <a:p>
            <a:pPr eaLnBrk="1" hangingPunct="1">
              <a:spcBef>
                <a:spcPct val="0"/>
              </a:spcBef>
            </a:pPr>
            <a:endParaRPr lang="en-US" dirty="0"/>
          </a:p>
          <a:p>
            <a:pPr eaLnBrk="1" hangingPunct="1">
              <a:spcBef>
                <a:spcPct val="0"/>
              </a:spcBef>
            </a:pPr>
            <a:r>
              <a:rPr lang="en-US" dirty="0"/>
              <a:t>Relationship between a corporate body and two persons (its founders) – Relationship designator from Appendix K.</a:t>
            </a:r>
          </a:p>
        </p:txBody>
      </p:sp>
      <p:sp>
        <p:nvSpPr>
          <p:cNvPr id="405507"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4AE98F14-836C-4465-A431-7E702435A08C}" type="slidenum">
              <a:rPr lang="en-US">
                <a:cs typeface="Arial" charset="0"/>
              </a:rPr>
              <a:pPr fontAlgn="base">
                <a:spcBef>
                  <a:spcPct val="0"/>
                </a:spcBef>
                <a:spcAft>
                  <a:spcPct val="0"/>
                </a:spcAft>
                <a:defRPr/>
              </a:pPr>
              <a:t>229</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CE609350-3243-4377-8D6F-F35AD087A0E1}" type="datetime1">
              <a:rPr lang="en-US" smtClean="0"/>
              <a:t>10/22/2024</a:t>
            </a:fld>
            <a:endParaRPr lang="en-US"/>
          </a:p>
        </p:txBody>
      </p:sp>
    </p:spTree>
    <p:extLst>
      <p:ext uri="{BB962C8B-B14F-4D97-AF65-F5344CB8AC3E}">
        <p14:creationId xmlns:p14="http://schemas.microsoft.com/office/powerpoint/2010/main" val="3301163282"/>
      </p:ext>
    </p:extLst>
  </p:cSld>
  <p:clrMapOvr>
    <a:masterClrMapping/>
  </p:clrMapOvr>
</p:notes>
</file>

<file path=ppt/notesSlides/notesSlide2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577" name="Slide Image Placeholder 1"/>
          <p:cNvSpPr>
            <a:spLocks noGrp="1" noRot="1" noChangeAspect="1"/>
          </p:cNvSpPr>
          <p:nvPr>
            <p:ph type="sldImg"/>
          </p:nvPr>
        </p:nvSpPr>
        <p:spPr bwMode="auto">
          <a:noFill/>
          <a:ln>
            <a:solidFill>
              <a:srgbClr val="000000"/>
            </a:solidFill>
            <a:miter lim="800000"/>
            <a:headEnd/>
            <a:tailEnd/>
          </a:ln>
        </p:spPr>
      </p:sp>
      <p:sp>
        <p:nvSpPr>
          <p:cNvPr id="40857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November 12, 2019: revised notes</a:t>
            </a:r>
          </a:p>
          <a:p>
            <a:pPr eaLnBrk="1" hangingPunct="1">
              <a:spcBef>
                <a:spcPct val="0"/>
              </a:spcBef>
            </a:pPr>
            <a:endParaRPr lang="en-US" dirty="0"/>
          </a:p>
          <a:p>
            <a:pPr eaLnBrk="1" hangingPunct="1">
              <a:spcBef>
                <a:spcPct val="0"/>
              </a:spcBef>
            </a:pPr>
            <a:r>
              <a:rPr lang="en-US" dirty="0"/>
              <a:t>Relationship between a person and another person. Relationship designator from Appendix K. </a:t>
            </a:r>
          </a:p>
        </p:txBody>
      </p:sp>
      <p:sp>
        <p:nvSpPr>
          <p:cNvPr id="407555"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EC7D8429-B014-4AB6-AADA-89B286F1794D}" type="slidenum">
              <a:rPr lang="en-US">
                <a:cs typeface="Arial" charset="0"/>
              </a:rPr>
              <a:pPr fontAlgn="base">
                <a:spcBef>
                  <a:spcPct val="0"/>
                </a:spcBef>
                <a:spcAft>
                  <a:spcPct val="0"/>
                </a:spcAft>
                <a:defRPr/>
              </a:pPr>
              <a:t>230</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584080B2-DAA1-46AA-A54D-88BD8DF11DD3}" type="datetime1">
              <a:rPr lang="en-US" smtClean="0"/>
              <a:t>10/22/2024</a:t>
            </a:fld>
            <a:endParaRPr lang="en-US"/>
          </a:p>
        </p:txBody>
      </p:sp>
    </p:spTree>
    <p:extLst>
      <p:ext uri="{BB962C8B-B14F-4D97-AF65-F5344CB8AC3E}">
        <p14:creationId xmlns:p14="http://schemas.microsoft.com/office/powerpoint/2010/main" val="864331211"/>
      </p:ext>
    </p:extLst>
  </p:cSld>
  <p:clrMapOvr>
    <a:masterClrMapping/>
  </p:clrMapOvr>
</p:notes>
</file>

<file path=ppt/notesSlides/notesSlide2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25" name="Slide Image Placeholder 1"/>
          <p:cNvSpPr>
            <a:spLocks noGrp="1" noRot="1" noChangeAspect="1"/>
          </p:cNvSpPr>
          <p:nvPr>
            <p:ph type="sldImg"/>
          </p:nvPr>
        </p:nvSpPr>
        <p:spPr bwMode="auto">
          <a:noFill/>
          <a:ln>
            <a:solidFill>
              <a:srgbClr val="000000"/>
            </a:solidFill>
            <a:miter lim="800000"/>
            <a:headEnd/>
            <a:tailEnd/>
          </a:ln>
        </p:spPr>
      </p:sp>
      <p:sp>
        <p:nvSpPr>
          <p:cNvPr id="41062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aseline="0" dirty="0"/>
              <a:t>September 17, 2018</a:t>
            </a:r>
          </a:p>
          <a:p>
            <a:pPr eaLnBrk="1" hangingPunct="1">
              <a:spcBef>
                <a:spcPct val="0"/>
              </a:spcBef>
            </a:pPr>
            <a:endParaRPr lang="en-US" dirty="0"/>
          </a:p>
          <a:p>
            <a:pPr eaLnBrk="1" hangingPunct="1">
              <a:spcBef>
                <a:spcPct val="0"/>
              </a:spcBef>
            </a:pPr>
            <a:r>
              <a:rPr lang="en-US" dirty="0"/>
              <a:t>Reciprocal record for the same relationship between a person and another person. Relationship designator from Appendix K.</a:t>
            </a:r>
          </a:p>
        </p:txBody>
      </p:sp>
      <p:sp>
        <p:nvSpPr>
          <p:cNvPr id="409603"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506003F4-C7DB-4FB3-B2AE-8E1B4F06ECDD}" type="slidenum">
              <a:rPr lang="en-US">
                <a:cs typeface="Arial" charset="0"/>
              </a:rPr>
              <a:pPr fontAlgn="base">
                <a:spcBef>
                  <a:spcPct val="0"/>
                </a:spcBef>
                <a:spcAft>
                  <a:spcPct val="0"/>
                </a:spcAft>
                <a:defRPr/>
              </a:pPr>
              <a:t>231</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2544697C-CB1C-4483-B452-78B9ED0DA5FB}" type="datetime1">
              <a:rPr lang="en-US" smtClean="0"/>
              <a:t>10/22/2024</a:t>
            </a:fld>
            <a:endParaRPr lang="en-US"/>
          </a:p>
        </p:txBody>
      </p:sp>
    </p:spTree>
    <p:extLst>
      <p:ext uri="{BB962C8B-B14F-4D97-AF65-F5344CB8AC3E}">
        <p14:creationId xmlns:p14="http://schemas.microsoft.com/office/powerpoint/2010/main" val="1668592715"/>
      </p:ext>
    </p:extLst>
  </p:cSld>
  <p:clrMapOvr>
    <a:masterClrMapping/>
  </p:clrMapOvr>
</p:notes>
</file>

<file path=ppt/notesSlides/notesSlide2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673" name="Slide Image Placeholder 1"/>
          <p:cNvSpPr>
            <a:spLocks noGrp="1" noRot="1" noChangeAspect="1"/>
          </p:cNvSpPr>
          <p:nvPr>
            <p:ph type="sldImg"/>
          </p:nvPr>
        </p:nvSpPr>
        <p:spPr bwMode="auto">
          <a:noFill/>
          <a:ln>
            <a:solidFill>
              <a:srgbClr val="000000"/>
            </a:solidFill>
            <a:miter lim="800000"/>
            <a:headEnd/>
            <a:tailEnd/>
          </a:ln>
        </p:spPr>
      </p:sp>
      <p:sp>
        <p:nvSpPr>
          <p:cNvPr id="41267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aseline="0" dirty="0"/>
              <a:t>September 17, 2018</a:t>
            </a:r>
            <a:endParaRPr lang="en-US" dirty="0"/>
          </a:p>
          <a:p>
            <a:pPr eaLnBrk="1" hangingPunct="1">
              <a:spcBef>
                <a:spcPct val="0"/>
              </a:spcBef>
            </a:pPr>
            <a:endParaRPr lang="en-US" dirty="0"/>
          </a:p>
          <a:p>
            <a:pPr eaLnBrk="1" hangingPunct="1">
              <a:spcBef>
                <a:spcPct val="0"/>
              </a:spcBef>
            </a:pPr>
            <a:r>
              <a:rPr lang="en-US" dirty="0"/>
              <a:t>Relationship between a person and a family. Relationship designator from Appendix K.</a:t>
            </a:r>
          </a:p>
        </p:txBody>
      </p:sp>
      <p:sp>
        <p:nvSpPr>
          <p:cNvPr id="411651"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712837FA-21D0-4A79-B667-8ED99EF7E149}" type="slidenum">
              <a:rPr lang="en-US">
                <a:cs typeface="Arial" charset="0"/>
              </a:rPr>
              <a:pPr fontAlgn="base">
                <a:spcBef>
                  <a:spcPct val="0"/>
                </a:spcBef>
                <a:spcAft>
                  <a:spcPct val="0"/>
                </a:spcAft>
                <a:defRPr/>
              </a:pPr>
              <a:t>232</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B4B49CD3-2C47-4E77-AB7C-F5A4A88255D0}" type="datetime1">
              <a:rPr lang="en-US" smtClean="0"/>
              <a:t>10/22/2024</a:t>
            </a:fld>
            <a:endParaRPr lang="en-US"/>
          </a:p>
        </p:txBody>
      </p:sp>
    </p:spTree>
    <p:extLst>
      <p:ext uri="{BB962C8B-B14F-4D97-AF65-F5344CB8AC3E}">
        <p14:creationId xmlns:p14="http://schemas.microsoft.com/office/powerpoint/2010/main" val="1963978172"/>
      </p:ext>
    </p:extLst>
  </p:cSld>
  <p:clrMapOvr>
    <a:masterClrMapping/>
  </p:clrMapOvr>
</p:notes>
</file>

<file path=ppt/notesSlides/notesSlide2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721" name="Slide Image Placeholder 1"/>
          <p:cNvSpPr>
            <a:spLocks noGrp="1" noRot="1" noChangeAspect="1"/>
          </p:cNvSpPr>
          <p:nvPr>
            <p:ph type="sldImg"/>
          </p:nvPr>
        </p:nvSpPr>
        <p:spPr bwMode="auto">
          <a:noFill/>
          <a:ln>
            <a:solidFill>
              <a:srgbClr val="000000"/>
            </a:solidFill>
            <a:miter lim="800000"/>
            <a:headEnd/>
            <a:tailEnd/>
          </a:ln>
        </p:spPr>
      </p:sp>
      <p:sp>
        <p:nvSpPr>
          <p:cNvPr id="41472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September 17, 2018</a:t>
            </a:r>
          </a:p>
          <a:p>
            <a:pPr eaLnBrk="1" hangingPunct="1">
              <a:spcBef>
                <a:spcPct val="0"/>
              </a:spcBef>
            </a:pPr>
            <a:endParaRPr lang="en-US" dirty="0"/>
          </a:p>
          <a:p>
            <a:pPr eaLnBrk="1" hangingPunct="1">
              <a:spcBef>
                <a:spcPct val="0"/>
              </a:spcBef>
            </a:pPr>
            <a:r>
              <a:rPr lang="en-US" dirty="0"/>
              <a:t>Reciprocal record for the previous slide. Relationship between a family and a person. Relationship designator from Appendix K.</a:t>
            </a:r>
          </a:p>
        </p:txBody>
      </p:sp>
      <p:sp>
        <p:nvSpPr>
          <p:cNvPr id="413699"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CE1F2160-5F27-44BE-A587-198C9813D38B}" type="slidenum">
              <a:rPr lang="en-US">
                <a:cs typeface="Arial" charset="0"/>
              </a:rPr>
              <a:pPr fontAlgn="base">
                <a:spcBef>
                  <a:spcPct val="0"/>
                </a:spcBef>
                <a:spcAft>
                  <a:spcPct val="0"/>
                </a:spcAft>
                <a:defRPr/>
              </a:pPr>
              <a:t>233</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086F55B7-80D5-4335-8ECF-073764FDDCB9}" type="datetime1">
              <a:rPr lang="en-US" smtClean="0"/>
              <a:t>10/22/2024</a:t>
            </a:fld>
            <a:endParaRPr lang="en-US"/>
          </a:p>
        </p:txBody>
      </p:sp>
    </p:spTree>
    <p:extLst>
      <p:ext uri="{BB962C8B-B14F-4D97-AF65-F5344CB8AC3E}">
        <p14:creationId xmlns:p14="http://schemas.microsoft.com/office/powerpoint/2010/main" val="1794429839"/>
      </p:ext>
    </p:extLst>
  </p:cSld>
  <p:clrMapOvr>
    <a:masterClrMapping/>
  </p:clrMapOvr>
</p:notes>
</file>

<file path=ppt/notesSlides/notesSlide2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dirty="0"/>
              <a:t>November 13, 2019</a:t>
            </a:r>
          </a:p>
          <a:p>
            <a:pPr eaLnBrk="1" hangingPunct="1">
              <a:spcBef>
                <a:spcPct val="0"/>
              </a:spcBef>
            </a:pPr>
            <a:endParaRPr lang="en-US" dirty="0"/>
          </a:p>
          <a:p>
            <a:pPr eaLnBrk="1" hangingPunct="1">
              <a:spcBef>
                <a:spcPct val="0"/>
              </a:spcBef>
            </a:pPr>
            <a:r>
              <a:rPr lang="en-US" dirty="0"/>
              <a:t>Relationship between a person and a work. Relationship designator from Appendix I:</a:t>
            </a:r>
          </a:p>
          <a:p>
            <a:pPr eaLnBrk="1" hangingPunct="1">
              <a:spcBef>
                <a:spcPct val="0"/>
              </a:spcBef>
            </a:pPr>
            <a:endParaRPr lang="en-US" dirty="0"/>
          </a:p>
          <a:p>
            <a:r>
              <a:rPr lang="en-US" b="1" dirty="0"/>
              <a:t>founder of work</a:t>
            </a:r>
            <a:r>
              <a:rPr lang="en-US" dirty="0"/>
              <a:t>: An agent responsible for establishing a serial, integrating resource, or multipart monograph. </a:t>
            </a:r>
          </a:p>
          <a:p>
            <a:r>
              <a:rPr lang="en-US" i="1" dirty="0"/>
              <a:t>Reciprocal relationship</a:t>
            </a:r>
            <a:r>
              <a:rPr lang="en-US" dirty="0"/>
              <a:t>: founder of work of. </a:t>
            </a:r>
          </a:p>
          <a:p>
            <a:pPr eaLnBrk="1" hangingPunct="1">
              <a:spcBef>
                <a:spcPct val="0"/>
              </a:spcBef>
            </a:pPr>
            <a:endParaRPr lang="en-US" dirty="0"/>
          </a:p>
          <a:p>
            <a:endParaRPr lang="en-US" dirty="0"/>
          </a:p>
        </p:txBody>
      </p:sp>
      <p:sp>
        <p:nvSpPr>
          <p:cNvPr id="4" name="Date Placeholder 3"/>
          <p:cNvSpPr>
            <a:spLocks noGrp="1"/>
          </p:cNvSpPr>
          <p:nvPr>
            <p:ph type="dt" idx="1"/>
          </p:nvPr>
        </p:nvSpPr>
        <p:spPr>
          <a:xfrm>
            <a:off x="3970874" y="4"/>
            <a:ext cx="3037945" cy="465929"/>
          </a:xfrm>
          <a:prstGeom prst="rect">
            <a:avLst/>
          </a:prstGeom>
        </p:spPr>
        <p:txBody>
          <a:bodyPr/>
          <a:lstStyle/>
          <a:p>
            <a:pPr>
              <a:defRPr/>
            </a:pPr>
            <a:fld id="{937FB7F1-4FCC-47A4-ADF1-4FAFAE11B49A}" type="datetime1">
              <a:rPr lang="en-US" smtClean="0"/>
              <a:t>10/22/2024</a:t>
            </a:fld>
            <a:endParaRPr lang="en-US"/>
          </a:p>
        </p:txBody>
      </p:sp>
      <p:sp>
        <p:nvSpPr>
          <p:cNvPr id="5" name="Slide Number Placeholder 4"/>
          <p:cNvSpPr>
            <a:spLocks noGrp="1"/>
          </p:cNvSpPr>
          <p:nvPr>
            <p:ph type="sldNum" sz="quarter" idx="5"/>
          </p:nvPr>
        </p:nvSpPr>
        <p:spPr>
          <a:xfrm>
            <a:off x="3970874" y="8828889"/>
            <a:ext cx="3037945" cy="465929"/>
          </a:xfrm>
          <a:prstGeom prst="rect">
            <a:avLst/>
          </a:prstGeom>
        </p:spPr>
        <p:txBody>
          <a:bodyPr/>
          <a:lstStyle/>
          <a:p>
            <a:pPr>
              <a:defRPr/>
            </a:pPr>
            <a:fld id="{586CEC8C-7457-4450-A838-18391C8E8FD6}" type="slidenum">
              <a:rPr lang="en-US" smtClean="0"/>
              <a:pPr>
                <a:defRPr/>
              </a:pPr>
              <a:t>234</a:t>
            </a:fld>
            <a:endParaRPr lang="en-US"/>
          </a:p>
        </p:txBody>
      </p:sp>
    </p:spTree>
    <p:extLst>
      <p:ext uri="{BB962C8B-B14F-4D97-AF65-F5344CB8AC3E}">
        <p14:creationId xmlns:p14="http://schemas.microsoft.com/office/powerpoint/2010/main" val="3447310793"/>
      </p:ext>
    </p:extLst>
  </p:cSld>
  <p:clrMapOvr>
    <a:masterClrMapping/>
  </p:clrMapOvr>
</p:notes>
</file>

<file path=ppt/notesSlides/notesSlide2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69" name="Slide Image Placeholder 1"/>
          <p:cNvSpPr>
            <a:spLocks noGrp="1" noRot="1" noChangeAspect="1"/>
          </p:cNvSpPr>
          <p:nvPr>
            <p:ph type="sldImg"/>
          </p:nvPr>
        </p:nvSpPr>
        <p:spPr bwMode="auto">
          <a:noFill/>
          <a:ln>
            <a:solidFill>
              <a:srgbClr val="000000"/>
            </a:solidFill>
            <a:miter lim="800000"/>
            <a:headEnd/>
            <a:tailEnd/>
          </a:ln>
        </p:spPr>
      </p:sp>
      <p:sp>
        <p:nvSpPr>
          <p:cNvPr id="41677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aseline="0" dirty="0"/>
              <a:t>November 12, 2019: added blue box and second paragraph of notes</a:t>
            </a:r>
          </a:p>
          <a:p>
            <a:pPr eaLnBrk="1" hangingPunct="1">
              <a:spcBef>
                <a:spcPct val="0"/>
              </a:spcBef>
            </a:pPr>
            <a:endParaRPr lang="en-US" dirty="0"/>
          </a:p>
          <a:p>
            <a:pPr eaLnBrk="1" hangingPunct="1">
              <a:spcBef>
                <a:spcPct val="0"/>
              </a:spcBef>
            </a:pPr>
            <a:r>
              <a:rPr lang="en-US" dirty="0"/>
              <a:t>Circled in red: Relationship between a work (the film) and another work (the novel). Relationship designator from Appendix J.</a:t>
            </a:r>
          </a:p>
          <a:p>
            <a:pPr eaLnBrk="1" hangingPunct="1">
              <a:spcBef>
                <a:spcPct val="0"/>
              </a:spcBef>
            </a:pPr>
            <a:endParaRPr lang="en-US" dirty="0"/>
          </a:p>
          <a:p>
            <a:pPr eaLnBrk="1" hangingPunct="1">
              <a:spcBef>
                <a:spcPct val="0"/>
              </a:spcBef>
            </a:pPr>
            <a:r>
              <a:rPr lang="en-US" dirty="0"/>
              <a:t>Boxed in blue: Relationship between a work (the film) and three persons associated with the work (the director, screenwriter, and producer). Relationship designators from Appendix I.</a:t>
            </a:r>
          </a:p>
        </p:txBody>
      </p:sp>
      <p:sp>
        <p:nvSpPr>
          <p:cNvPr id="415747"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A4AA7CA6-4FCA-4B9E-B996-5C3CCE8B1C12}" type="slidenum">
              <a:rPr lang="en-US">
                <a:cs typeface="Arial" charset="0"/>
              </a:rPr>
              <a:pPr fontAlgn="base">
                <a:spcBef>
                  <a:spcPct val="0"/>
                </a:spcBef>
                <a:spcAft>
                  <a:spcPct val="0"/>
                </a:spcAft>
                <a:defRPr/>
              </a:pPr>
              <a:t>235</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860A72A4-B0DE-4661-B3BB-F421F50E1EA3}" type="datetime1">
              <a:rPr lang="en-US" smtClean="0"/>
              <a:t>10/22/2024</a:t>
            </a:fld>
            <a:endParaRPr lang="en-US"/>
          </a:p>
        </p:txBody>
      </p:sp>
    </p:spTree>
    <p:extLst>
      <p:ext uri="{BB962C8B-B14F-4D97-AF65-F5344CB8AC3E}">
        <p14:creationId xmlns:p14="http://schemas.microsoft.com/office/powerpoint/2010/main" val="214731158"/>
      </p:ext>
    </p:extLst>
  </p:cSld>
  <p:clrMapOvr>
    <a:masterClrMapping/>
  </p:clrMapOvr>
</p:notes>
</file>

<file path=ppt/notesSlides/notesSlide2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817" name="Slide Image Placeholder 1"/>
          <p:cNvSpPr>
            <a:spLocks noGrp="1" noRot="1" noChangeAspect="1"/>
          </p:cNvSpPr>
          <p:nvPr>
            <p:ph type="sldImg"/>
          </p:nvPr>
        </p:nvSpPr>
        <p:spPr bwMode="auto">
          <a:noFill/>
          <a:ln>
            <a:solidFill>
              <a:srgbClr val="000000"/>
            </a:solidFill>
            <a:miter lim="800000"/>
            <a:headEnd/>
            <a:tailEnd/>
          </a:ln>
        </p:spPr>
      </p:sp>
      <p:sp>
        <p:nvSpPr>
          <p:cNvPr id="41881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Updated November 12, 2019</a:t>
            </a:r>
          </a:p>
          <a:p>
            <a:pPr eaLnBrk="1" hangingPunct="1">
              <a:spcBef>
                <a:spcPct val="0"/>
              </a:spcBef>
            </a:pPr>
            <a:endParaRPr lang="en-US" dirty="0"/>
          </a:p>
          <a:p>
            <a:pPr eaLnBrk="1" hangingPunct="1">
              <a:spcBef>
                <a:spcPct val="0"/>
              </a:spcBef>
            </a:pPr>
            <a:r>
              <a:rPr lang="en-US" dirty="0"/>
              <a:t>Relationship between a work (the novel) and other works (the film adaptation, and sequels and prequels to the work). Relationship designator from Appendix J.</a:t>
            </a:r>
          </a:p>
          <a:p>
            <a:pPr eaLnBrk="1" hangingPunct="1">
              <a:spcBef>
                <a:spcPct val="0"/>
              </a:spcBef>
            </a:pPr>
            <a:endParaRPr lang="en-US" dirty="0"/>
          </a:p>
          <a:p>
            <a:pPr eaLnBrk="1" hangingPunct="1">
              <a:spcBef>
                <a:spcPct val="0"/>
              </a:spcBef>
            </a:pPr>
            <a:r>
              <a:rPr lang="en-US" dirty="0"/>
              <a:t>Note also that the NAR shows the relationship between the novel and the author of the novel:  500 1 $w r $i Author: $a Mitchell, Margaret, $d 1900-1949</a:t>
            </a:r>
          </a:p>
        </p:txBody>
      </p:sp>
      <p:sp>
        <p:nvSpPr>
          <p:cNvPr id="417795"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DE51F75F-71A6-4755-86F2-E84668FC8680}" type="slidenum">
              <a:rPr lang="en-US">
                <a:cs typeface="Arial" charset="0"/>
              </a:rPr>
              <a:pPr fontAlgn="base">
                <a:spcBef>
                  <a:spcPct val="0"/>
                </a:spcBef>
                <a:spcAft>
                  <a:spcPct val="0"/>
                </a:spcAft>
                <a:defRPr/>
              </a:pPr>
              <a:t>236</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C46BAE97-A877-4A65-8DAF-6EBCEE1CA8D9}" type="datetime1">
              <a:rPr lang="en-US" smtClean="0"/>
              <a:t>10/22/2024</a:t>
            </a:fld>
            <a:endParaRPr lang="en-US"/>
          </a:p>
        </p:txBody>
      </p:sp>
    </p:spTree>
    <p:extLst>
      <p:ext uri="{BB962C8B-B14F-4D97-AF65-F5344CB8AC3E}">
        <p14:creationId xmlns:p14="http://schemas.microsoft.com/office/powerpoint/2010/main" val="805431348"/>
      </p:ext>
    </p:extLst>
  </p:cSld>
  <p:clrMapOvr>
    <a:masterClrMapping/>
  </p:clrMapOvr>
</p:notes>
</file>

<file path=ppt/notesSlides/notesSlide2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865" name="Slide Image Placeholder 1"/>
          <p:cNvSpPr>
            <a:spLocks noGrp="1" noRot="1" noChangeAspect="1"/>
          </p:cNvSpPr>
          <p:nvPr>
            <p:ph type="sldImg"/>
          </p:nvPr>
        </p:nvSpPr>
        <p:spPr bwMode="auto">
          <a:noFill/>
          <a:ln>
            <a:solidFill>
              <a:srgbClr val="000000"/>
            </a:solidFill>
            <a:miter lim="800000"/>
            <a:headEnd/>
            <a:tailEnd/>
          </a:ln>
        </p:spPr>
      </p:sp>
      <p:sp>
        <p:nvSpPr>
          <p:cNvPr id="42086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aseline="0" dirty="0"/>
              <a:t>February 26, 2019: removed reference to the MARC relator terms list</a:t>
            </a:r>
          </a:p>
          <a:p>
            <a:pPr eaLnBrk="1" hangingPunct="1">
              <a:spcBef>
                <a:spcPct val="0"/>
              </a:spcBef>
            </a:pPr>
            <a:endParaRPr lang="en-US" dirty="0"/>
          </a:p>
          <a:p>
            <a:pPr eaLnBrk="1" hangingPunct="1">
              <a:spcBef>
                <a:spcPct val="0"/>
              </a:spcBef>
            </a:pPr>
            <a:r>
              <a:rPr lang="en-US" dirty="0"/>
              <a:t>Relationship between an expression and two persons (its translators). Relationship designator from Appendix I.</a:t>
            </a:r>
          </a:p>
        </p:txBody>
      </p:sp>
      <p:sp>
        <p:nvSpPr>
          <p:cNvPr id="419843"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7A82CBB7-15D8-406A-9425-64BC10F7B522}" type="slidenum">
              <a:rPr lang="en-US">
                <a:cs typeface="Arial" charset="0"/>
              </a:rPr>
              <a:pPr fontAlgn="base">
                <a:spcBef>
                  <a:spcPct val="0"/>
                </a:spcBef>
                <a:spcAft>
                  <a:spcPct val="0"/>
                </a:spcAft>
                <a:defRPr/>
              </a:pPr>
              <a:t>237</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97162E26-AA57-4537-A044-B55165B5D3ED}" type="datetime1">
              <a:rPr lang="en-US" smtClean="0"/>
              <a:t>10/22/2024</a:t>
            </a:fld>
            <a:endParaRPr lang="en-US"/>
          </a:p>
        </p:txBody>
      </p:sp>
    </p:spTree>
    <p:extLst>
      <p:ext uri="{BB962C8B-B14F-4D97-AF65-F5344CB8AC3E}">
        <p14:creationId xmlns:p14="http://schemas.microsoft.com/office/powerpoint/2010/main" val="2101240109"/>
      </p:ext>
    </p:extLst>
  </p:cSld>
  <p:clrMapOvr>
    <a:masterClrMapping/>
  </p:clrMapOvr>
</p:notes>
</file>

<file path=ppt/notesSlides/notesSlide2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September 17, 2018</a:t>
            </a:r>
          </a:p>
          <a:p>
            <a:endParaRPr lang="en-US" dirty="0"/>
          </a:p>
          <a:p>
            <a:r>
              <a:rPr lang="en-US" dirty="0"/>
              <a:t>Relationship between a work and its</a:t>
            </a:r>
            <a:r>
              <a:rPr lang="en-US" baseline="0" dirty="0"/>
              <a:t> subject. Relationship designator from RDA Appendix M.</a:t>
            </a:r>
            <a:endParaRPr lang="en-US" dirty="0"/>
          </a:p>
        </p:txBody>
      </p:sp>
      <p:sp>
        <p:nvSpPr>
          <p:cNvPr id="4" name="Slide Number Placeholder 3"/>
          <p:cNvSpPr>
            <a:spLocks noGrp="1"/>
          </p:cNvSpPr>
          <p:nvPr>
            <p:ph type="sldNum" sz="quarter" idx="10"/>
          </p:nvPr>
        </p:nvSpPr>
        <p:spPr>
          <a:xfrm>
            <a:off x="3970874" y="8828889"/>
            <a:ext cx="3037945" cy="465929"/>
          </a:xfrm>
          <a:prstGeom prst="rect">
            <a:avLst/>
          </a:prstGeom>
        </p:spPr>
        <p:txBody>
          <a:bodyPr/>
          <a:lstStyle/>
          <a:p>
            <a:pPr>
              <a:defRPr/>
            </a:pPr>
            <a:fld id="{586CEC8C-7457-4450-A838-18391C8E8FD6}" type="slidenum">
              <a:rPr lang="en-US" smtClean="0"/>
              <a:pPr>
                <a:defRPr/>
              </a:pPr>
              <a:t>238</a:t>
            </a:fld>
            <a:endParaRPr lang="en-US"/>
          </a:p>
        </p:txBody>
      </p:sp>
      <p:sp>
        <p:nvSpPr>
          <p:cNvPr id="5" name="Date Placeholder 4"/>
          <p:cNvSpPr>
            <a:spLocks noGrp="1"/>
          </p:cNvSpPr>
          <p:nvPr>
            <p:ph type="dt" idx="12"/>
          </p:nvPr>
        </p:nvSpPr>
        <p:spPr>
          <a:xfrm>
            <a:off x="3970874" y="4"/>
            <a:ext cx="3037945" cy="465929"/>
          </a:xfrm>
          <a:prstGeom prst="rect">
            <a:avLst/>
          </a:prstGeom>
        </p:spPr>
        <p:txBody>
          <a:bodyPr/>
          <a:lstStyle/>
          <a:p>
            <a:pPr>
              <a:defRPr/>
            </a:pPr>
            <a:fld id="{A0C247EB-A1C0-406F-84CC-CCAC13993EB4}" type="datetime1">
              <a:rPr lang="en-US" smtClean="0"/>
              <a:t>10/22/2024</a:t>
            </a:fld>
            <a:endParaRPr lang="en-US"/>
          </a:p>
        </p:txBody>
      </p:sp>
    </p:spTree>
    <p:extLst>
      <p:ext uri="{BB962C8B-B14F-4D97-AF65-F5344CB8AC3E}">
        <p14:creationId xmlns:p14="http://schemas.microsoft.com/office/powerpoint/2010/main" val="2918263704"/>
      </p:ext>
    </p:extLst>
  </p:cSld>
  <p:clrMapOvr>
    <a:masterClrMapping/>
  </p:clrMapOvr>
</p:notes>
</file>

<file path=ppt/notesSlides/notesSlide2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August 16, 2023: updated notes to indicate that 5XX fields may include subfields $0 and/or $1.</a:t>
            </a:r>
          </a:p>
          <a:p>
            <a:r>
              <a:rPr lang="en-US" dirty="0"/>
              <a:t>February 27, 2020: new slide</a:t>
            </a:r>
          </a:p>
          <a:p>
            <a:endParaRPr lang="en-US" dirty="0"/>
          </a:p>
          <a:p>
            <a:r>
              <a:rPr lang="en-US" dirty="0"/>
              <a:t>URIs may be added to 5XX fields in subfields $0 and/or $1.</a:t>
            </a:r>
          </a:p>
        </p:txBody>
      </p:sp>
      <p:sp>
        <p:nvSpPr>
          <p:cNvPr id="4" name="Date Placeholder 3"/>
          <p:cNvSpPr>
            <a:spLocks noGrp="1"/>
          </p:cNvSpPr>
          <p:nvPr>
            <p:ph type="dt" idx="1"/>
          </p:nvPr>
        </p:nvSpPr>
        <p:spPr>
          <a:xfrm>
            <a:off x="3970874" y="4"/>
            <a:ext cx="3037945" cy="465929"/>
          </a:xfrm>
          <a:prstGeom prst="rect">
            <a:avLst/>
          </a:prstGeom>
        </p:spPr>
        <p:txBody>
          <a:bodyPr/>
          <a:lstStyle/>
          <a:p>
            <a:pPr>
              <a:defRPr/>
            </a:pPr>
            <a:fld id="{937FB7F1-4FCC-47A4-ADF1-4FAFAE11B49A}" type="datetime1">
              <a:rPr lang="en-US" smtClean="0"/>
              <a:t>10/22/2024</a:t>
            </a:fld>
            <a:endParaRPr lang="en-US"/>
          </a:p>
        </p:txBody>
      </p:sp>
      <p:sp>
        <p:nvSpPr>
          <p:cNvPr id="5" name="Slide Number Placeholder 4"/>
          <p:cNvSpPr>
            <a:spLocks noGrp="1"/>
          </p:cNvSpPr>
          <p:nvPr>
            <p:ph type="sldNum" sz="quarter" idx="5"/>
          </p:nvPr>
        </p:nvSpPr>
        <p:spPr>
          <a:xfrm>
            <a:off x="3970874" y="8828889"/>
            <a:ext cx="3037945" cy="465929"/>
          </a:xfrm>
          <a:prstGeom prst="rect">
            <a:avLst/>
          </a:prstGeom>
        </p:spPr>
        <p:txBody>
          <a:bodyPr/>
          <a:lstStyle/>
          <a:p>
            <a:pPr>
              <a:defRPr/>
            </a:pPr>
            <a:fld id="{586CEC8C-7457-4450-A838-18391C8E8FD6}" type="slidenum">
              <a:rPr lang="en-US" smtClean="0"/>
              <a:pPr>
                <a:defRPr/>
              </a:pPr>
              <a:t>239</a:t>
            </a:fld>
            <a:endParaRPr lang="en-US"/>
          </a:p>
        </p:txBody>
      </p:sp>
    </p:spTree>
    <p:extLst>
      <p:ext uri="{BB962C8B-B14F-4D97-AF65-F5344CB8AC3E}">
        <p14:creationId xmlns:p14="http://schemas.microsoft.com/office/powerpoint/2010/main" val="2935701612"/>
      </p:ext>
    </p:extLst>
  </p:cSld>
  <p:clrMapOvr>
    <a:masterClrMapping/>
  </p:clrMapOvr>
</p:notes>
</file>

<file path=ppt/notesSlides/notesSlide2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March 5, 2020: new slide</a:t>
            </a:r>
          </a:p>
          <a:p>
            <a:endParaRPr lang="en-US" dirty="0"/>
          </a:p>
          <a:p>
            <a:r>
              <a:rPr lang="en-US" dirty="0"/>
              <a:t>Identifiers may also be added to 5XX fields in OCLC </a:t>
            </a:r>
            <a:r>
              <a:rPr lang="en-US" sz="1200" kern="1200" dirty="0">
                <a:solidFill>
                  <a:schemeClr val="tx1"/>
                </a:solidFill>
                <a:effectLst/>
                <a:latin typeface="+mn-lt"/>
                <a:ea typeface="+mn-ea"/>
                <a:cs typeface="+mn-cs"/>
              </a:rPr>
              <a:t>Record Manager when catalogers “validate” a field.  The OCLC software adds a subfield $0 in with the authority record control number in these cases.  The $0 then serves as a hotlink to the related record that catalogers may click on and view.  $0’s added in Record Manager can also be viewed in OCLC </a:t>
            </a:r>
            <a:r>
              <a:rPr lang="en-US" sz="1200" kern="1200" dirty="0" err="1">
                <a:solidFill>
                  <a:schemeClr val="tx1"/>
                </a:solidFill>
                <a:effectLst/>
                <a:latin typeface="+mn-lt"/>
                <a:ea typeface="+mn-ea"/>
                <a:cs typeface="+mn-cs"/>
              </a:rPr>
              <a:t>Connexion</a:t>
            </a:r>
            <a:r>
              <a:rPr lang="en-US" sz="1200" kern="1200" dirty="0">
                <a:solidFill>
                  <a:schemeClr val="tx1"/>
                </a:solidFill>
                <a:effectLst/>
                <a:latin typeface="+mn-lt"/>
                <a:ea typeface="+mn-ea"/>
                <a:cs typeface="+mn-cs"/>
              </a:rPr>
              <a:t> (next slide).</a:t>
            </a:r>
            <a:endParaRPr lang="en-US" dirty="0"/>
          </a:p>
        </p:txBody>
      </p:sp>
      <p:sp>
        <p:nvSpPr>
          <p:cNvPr id="4" name="Date Placeholder 3"/>
          <p:cNvSpPr>
            <a:spLocks noGrp="1"/>
          </p:cNvSpPr>
          <p:nvPr>
            <p:ph type="dt" idx="1"/>
          </p:nvPr>
        </p:nvSpPr>
        <p:spPr>
          <a:xfrm>
            <a:off x="3970874" y="4"/>
            <a:ext cx="3037945" cy="465929"/>
          </a:xfrm>
          <a:prstGeom prst="rect">
            <a:avLst/>
          </a:prstGeom>
        </p:spPr>
        <p:txBody>
          <a:bodyPr/>
          <a:lstStyle/>
          <a:p>
            <a:pPr>
              <a:defRPr/>
            </a:pPr>
            <a:fld id="{937FB7F1-4FCC-47A4-ADF1-4FAFAE11B49A}" type="datetime1">
              <a:rPr lang="en-US" smtClean="0"/>
              <a:t>10/22/2024</a:t>
            </a:fld>
            <a:endParaRPr lang="en-US"/>
          </a:p>
        </p:txBody>
      </p:sp>
      <p:sp>
        <p:nvSpPr>
          <p:cNvPr id="5" name="Slide Number Placeholder 4"/>
          <p:cNvSpPr>
            <a:spLocks noGrp="1"/>
          </p:cNvSpPr>
          <p:nvPr>
            <p:ph type="sldNum" sz="quarter" idx="5"/>
          </p:nvPr>
        </p:nvSpPr>
        <p:spPr>
          <a:xfrm>
            <a:off x="3970874" y="8828889"/>
            <a:ext cx="3037945" cy="465929"/>
          </a:xfrm>
          <a:prstGeom prst="rect">
            <a:avLst/>
          </a:prstGeom>
        </p:spPr>
        <p:txBody>
          <a:bodyPr/>
          <a:lstStyle/>
          <a:p>
            <a:pPr>
              <a:defRPr/>
            </a:pPr>
            <a:fld id="{586CEC8C-7457-4450-A838-18391C8E8FD6}" type="slidenum">
              <a:rPr lang="en-US" smtClean="0"/>
              <a:pPr>
                <a:defRPr/>
              </a:pPr>
              <a:t>240</a:t>
            </a:fld>
            <a:endParaRPr lang="en-US"/>
          </a:p>
        </p:txBody>
      </p:sp>
    </p:spTree>
    <p:extLst>
      <p:ext uri="{BB962C8B-B14F-4D97-AF65-F5344CB8AC3E}">
        <p14:creationId xmlns:p14="http://schemas.microsoft.com/office/powerpoint/2010/main" val="47640810"/>
      </p:ext>
    </p:extLst>
  </p:cSld>
  <p:clrMapOvr>
    <a:masterClrMapping/>
  </p:clrMapOvr>
</p:notes>
</file>

<file path=ppt/notesSlides/notesSlide2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March 5, 2020: new slide</a:t>
            </a:r>
          </a:p>
          <a:p>
            <a:endParaRPr lang="en-US" dirty="0"/>
          </a:p>
          <a:p>
            <a:r>
              <a:rPr lang="en-US" sz="1200" kern="1200" dirty="0">
                <a:solidFill>
                  <a:schemeClr val="tx1"/>
                </a:solidFill>
                <a:effectLst/>
                <a:latin typeface="+mn-lt"/>
                <a:ea typeface="+mn-ea"/>
                <a:cs typeface="+mn-cs"/>
              </a:rPr>
              <a:t>$0’s added in Record Manager can also be viewed in OCLC </a:t>
            </a:r>
            <a:r>
              <a:rPr lang="en-US" sz="1200" kern="1200" dirty="0" err="1">
                <a:solidFill>
                  <a:schemeClr val="tx1"/>
                </a:solidFill>
                <a:effectLst/>
                <a:latin typeface="+mn-lt"/>
                <a:ea typeface="+mn-ea"/>
                <a:cs typeface="+mn-cs"/>
              </a:rPr>
              <a:t>Connexion</a:t>
            </a:r>
            <a:r>
              <a:rPr lang="en-US" sz="1200" kern="1200" dirty="0">
                <a:solidFill>
                  <a:schemeClr val="tx1"/>
                </a:solidFill>
                <a:effectLst/>
                <a:latin typeface="+mn-lt"/>
                <a:ea typeface="+mn-ea"/>
                <a:cs typeface="+mn-cs"/>
              </a:rPr>
              <a:t>.  Catalogers should not manually add or edit $0’s with LCCNs.  Only catalogers working in Record Manager are permitted to use the access point validation function to automatically add these identifiers.</a:t>
            </a:r>
            <a:endParaRPr lang="en-US" dirty="0"/>
          </a:p>
        </p:txBody>
      </p:sp>
      <p:sp>
        <p:nvSpPr>
          <p:cNvPr id="4" name="Date Placeholder 3"/>
          <p:cNvSpPr>
            <a:spLocks noGrp="1"/>
          </p:cNvSpPr>
          <p:nvPr>
            <p:ph type="dt" idx="1"/>
          </p:nvPr>
        </p:nvSpPr>
        <p:spPr>
          <a:xfrm>
            <a:off x="3970874" y="4"/>
            <a:ext cx="3037945" cy="465929"/>
          </a:xfrm>
          <a:prstGeom prst="rect">
            <a:avLst/>
          </a:prstGeom>
        </p:spPr>
        <p:txBody>
          <a:bodyPr/>
          <a:lstStyle/>
          <a:p>
            <a:pPr>
              <a:defRPr/>
            </a:pPr>
            <a:fld id="{937FB7F1-4FCC-47A4-ADF1-4FAFAE11B49A}" type="datetime1">
              <a:rPr lang="en-US" smtClean="0"/>
              <a:t>10/22/2024</a:t>
            </a:fld>
            <a:endParaRPr lang="en-US"/>
          </a:p>
        </p:txBody>
      </p:sp>
      <p:sp>
        <p:nvSpPr>
          <p:cNvPr id="5" name="Slide Number Placeholder 4"/>
          <p:cNvSpPr>
            <a:spLocks noGrp="1"/>
          </p:cNvSpPr>
          <p:nvPr>
            <p:ph type="sldNum" sz="quarter" idx="5"/>
          </p:nvPr>
        </p:nvSpPr>
        <p:spPr>
          <a:xfrm>
            <a:off x="3970874" y="8828889"/>
            <a:ext cx="3037945" cy="465929"/>
          </a:xfrm>
          <a:prstGeom prst="rect">
            <a:avLst/>
          </a:prstGeom>
        </p:spPr>
        <p:txBody>
          <a:bodyPr/>
          <a:lstStyle/>
          <a:p>
            <a:pPr>
              <a:defRPr/>
            </a:pPr>
            <a:fld id="{586CEC8C-7457-4450-A838-18391C8E8FD6}" type="slidenum">
              <a:rPr lang="en-US" smtClean="0"/>
              <a:pPr>
                <a:defRPr/>
              </a:pPr>
              <a:t>241</a:t>
            </a:fld>
            <a:endParaRPr lang="en-US"/>
          </a:p>
        </p:txBody>
      </p:sp>
    </p:spTree>
    <p:extLst>
      <p:ext uri="{BB962C8B-B14F-4D97-AF65-F5344CB8AC3E}">
        <p14:creationId xmlns:p14="http://schemas.microsoft.com/office/powerpoint/2010/main" val="3811741799"/>
      </p:ext>
    </p:extLst>
  </p:cSld>
  <p:clrMapOvr>
    <a:masterClrMapping/>
  </p:clrMapOvr>
</p:notes>
</file>

<file path=ppt/notesSlides/notesSlide2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913" name="Slide Image Placeholder 1"/>
          <p:cNvSpPr>
            <a:spLocks noGrp="1" noRot="1" noChangeAspect="1"/>
          </p:cNvSpPr>
          <p:nvPr>
            <p:ph type="sldImg"/>
          </p:nvPr>
        </p:nvSpPr>
        <p:spPr bwMode="auto">
          <a:noFill/>
          <a:ln>
            <a:solidFill>
              <a:srgbClr val="000000"/>
            </a:solidFill>
            <a:miter lim="800000"/>
            <a:headEnd/>
            <a:tailEnd/>
          </a:ln>
        </p:spPr>
      </p:sp>
      <p:sp>
        <p:nvSpPr>
          <p:cNvPr id="42291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z="1050" baseline="0" dirty="0"/>
              <a:t>February 26, 2019: added last bullet point, all speaker notes</a:t>
            </a:r>
          </a:p>
          <a:p>
            <a:pPr eaLnBrk="1" hangingPunct="1">
              <a:spcBef>
                <a:spcPct val="0"/>
              </a:spcBef>
            </a:pPr>
            <a:endParaRPr lang="en-US" sz="1050" baseline="0" dirty="0"/>
          </a:p>
          <a:p>
            <a:pPr eaLnBrk="1" hangingPunct="1">
              <a:spcBef>
                <a:spcPct val="0"/>
              </a:spcBef>
            </a:pPr>
            <a:r>
              <a:rPr lang="en-US" sz="1050" baseline="0" dirty="0"/>
              <a:t>Examples from DCM Z1:</a:t>
            </a:r>
          </a:p>
          <a:p>
            <a:pPr eaLnBrk="1" hangingPunct="1">
              <a:spcBef>
                <a:spcPct val="0"/>
              </a:spcBef>
            </a:pPr>
            <a:endParaRPr lang="en-US" sz="1050" baseline="0" dirty="0"/>
          </a:p>
          <a:p>
            <a:r>
              <a:rPr lang="en-US" sz="1050" kern="1200" dirty="0">
                <a:solidFill>
                  <a:schemeClr val="tx1"/>
                </a:solidFill>
                <a:effectLst/>
                <a:latin typeface="+mn-lt"/>
                <a:ea typeface="+mn-ea"/>
                <a:cs typeface="+mn-cs"/>
              </a:rPr>
              <a:t>667 ## $a Not same as: [name or title, LCCN]. </a:t>
            </a:r>
          </a:p>
          <a:p>
            <a:r>
              <a:rPr lang="en-US" sz="1050" kern="1200" dirty="0">
                <a:solidFill>
                  <a:schemeClr val="tx1"/>
                </a:solidFill>
                <a:effectLst/>
                <a:latin typeface="+mn-lt"/>
                <a:ea typeface="+mn-ea"/>
                <a:cs typeface="+mn-cs"/>
              </a:rPr>
              <a:t>667 ## $a Cannot identify with: [name or title, LCCN]. </a:t>
            </a:r>
          </a:p>
          <a:p>
            <a:r>
              <a:rPr lang="en-US" sz="1050" kern="1200" dirty="0">
                <a:solidFill>
                  <a:schemeClr val="tx1"/>
                </a:solidFill>
                <a:effectLst/>
                <a:latin typeface="+mn-lt"/>
                <a:ea typeface="+mn-ea"/>
                <a:cs typeface="+mn-cs"/>
              </a:rPr>
              <a:t>667 ## $a Reinvestigate before using again. </a:t>
            </a:r>
          </a:p>
          <a:p>
            <a:r>
              <a:rPr lang="en-US" sz="1050" kern="1200" dirty="0">
                <a:solidFill>
                  <a:schemeClr val="tx1"/>
                </a:solidFill>
                <a:effectLst/>
                <a:latin typeface="+mn-lt"/>
                <a:ea typeface="+mn-ea"/>
                <a:cs typeface="+mn-cs"/>
              </a:rPr>
              <a:t>667 ## $a Formerly on undifferentiated name record: [LCCN of undifferentiated name record]. </a:t>
            </a:r>
          </a:p>
          <a:p>
            <a:r>
              <a:rPr lang="en-US" sz="1050" kern="1200" dirty="0">
                <a:solidFill>
                  <a:schemeClr val="tx1"/>
                </a:solidFill>
                <a:effectLst/>
                <a:latin typeface="+mn-lt"/>
                <a:ea typeface="+mn-ea"/>
                <a:cs typeface="+mn-cs"/>
              </a:rPr>
              <a:t>667 ## $a Coded provisional because [reason for coding]. </a:t>
            </a:r>
          </a:p>
          <a:p>
            <a:r>
              <a:rPr lang="en-US" sz="1050" kern="1200" dirty="0">
                <a:solidFill>
                  <a:schemeClr val="tx1"/>
                </a:solidFill>
                <a:effectLst/>
                <a:latin typeface="+mn-lt"/>
                <a:ea typeface="+mn-ea"/>
                <a:cs typeface="+mn-cs"/>
              </a:rPr>
              <a:t>667 ## $a Date of birth removed from all fields per author request, [date updated]. </a:t>
            </a:r>
          </a:p>
          <a:p>
            <a:r>
              <a:rPr lang="en-US" sz="1050" kern="1200" dirty="0">
                <a:solidFill>
                  <a:schemeClr val="tx1"/>
                </a:solidFill>
                <a:effectLst/>
                <a:latin typeface="+mn-lt"/>
                <a:ea typeface="+mn-ea"/>
                <a:cs typeface="+mn-cs"/>
              </a:rPr>
              <a:t>667 ## $a For works issued before/after [date]. (Used for official language changes)</a:t>
            </a:r>
          </a:p>
          <a:p>
            <a:r>
              <a:rPr lang="en-US" sz="1050" kern="1200" dirty="0">
                <a:solidFill>
                  <a:schemeClr val="tx1"/>
                </a:solidFill>
                <a:effectLst/>
                <a:latin typeface="+mn-lt"/>
                <a:ea typeface="+mn-ea"/>
                <a:cs typeface="+mn-cs"/>
              </a:rPr>
              <a:t>667 ## $a See also related access points for individual instances of this conference which include specific information about the number, date, or place of the individual conference.</a:t>
            </a:r>
          </a:p>
          <a:p>
            <a:r>
              <a:rPr lang="en-US" sz="1050" kern="1200" dirty="0">
                <a:solidFill>
                  <a:schemeClr val="tx1"/>
                </a:solidFill>
                <a:effectLst/>
                <a:latin typeface="+mn-lt"/>
                <a:ea typeface="+mn-ea"/>
                <a:cs typeface="+mn-cs"/>
              </a:rPr>
              <a:t>667 ## $a SUBJECT USAGE: This heading is not valid for use as a subject. Works about this person are entered under [personal name heading].</a:t>
            </a:r>
          </a:p>
          <a:p>
            <a:r>
              <a:rPr lang="en-US" sz="1050" kern="1200" dirty="0">
                <a:solidFill>
                  <a:schemeClr val="tx1"/>
                </a:solidFill>
                <a:effectLst/>
                <a:latin typeface="+mn-lt"/>
                <a:ea typeface="+mn-ea"/>
                <a:cs typeface="+mn-cs"/>
              </a:rPr>
              <a:t>667 ## $a SUBJECT USAGE: This heading is not valid for use as a subject. Works about this place are entered under Sri Lanka.</a:t>
            </a:r>
          </a:p>
          <a:p>
            <a:r>
              <a:rPr lang="en-US" sz="1050" kern="1200" dirty="0">
                <a:solidFill>
                  <a:schemeClr val="tx1"/>
                </a:solidFill>
                <a:effectLst/>
                <a:latin typeface="+mn-lt"/>
                <a:ea typeface="+mn-ea"/>
                <a:cs typeface="+mn-cs"/>
              </a:rPr>
              <a:t>667 ## $a SUBJECT USAGE: This heading is not valid for use as a subject; use a family name heading from LCSH.</a:t>
            </a:r>
          </a:p>
          <a:p>
            <a:r>
              <a:rPr lang="en-US" sz="1050" kern="1200" dirty="0">
                <a:solidFill>
                  <a:schemeClr val="tx1"/>
                </a:solidFill>
                <a:effectLst/>
                <a:latin typeface="+mn-lt"/>
                <a:ea typeface="+mn-ea"/>
                <a:cs typeface="+mn-cs"/>
              </a:rPr>
              <a:t>667 ## $a SUBJECT USAGE: This heading is not valid for use as a geographic subdivision.</a:t>
            </a:r>
          </a:p>
          <a:p>
            <a:r>
              <a:rPr lang="en-US" sz="1050" kern="1200" dirty="0">
                <a:solidFill>
                  <a:schemeClr val="tx1"/>
                </a:solidFill>
                <a:effectLst/>
                <a:latin typeface="+mn-lt"/>
                <a:ea typeface="+mn-ea"/>
                <a:cs typeface="+mn-cs"/>
              </a:rPr>
              <a:t>667 ## $a Non-Latin script references not evaluated.</a:t>
            </a:r>
          </a:p>
          <a:p>
            <a:pPr eaLnBrk="1" hangingPunct="1">
              <a:spcBef>
                <a:spcPct val="0"/>
              </a:spcBef>
            </a:pPr>
            <a:endParaRPr lang="en-US" dirty="0"/>
          </a:p>
          <a:p>
            <a:pPr eaLnBrk="1" hangingPunct="1">
              <a:spcBef>
                <a:spcPct val="0"/>
              </a:spcBef>
            </a:pPr>
            <a:endParaRPr lang="en-US" dirty="0"/>
          </a:p>
        </p:txBody>
      </p:sp>
      <p:sp>
        <p:nvSpPr>
          <p:cNvPr id="421891"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07F08535-EC7C-4035-91D0-CC44EC46DFF4}" type="slidenum">
              <a:rPr lang="en-US">
                <a:cs typeface="Arial" charset="0"/>
              </a:rPr>
              <a:pPr fontAlgn="base">
                <a:spcBef>
                  <a:spcPct val="0"/>
                </a:spcBef>
                <a:spcAft>
                  <a:spcPct val="0"/>
                </a:spcAft>
                <a:defRPr/>
              </a:pPr>
              <a:t>242</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D95C1865-A05D-44D6-9CB9-2ED3502B1CB9}" type="datetime1">
              <a:rPr lang="en-US" smtClean="0"/>
              <a:t>10/22/2024</a:t>
            </a:fld>
            <a:endParaRPr lang="en-US"/>
          </a:p>
        </p:txBody>
      </p:sp>
    </p:spTree>
    <p:extLst>
      <p:ext uri="{BB962C8B-B14F-4D97-AF65-F5344CB8AC3E}">
        <p14:creationId xmlns:p14="http://schemas.microsoft.com/office/powerpoint/2010/main" val="3164717487"/>
      </p:ext>
    </p:extLst>
  </p:cSld>
  <p:clrMapOvr>
    <a:masterClrMapping/>
  </p:clrMapOvr>
</p:notes>
</file>

<file path=ppt/notesSlides/notesSlide2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dirty="0"/>
              <a:t>August 8, 2019</a:t>
            </a:r>
          </a:p>
          <a:p>
            <a:pPr eaLnBrk="1" hangingPunct="1">
              <a:spcBef>
                <a:spcPct val="0"/>
              </a:spcBef>
            </a:pPr>
            <a:endParaRPr lang="en-US" dirty="0"/>
          </a:p>
          <a:p>
            <a:pPr eaLnBrk="1" hangingPunct="1">
              <a:spcBef>
                <a:spcPct val="0"/>
              </a:spcBef>
            </a:pPr>
            <a:r>
              <a:rPr lang="en-US" dirty="0"/>
              <a:t>A common example.  The 667 note here explains</a:t>
            </a:r>
            <a:r>
              <a:rPr lang="en-US" baseline="0" dirty="0"/>
              <a:t> the reason why the cataloger has coded the record “provisional” in the 008/33 (Level of Establishment).</a:t>
            </a:r>
            <a:endParaRPr lang="en-US" dirty="0"/>
          </a:p>
          <a:p>
            <a:endParaRPr lang="en-US" dirty="0"/>
          </a:p>
        </p:txBody>
      </p:sp>
      <p:sp>
        <p:nvSpPr>
          <p:cNvPr id="4" name="Date Placeholder 3"/>
          <p:cNvSpPr>
            <a:spLocks noGrp="1"/>
          </p:cNvSpPr>
          <p:nvPr>
            <p:ph type="dt" idx="10"/>
          </p:nvPr>
        </p:nvSpPr>
        <p:spPr>
          <a:xfrm>
            <a:off x="3970874" y="4"/>
            <a:ext cx="3037945" cy="465929"/>
          </a:xfrm>
          <a:prstGeom prst="rect">
            <a:avLst/>
          </a:prstGeom>
        </p:spPr>
        <p:txBody>
          <a:bodyPr/>
          <a:lstStyle/>
          <a:p>
            <a:pPr>
              <a:defRPr/>
            </a:pPr>
            <a:fld id="{937FB7F1-4FCC-47A4-ADF1-4FAFAE11B49A}" type="datetime1">
              <a:rPr lang="en-US" smtClean="0"/>
              <a:t>10/22/2024</a:t>
            </a:fld>
            <a:endParaRPr lang="en-US"/>
          </a:p>
        </p:txBody>
      </p:sp>
      <p:sp>
        <p:nvSpPr>
          <p:cNvPr id="5" name="Slide Number Placeholder 4"/>
          <p:cNvSpPr>
            <a:spLocks noGrp="1"/>
          </p:cNvSpPr>
          <p:nvPr>
            <p:ph type="sldNum" sz="quarter" idx="11"/>
          </p:nvPr>
        </p:nvSpPr>
        <p:spPr>
          <a:xfrm>
            <a:off x="3970874" y="8828889"/>
            <a:ext cx="3037945" cy="465929"/>
          </a:xfrm>
          <a:prstGeom prst="rect">
            <a:avLst/>
          </a:prstGeom>
        </p:spPr>
        <p:txBody>
          <a:bodyPr/>
          <a:lstStyle/>
          <a:p>
            <a:pPr>
              <a:defRPr/>
            </a:pPr>
            <a:fld id="{586CEC8C-7457-4450-A838-18391C8E8FD6}" type="slidenum">
              <a:rPr lang="en-US" smtClean="0"/>
              <a:pPr>
                <a:defRPr/>
              </a:pPr>
              <a:t>243</a:t>
            </a:fld>
            <a:endParaRPr lang="en-US"/>
          </a:p>
        </p:txBody>
      </p:sp>
    </p:spTree>
    <p:extLst>
      <p:ext uri="{BB962C8B-B14F-4D97-AF65-F5344CB8AC3E}">
        <p14:creationId xmlns:p14="http://schemas.microsoft.com/office/powerpoint/2010/main" val="2841155765"/>
      </p:ext>
    </p:extLst>
  </p:cSld>
  <p:clrMapOvr>
    <a:masterClrMapping/>
  </p:clrMapOvr>
</p:notes>
</file>

<file path=ppt/notesSlides/notesSlide2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1" name="Slide Image Placeholder 1"/>
          <p:cNvSpPr>
            <a:spLocks noGrp="1" noRot="1" noChangeAspect="1"/>
          </p:cNvSpPr>
          <p:nvPr>
            <p:ph type="sldImg"/>
          </p:nvPr>
        </p:nvSpPr>
        <p:spPr bwMode="auto">
          <a:noFill/>
          <a:ln>
            <a:solidFill>
              <a:srgbClr val="000000"/>
            </a:solidFill>
            <a:miter lim="800000"/>
            <a:headEnd/>
            <a:tailEnd/>
          </a:ln>
        </p:spPr>
      </p:sp>
      <p:sp>
        <p:nvSpPr>
          <p:cNvPr id="42496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October 26, 2016</a:t>
            </a:r>
          </a:p>
          <a:p>
            <a:pPr eaLnBrk="1" hangingPunct="1">
              <a:spcBef>
                <a:spcPct val="0"/>
              </a:spcBef>
            </a:pPr>
            <a:endParaRPr lang="en-US" dirty="0"/>
          </a:p>
          <a:p>
            <a:pPr eaLnBrk="1" hangingPunct="1">
              <a:spcBef>
                <a:spcPct val="0"/>
              </a:spcBef>
            </a:pPr>
            <a:r>
              <a:rPr lang="en-US" dirty="0"/>
              <a:t>Another common example.  The second 667 note is required for NARs that contain non-Latin script 4XX fields.</a:t>
            </a:r>
          </a:p>
          <a:p>
            <a:pPr eaLnBrk="1" hangingPunct="1">
              <a:spcBef>
                <a:spcPct val="0"/>
              </a:spcBef>
            </a:pPr>
            <a:endParaRPr lang="en-US" dirty="0"/>
          </a:p>
        </p:txBody>
      </p:sp>
      <p:sp>
        <p:nvSpPr>
          <p:cNvPr id="423939"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9186FC37-8727-4A74-A405-27CC573F97C7}" type="slidenum">
              <a:rPr lang="en-US">
                <a:cs typeface="Arial" charset="0"/>
              </a:rPr>
              <a:pPr fontAlgn="base">
                <a:spcBef>
                  <a:spcPct val="0"/>
                </a:spcBef>
                <a:spcAft>
                  <a:spcPct val="0"/>
                </a:spcAft>
                <a:defRPr/>
              </a:pPr>
              <a:t>244</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50DDCF75-7E28-4FE3-ABBB-3F79E61C753B}" type="datetime1">
              <a:rPr lang="en-US" smtClean="0"/>
              <a:t>10/22/2024</a:t>
            </a:fld>
            <a:endParaRPr lang="en-US"/>
          </a:p>
        </p:txBody>
      </p:sp>
    </p:spTree>
    <p:extLst>
      <p:ext uri="{BB962C8B-B14F-4D97-AF65-F5344CB8AC3E}">
        <p14:creationId xmlns:p14="http://schemas.microsoft.com/office/powerpoint/2010/main" val="491327495"/>
      </p:ext>
    </p:extLst>
  </p:cSld>
  <p:clrMapOvr>
    <a:masterClrMapping/>
  </p:clrMapOvr>
</p:notes>
</file>

<file path=ppt/notesSlides/notesSlide2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November 13, 2019</a:t>
            </a:r>
          </a:p>
          <a:p>
            <a:endParaRPr lang="en-US" dirty="0"/>
          </a:p>
          <a:p>
            <a:r>
              <a:rPr lang="en-US" dirty="0"/>
              <a:t>“Cannot identify with” is used in a 667 note to record another established name that may or may not represent the same entity, but the cataloger has not been able to identify them definitively as the same entity.  As illustrated in this particular example, there are separate NARs for two playwrights named Elizabeth Hart who both published in the 1930s.  Because it was not possible to definitively identify them as the same person, two authorities were created, each with a 667 note referring to the other one.</a:t>
            </a:r>
          </a:p>
        </p:txBody>
      </p:sp>
      <p:sp>
        <p:nvSpPr>
          <p:cNvPr id="4" name="Date Placeholder 3"/>
          <p:cNvSpPr>
            <a:spLocks noGrp="1"/>
          </p:cNvSpPr>
          <p:nvPr>
            <p:ph type="dt" idx="1"/>
          </p:nvPr>
        </p:nvSpPr>
        <p:spPr>
          <a:xfrm>
            <a:off x="3970874" y="4"/>
            <a:ext cx="3037945" cy="465929"/>
          </a:xfrm>
          <a:prstGeom prst="rect">
            <a:avLst/>
          </a:prstGeom>
        </p:spPr>
        <p:txBody>
          <a:bodyPr/>
          <a:lstStyle/>
          <a:p>
            <a:pPr>
              <a:defRPr/>
            </a:pPr>
            <a:fld id="{937FB7F1-4FCC-47A4-ADF1-4FAFAE11B49A}" type="datetime1">
              <a:rPr lang="en-US" smtClean="0"/>
              <a:t>10/22/2024</a:t>
            </a:fld>
            <a:endParaRPr lang="en-US"/>
          </a:p>
        </p:txBody>
      </p:sp>
      <p:sp>
        <p:nvSpPr>
          <p:cNvPr id="5" name="Slide Number Placeholder 4"/>
          <p:cNvSpPr>
            <a:spLocks noGrp="1"/>
          </p:cNvSpPr>
          <p:nvPr>
            <p:ph type="sldNum" sz="quarter" idx="5"/>
          </p:nvPr>
        </p:nvSpPr>
        <p:spPr>
          <a:xfrm>
            <a:off x="3970874" y="8828889"/>
            <a:ext cx="3037945" cy="465929"/>
          </a:xfrm>
          <a:prstGeom prst="rect">
            <a:avLst/>
          </a:prstGeom>
        </p:spPr>
        <p:txBody>
          <a:bodyPr/>
          <a:lstStyle/>
          <a:p>
            <a:pPr>
              <a:defRPr/>
            </a:pPr>
            <a:fld id="{586CEC8C-7457-4450-A838-18391C8E8FD6}" type="slidenum">
              <a:rPr lang="en-US" smtClean="0"/>
              <a:pPr>
                <a:defRPr/>
              </a:pPr>
              <a:t>245</a:t>
            </a:fld>
            <a:endParaRPr lang="en-US"/>
          </a:p>
        </p:txBody>
      </p:sp>
    </p:spTree>
    <p:extLst>
      <p:ext uri="{BB962C8B-B14F-4D97-AF65-F5344CB8AC3E}">
        <p14:creationId xmlns:p14="http://schemas.microsoft.com/office/powerpoint/2010/main" val="3753784184"/>
      </p:ext>
    </p:extLst>
  </p:cSld>
  <p:clrMapOvr>
    <a:masterClrMapping/>
  </p:clrMapOvr>
</p:notes>
</file>

<file path=ppt/notesSlides/notesSlide2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7009" name="Slide Image Placeholder 1"/>
          <p:cNvSpPr>
            <a:spLocks noGrp="1" noRot="1" noChangeAspect="1"/>
          </p:cNvSpPr>
          <p:nvPr>
            <p:ph type="sldImg"/>
          </p:nvPr>
        </p:nvSpPr>
        <p:spPr bwMode="auto">
          <a:noFill/>
          <a:ln>
            <a:solidFill>
              <a:srgbClr val="000000"/>
            </a:solidFill>
            <a:miter lim="800000"/>
            <a:headEnd/>
            <a:tailEnd/>
          </a:ln>
        </p:spPr>
      </p:sp>
      <p:sp>
        <p:nvSpPr>
          <p:cNvPr id="42701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t>May 1, 2013</a:t>
            </a:r>
          </a:p>
          <a:p>
            <a:pPr eaLnBrk="1" hangingPunct="1">
              <a:spcBef>
                <a:spcPct val="0"/>
              </a:spcBef>
            </a:pPr>
            <a:endParaRPr lang="en-US"/>
          </a:p>
        </p:txBody>
      </p:sp>
      <p:sp>
        <p:nvSpPr>
          <p:cNvPr id="425987"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9AD2F162-DE78-4321-AA9E-2A44F5F3CE9B}" type="slidenum">
              <a:rPr lang="en-US">
                <a:cs typeface="Arial" charset="0"/>
              </a:rPr>
              <a:pPr fontAlgn="base">
                <a:spcBef>
                  <a:spcPct val="0"/>
                </a:spcBef>
                <a:spcAft>
                  <a:spcPct val="0"/>
                </a:spcAft>
                <a:defRPr/>
              </a:pPr>
              <a:t>246</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FB232B2E-9766-4340-8CCC-AA05510EA46D}" type="datetime1">
              <a:rPr lang="en-US" smtClean="0"/>
              <a:t>10/22/2024</a:t>
            </a:fld>
            <a:endParaRPr lang="en-US"/>
          </a:p>
        </p:txBody>
      </p:sp>
    </p:spTree>
    <p:extLst>
      <p:ext uri="{BB962C8B-B14F-4D97-AF65-F5344CB8AC3E}">
        <p14:creationId xmlns:p14="http://schemas.microsoft.com/office/powerpoint/2010/main" val="2112216720"/>
      </p:ext>
    </p:extLst>
  </p:cSld>
  <p:clrMapOvr>
    <a:masterClrMapping/>
  </p:clrMapOvr>
</p:notes>
</file>

<file path=ppt/notesSlides/notesSlide2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p:cNvSpPr>
          <p:nvPr>
            <p:ph type="sldImg"/>
          </p:nvPr>
        </p:nvSpPr>
        <p:spPr bwMode="auto">
          <a:noFill/>
          <a:ln>
            <a:solidFill>
              <a:srgbClr val="000000"/>
            </a:solidFill>
            <a:miter lim="800000"/>
            <a:headEnd/>
            <a:tailEnd/>
          </a:ln>
        </p:spPr>
      </p:sp>
      <p:sp>
        <p:nvSpPr>
          <p:cNvPr id="47106" name="Notes Placeholder 2"/>
          <p:cNvSpPr>
            <a:spLocks noGrp="1"/>
          </p:cNvSpPr>
          <p:nvPr>
            <p:ph type="body" idx="1"/>
          </p:nvPr>
        </p:nvSpPr>
        <p:spPr bwMode="auto">
          <a:noFill/>
        </p:spPr>
        <p:txBody>
          <a:bodyPr wrap="square" numCol="1" anchor="t" anchorCtr="0" compatLnSpc="1">
            <a:prstTxWarp prst="textNoShape">
              <a:avLst/>
            </a:prstTxWarp>
          </a:bodyPr>
          <a:lstStyle/>
          <a:p>
            <a:pPr defTabSz="923963" eaLnBrk="1" hangingPunct="1">
              <a:spcBef>
                <a:spcPct val="0"/>
              </a:spcBef>
              <a:defRPr/>
            </a:pPr>
            <a:r>
              <a:rPr lang="en-US" dirty="0"/>
              <a:t>February 28, 2020: new slide to show example with $u</a:t>
            </a:r>
          </a:p>
          <a:p>
            <a:pPr defTabSz="923963" eaLnBrk="1" hangingPunct="1">
              <a:spcBef>
                <a:spcPct val="0"/>
              </a:spcBef>
              <a:defRPr/>
            </a:pPr>
            <a:endParaRPr lang="en-US" dirty="0"/>
          </a:p>
          <a:p>
            <a:pPr defTabSz="923963" eaLnBrk="1" hangingPunct="1">
              <a:spcBef>
                <a:spcPct val="0"/>
              </a:spcBef>
              <a:defRPr/>
            </a:pPr>
            <a:r>
              <a:rPr lang="en-US" dirty="0"/>
              <a:t>DCM Z1 670:</a:t>
            </a:r>
          </a:p>
          <a:p>
            <a:pPr defTabSz="923963" eaLnBrk="1" hangingPunct="1">
              <a:spcBef>
                <a:spcPct val="0"/>
              </a:spcBef>
              <a:defRPr/>
            </a:pPr>
            <a:endParaRPr lang="en-US" dirty="0"/>
          </a:p>
          <a:p>
            <a:pPr defTabSz="923963" eaLnBrk="1" hangingPunct="1">
              <a:spcBef>
                <a:spcPct val="0"/>
              </a:spcBef>
              <a:defRPr/>
            </a:pPr>
            <a:r>
              <a:rPr lang="en-US" sz="1200" kern="1200" dirty="0">
                <a:solidFill>
                  <a:schemeClr val="tx1"/>
                </a:solidFill>
                <a:effectLst/>
                <a:latin typeface="+mn-lt"/>
                <a:ea typeface="+mn-ea"/>
                <a:cs typeface="+mn-cs"/>
              </a:rPr>
              <a:t>Catalogers may </a:t>
            </a:r>
            <a:r>
              <a:rPr lang="en-US" sz="1200" i="1" kern="1200" dirty="0">
                <a:solidFill>
                  <a:schemeClr val="tx1"/>
                </a:solidFill>
                <a:effectLst/>
                <a:latin typeface="+mn-lt"/>
                <a:ea typeface="+mn-ea"/>
                <a:cs typeface="+mn-cs"/>
              </a:rPr>
              <a:t>optionally</a:t>
            </a:r>
            <a:r>
              <a:rPr lang="en-US" sz="1200" kern="1200" dirty="0">
                <a:solidFill>
                  <a:schemeClr val="tx1"/>
                </a:solidFill>
                <a:effectLst/>
                <a:latin typeface="+mn-lt"/>
                <a:ea typeface="+mn-ea"/>
                <a:cs typeface="+mn-cs"/>
              </a:rPr>
              <a:t> provide a uniform resource identifier (URI) in subfield $u of the 670 citation to link to the cited resource if it contains significant information related to the established entity that cannot be cited succinctly in the authority record. Note that use of a URI in the 670 $u does not take the place of the requirement to cite relevant data in subfields $a and $b of the 670 field needed to support the authorized access point (including additions) or variants (this information will continue to be available if the site changes or disappears). However, information found in online sources may be added to the 046 or 3XX fields with the appropriate citations in subfields $v and $u and not repeated in a 670 when that information is not used in the 1XX or a 4XX. If a URI is included in a 670, it must be given in subfield $u.</a:t>
            </a:r>
            <a:endParaRPr lang="en-US" dirty="0"/>
          </a:p>
          <a:p>
            <a:pPr defTabSz="923963" eaLnBrk="1" hangingPunct="1">
              <a:spcBef>
                <a:spcPct val="0"/>
              </a:spcBef>
            </a:pPr>
            <a:endParaRPr lang="en-US" dirty="0"/>
          </a:p>
        </p:txBody>
      </p:sp>
    </p:spTree>
    <p:extLst>
      <p:ext uri="{BB962C8B-B14F-4D97-AF65-F5344CB8AC3E}">
        <p14:creationId xmlns:p14="http://schemas.microsoft.com/office/powerpoint/2010/main" val="2131081362"/>
      </p:ext>
    </p:extLst>
  </p:cSld>
  <p:clrMapOvr>
    <a:masterClrMapping/>
  </p:clrMapOvr>
</p:notes>
</file>

<file path=ppt/notesSlides/notesSlide2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7" name="Slide Image Placeholder 1"/>
          <p:cNvSpPr>
            <a:spLocks noGrp="1" noRot="1" noChangeAspect="1"/>
          </p:cNvSpPr>
          <p:nvPr>
            <p:ph type="sldImg"/>
          </p:nvPr>
        </p:nvSpPr>
        <p:spPr bwMode="auto">
          <a:noFill/>
          <a:ln>
            <a:solidFill>
              <a:srgbClr val="000000"/>
            </a:solidFill>
            <a:miter lim="800000"/>
            <a:headEnd/>
            <a:tailEnd/>
          </a:ln>
        </p:spPr>
      </p:sp>
      <p:sp>
        <p:nvSpPr>
          <p:cNvPr id="42905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November 13, 2019: new screenshot and revised instructor notes</a:t>
            </a:r>
          </a:p>
          <a:p>
            <a:pPr eaLnBrk="1" hangingPunct="1">
              <a:spcBef>
                <a:spcPct val="0"/>
              </a:spcBef>
            </a:pPr>
            <a:endParaRPr lang="en-US" dirty="0"/>
          </a:p>
          <a:p>
            <a:pPr eaLnBrk="1" hangingPunct="1">
              <a:spcBef>
                <a:spcPct val="0"/>
              </a:spcBef>
            </a:pPr>
            <a:r>
              <a:rPr lang="en-US" dirty="0"/>
              <a:t>Note: this is an older record and some of the 670s do not conform to current practices. The practice of beginning the field with “His” or “Her” (see first two 670s) is no longer followed. Also the first 670 in this record does not show any justifying information for other elements in the record. This is also an obsolete practice.</a:t>
            </a:r>
          </a:p>
          <a:p>
            <a:pPr eaLnBrk="1" hangingPunct="1">
              <a:spcBef>
                <a:spcPct val="0"/>
              </a:spcBef>
            </a:pPr>
            <a:endParaRPr lang="en-US" dirty="0"/>
          </a:p>
          <a:p>
            <a:pPr eaLnBrk="1" hangingPunct="1">
              <a:spcBef>
                <a:spcPct val="0"/>
              </a:spcBef>
            </a:pPr>
            <a:r>
              <a:rPr lang="en-US" dirty="0"/>
              <a:t>Abbreviations were used in 670 fields in AACR2. RDA does not prescribe. You may choose to abbreviate or not (e.g., </a:t>
            </a:r>
            <a:r>
              <a:rPr lang="en-US" dirty="0" err="1"/>
              <a:t>t.p.</a:t>
            </a:r>
            <a:r>
              <a:rPr lang="en-US" dirty="0"/>
              <a:t> vs. title page). However, abbreviating the title proper (as seen in the fourth 670) is no longer recommended.</a:t>
            </a:r>
          </a:p>
          <a:p>
            <a:pPr eaLnBrk="1" hangingPunct="1">
              <a:spcBef>
                <a:spcPct val="0"/>
              </a:spcBef>
            </a:pPr>
            <a:endParaRPr lang="en-US" dirty="0"/>
          </a:p>
          <a:p>
            <a:pPr eaLnBrk="1" hangingPunct="1">
              <a:spcBef>
                <a:spcPct val="0"/>
              </a:spcBef>
            </a:pPr>
            <a:r>
              <a:rPr lang="en-US" dirty="0"/>
              <a:t>Note that this gives several good examples of 670s for websites and other online resources.  The last 670 illustrates that you may include a subfield $u with the URL for the website cited.</a:t>
            </a:r>
          </a:p>
          <a:p>
            <a:pPr eaLnBrk="1" hangingPunct="1">
              <a:spcBef>
                <a:spcPct val="0"/>
              </a:spcBef>
            </a:pPr>
            <a:endParaRPr lang="en-US" dirty="0"/>
          </a:p>
          <a:p>
            <a:pPr eaLnBrk="1" hangingPunct="1">
              <a:spcBef>
                <a:spcPct val="0"/>
              </a:spcBef>
            </a:pPr>
            <a:r>
              <a:rPr lang="en-US" dirty="0"/>
              <a:t>When adding a new 670 field in an NAR, add it at the end.  There is no need to revise previous 670s to make them conform to current practice.</a:t>
            </a:r>
          </a:p>
        </p:txBody>
      </p:sp>
      <p:sp>
        <p:nvSpPr>
          <p:cNvPr id="428035"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206406FC-8E73-495C-BC5C-E463D5B5D615}" type="slidenum">
              <a:rPr lang="en-US">
                <a:cs typeface="Arial" charset="0"/>
              </a:rPr>
              <a:pPr fontAlgn="base">
                <a:spcBef>
                  <a:spcPct val="0"/>
                </a:spcBef>
                <a:spcAft>
                  <a:spcPct val="0"/>
                </a:spcAft>
                <a:defRPr/>
              </a:pPr>
              <a:t>248</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CE25D2C1-DB05-4270-97C3-8E26713DB57F}" type="datetime1">
              <a:rPr lang="en-US" smtClean="0"/>
              <a:t>10/22/2024</a:t>
            </a:fld>
            <a:endParaRPr lang="en-US"/>
          </a:p>
        </p:txBody>
      </p:sp>
    </p:spTree>
    <p:extLst>
      <p:ext uri="{BB962C8B-B14F-4D97-AF65-F5344CB8AC3E}">
        <p14:creationId xmlns:p14="http://schemas.microsoft.com/office/powerpoint/2010/main" val="332616421"/>
      </p:ext>
    </p:extLst>
  </p:cSld>
  <p:clrMapOvr>
    <a:masterClrMapping/>
  </p:clrMapOvr>
</p:notes>
</file>

<file path=ppt/notesSlides/notesSlide2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105" name="Slide Image Placeholder 1"/>
          <p:cNvSpPr>
            <a:spLocks noGrp="1" noRot="1" noChangeAspect="1"/>
          </p:cNvSpPr>
          <p:nvPr>
            <p:ph type="sldImg"/>
          </p:nvPr>
        </p:nvSpPr>
        <p:spPr bwMode="auto">
          <a:noFill/>
          <a:ln>
            <a:solidFill>
              <a:srgbClr val="000000"/>
            </a:solidFill>
            <a:miter lim="800000"/>
            <a:headEnd/>
            <a:tailEnd/>
          </a:ln>
        </p:spPr>
      </p:sp>
      <p:sp>
        <p:nvSpPr>
          <p:cNvPr id="431106" name="Notes Placeholder 2"/>
          <p:cNvSpPr>
            <a:spLocks noGrp="1"/>
          </p:cNvSpPr>
          <p:nvPr>
            <p:ph type="body" idx="1"/>
          </p:nvPr>
        </p:nvSpPr>
        <p:spPr bwMode="auto">
          <a:noFill/>
        </p:spPr>
        <p:txBody>
          <a:bodyPr wrap="square" numCol="1" anchor="t" anchorCtr="0" compatLnSpc="1">
            <a:prstTxWarp prst="textNoShape">
              <a:avLst/>
            </a:prstTxWarp>
          </a:bodyPr>
          <a:lstStyle/>
          <a:p>
            <a:pPr defTabSz="921128" eaLnBrk="1" hangingPunct="1">
              <a:spcBef>
                <a:spcPct val="0"/>
              </a:spcBef>
            </a:pPr>
            <a:r>
              <a:rPr lang="en-US" dirty="0"/>
              <a:t>December 12, 2016</a:t>
            </a:r>
          </a:p>
          <a:p>
            <a:pPr defTabSz="921128" eaLnBrk="1" hangingPunct="1">
              <a:spcBef>
                <a:spcPct val="0"/>
              </a:spcBef>
            </a:pPr>
            <a:endParaRPr lang="en-US" dirty="0"/>
          </a:p>
          <a:p>
            <a:pPr defTabSz="921128" eaLnBrk="1" hangingPunct="1">
              <a:spcBef>
                <a:spcPct val="0"/>
              </a:spcBef>
            </a:pPr>
            <a:r>
              <a:rPr lang="en-US" dirty="0"/>
              <a:t>The first and third 670 in this record show how to deal with non-Latin script data when recording non-Latin script references (see the 400 field). According to DCM Z1 670, give subfield $a in </a:t>
            </a:r>
            <a:r>
              <a:rPr lang="en-US" dirty="0" err="1"/>
              <a:t>romanized</a:t>
            </a:r>
            <a:r>
              <a:rPr lang="en-US" dirty="0"/>
              <a:t> form. In subfield $b give the information in both the non-Latin script form found in the resource followed by an equals sign and the systematically </a:t>
            </a:r>
            <a:r>
              <a:rPr lang="en-US" dirty="0" err="1"/>
              <a:t>romanized</a:t>
            </a:r>
            <a:r>
              <a:rPr lang="en-US" dirty="0"/>
              <a:t> form.</a:t>
            </a:r>
          </a:p>
          <a:p>
            <a:pPr defTabSz="921128" eaLnBrk="1" hangingPunct="1">
              <a:spcBef>
                <a:spcPct val="0"/>
              </a:spcBef>
            </a:pPr>
            <a:endParaRPr lang="en-US" dirty="0"/>
          </a:p>
        </p:txBody>
      </p:sp>
      <p:sp>
        <p:nvSpPr>
          <p:cNvPr id="430083"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2D386863-C0F8-4EAE-BB8C-D5890452AC05}" type="slidenum">
              <a:rPr lang="en-US">
                <a:cs typeface="Arial" charset="0"/>
              </a:rPr>
              <a:pPr fontAlgn="base">
                <a:spcBef>
                  <a:spcPct val="0"/>
                </a:spcBef>
                <a:spcAft>
                  <a:spcPct val="0"/>
                </a:spcAft>
                <a:defRPr/>
              </a:pPr>
              <a:t>249</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7C1E9B00-315E-45B7-9CCB-171BE0C088D8}" type="datetime1">
              <a:rPr lang="en-US" smtClean="0"/>
              <a:t>10/22/2024</a:t>
            </a:fld>
            <a:endParaRPr lang="en-US"/>
          </a:p>
        </p:txBody>
      </p:sp>
    </p:spTree>
    <p:extLst>
      <p:ext uri="{BB962C8B-B14F-4D97-AF65-F5344CB8AC3E}">
        <p14:creationId xmlns:p14="http://schemas.microsoft.com/office/powerpoint/2010/main" val="1291490550"/>
      </p:ext>
    </p:extLst>
  </p:cSld>
  <p:clrMapOvr>
    <a:masterClrMapping/>
  </p:clrMapOvr>
</p:notes>
</file>

<file path=ppt/notesSlides/notesSlide2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153" name="Slide Image Placeholder 1"/>
          <p:cNvSpPr>
            <a:spLocks noGrp="1" noRot="1" noChangeAspect="1"/>
          </p:cNvSpPr>
          <p:nvPr>
            <p:ph type="sldImg"/>
          </p:nvPr>
        </p:nvSpPr>
        <p:spPr bwMode="auto">
          <a:noFill/>
          <a:ln>
            <a:solidFill>
              <a:srgbClr val="000000"/>
            </a:solidFill>
            <a:miter lim="800000"/>
            <a:headEnd/>
            <a:tailEnd/>
          </a:ln>
        </p:spPr>
      </p:sp>
      <p:sp>
        <p:nvSpPr>
          <p:cNvPr id="43315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February 28, 2020: added 046 to first bullet and text from DCM Z1 to speaker notes</a:t>
            </a:r>
          </a:p>
          <a:p>
            <a:pPr eaLnBrk="1" hangingPunct="1">
              <a:spcBef>
                <a:spcPct val="0"/>
              </a:spcBef>
            </a:pPr>
            <a:r>
              <a:rPr lang="en-US" dirty="0"/>
              <a:t>August 8, 2019: revised $v, which should contain the title of the source consulted.</a:t>
            </a:r>
            <a:r>
              <a:rPr lang="en-US" baseline="0" dirty="0"/>
              <a:t>  Added note in instructor notes.</a:t>
            </a:r>
            <a:endParaRPr lang="en-US" dirty="0"/>
          </a:p>
          <a:p>
            <a:pPr eaLnBrk="1" hangingPunct="1">
              <a:spcBef>
                <a:spcPct val="0"/>
              </a:spcBef>
            </a:pPr>
            <a:endParaRPr lang="en-US" dirty="0"/>
          </a:p>
          <a:p>
            <a:pPr eaLnBrk="1" hangingPunct="1">
              <a:spcBef>
                <a:spcPct val="0"/>
              </a:spcBef>
            </a:pPr>
            <a:r>
              <a:rPr lang="en-US" dirty="0"/>
              <a:t>Note: that when using $v, you do not need to give the location that the informat</a:t>
            </a:r>
            <a:r>
              <a:rPr lang="en-US" baseline="0" dirty="0"/>
              <a:t>ion was found.  Only the source title, and date of publication (or viewed on date) are necessary.</a:t>
            </a:r>
          </a:p>
          <a:p>
            <a:pPr eaLnBrk="1" hangingPunct="1">
              <a:spcBef>
                <a:spcPct val="0"/>
              </a:spcBef>
            </a:pPr>
            <a:endParaRPr lang="en-US" baseline="0" dirty="0"/>
          </a:p>
          <a:p>
            <a:pPr eaLnBrk="1" hangingPunct="1">
              <a:spcBef>
                <a:spcPct val="0"/>
              </a:spcBef>
            </a:pPr>
            <a:r>
              <a:rPr lang="en-US" baseline="0" dirty="0"/>
              <a:t>DCM Z1 670:  I</a:t>
            </a:r>
            <a:r>
              <a:rPr lang="en-US" sz="1200" kern="1200" dirty="0">
                <a:solidFill>
                  <a:schemeClr val="tx1"/>
                </a:solidFill>
                <a:effectLst/>
                <a:latin typeface="+mn-lt"/>
                <a:ea typeface="+mn-ea"/>
                <a:cs typeface="+mn-cs"/>
              </a:rPr>
              <a:t>nformation found in online sources may be added to the 046 or 3XX fields with the appropriate citations in subfields $v and $u and not repeated in a 670 when that information is not used in the 1XX or a 4XX. </a:t>
            </a:r>
            <a:endParaRPr lang="en-US" dirty="0"/>
          </a:p>
          <a:p>
            <a:pPr eaLnBrk="1" hangingPunct="1">
              <a:spcBef>
                <a:spcPct val="0"/>
              </a:spcBef>
            </a:pPr>
            <a:endParaRPr lang="en-US" dirty="0"/>
          </a:p>
          <a:p>
            <a:pPr eaLnBrk="1" hangingPunct="1">
              <a:spcBef>
                <a:spcPct val="0"/>
              </a:spcBef>
            </a:pPr>
            <a:endParaRPr lang="en-US" dirty="0"/>
          </a:p>
        </p:txBody>
      </p:sp>
      <p:sp>
        <p:nvSpPr>
          <p:cNvPr id="432131"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DB968345-BFF5-48A8-9C72-9126048A9641}" type="slidenum">
              <a:rPr lang="en-US">
                <a:cs typeface="Arial" charset="0"/>
              </a:rPr>
              <a:pPr fontAlgn="base">
                <a:spcBef>
                  <a:spcPct val="0"/>
                </a:spcBef>
                <a:spcAft>
                  <a:spcPct val="0"/>
                </a:spcAft>
                <a:defRPr/>
              </a:pPr>
              <a:t>250</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9497A02F-7E61-41F1-8571-1CE517F85EA2}" type="datetime1">
              <a:rPr lang="en-US" smtClean="0"/>
              <a:t>10/22/2024</a:t>
            </a:fld>
            <a:endParaRPr lang="en-US"/>
          </a:p>
        </p:txBody>
      </p:sp>
    </p:spTree>
    <p:extLst>
      <p:ext uri="{BB962C8B-B14F-4D97-AF65-F5344CB8AC3E}">
        <p14:creationId xmlns:p14="http://schemas.microsoft.com/office/powerpoint/2010/main" val="2475955535"/>
      </p:ext>
    </p:extLst>
  </p:cSld>
  <p:clrMapOvr>
    <a:masterClrMapping/>
  </p:clrMapOvr>
</p:notes>
</file>

<file path=ppt/notesSlides/notesSlide2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1" name="Slide Image Placeholder 1"/>
          <p:cNvSpPr>
            <a:spLocks noGrp="1" noRot="1" noChangeAspect="1"/>
          </p:cNvSpPr>
          <p:nvPr>
            <p:ph type="sldImg"/>
          </p:nvPr>
        </p:nvSpPr>
        <p:spPr bwMode="auto">
          <a:noFill/>
          <a:ln>
            <a:solidFill>
              <a:srgbClr val="000000"/>
            </a:solidFill>
            <a:miter lim="800000"/>
            <a:headEnd/>
            <a:tailEnd/>
          </a:ln>
        </p:spPr>
      </p:sp>
      <p:sp>
        <p:nvSpPr>
          <p:cNvPr id="435202"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dirty="0"/>
              <a:t>September 17, 2018: </a:t>
            </a:r>
            <a:r>
              <a:rPr lang="en-US" baseline="0" dirty="0"/>
              <a:t>In November 2013, DCM Z1 was updated to indicate that field 675 should be used if the item being cataloged provides no information </a:t>
            </a:r>
            <a:r>
              <a:rPr lang="en-CA" dirty="0"/>
              <a:t>related to the entity represented in the authority record. Previous practice was to</a:t>
            </a:r>
            <a:r>
              <a:rPr lang="en-CA" baseline="0" dirty="0"/>
              <a:t> use field 670 with the phrase “name not given” or “title not given” in $b. Deleted two slides covering the previous practice.</a:t>
            </a:r>
            <a:endParaRPr lang="en-US" baseline="0" dirty="0"/>
          </a:p>
          <a:p>
            <a:pPr eaLnBrk="1" hangingPunct="1">
              <a:spcBef>
                <a:spcPct val="0"/>
              </a:spcBef>
            </a:pPr>
            <a:endParaRPr lang="en-US" dirty="0"/>
          </a:p>
          <a:p>
            <a:pPr eaLnBrk="1" hangingPunct="1">
              <a:spcBef>
                <a:spcPct val="0"/>
              </a:spcBef>
            </a:pPr>
            <a:r>
              <a:rPr lang="en-US" dirty="0"/>
              <a:t>Note that the definition was recently changed to include “related entities” – previously 675 was used to justify 5XX fields. 670 will now be used for this. There is no need to correct the coding of older records, however, although you may if you like.</a:t>
            </a:r>
          </a:p>
        </p:txBody>
      </p:sp>
      <p:sp>
        <p:nvSpPr>
          <p:cNvPr id="434179"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3F736E28-12A5-423B-A361-4E12359735D3}" type="slidenum">
              <a:rPr lang="en-US">
                <a:cs typeface="Arial" charset="0"/>
              </a:rPr>
              <a:pPr fontAlgn="base">
                <a:spcBef>
                  <a:spcPct val="0"/>
                </a:spcBef>
                <a:spcAft>
                  <a:spcPct val="0"/>
                </a:spcAft>
                <a:defRPr/>
              </a:pPr>
              <a:t>251</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5571EDCF-5ECD-4C82-AFEA-C54DA355722D}" type="datetime1">
              <a:rPr lang="en-US" smtClean="0"/>
              <a:t>10/22/2024</a:t>
            </a:fld>
            <a:endParaRPr lang="en-US"/>
          </a:p>
        </p:txBody>
      </p:sp>
    </p:spTree>
    <p:extLst>
      <p:ext uri="{BB962C8B-B14F-4D97-AF65-F5344CB8AC3E}">
        <p14:creationId xmlns:p14="http://schemas.microsoft.com/office/powerpoint/2010/main" val="1180071764"/>
      </p:ext>
    </p:extLst>
  </p:cSld>
  <p:clrMapOvr>
    <a:masterClrMapping/>
  </p:clrMapOvr>
</p:notes>
</file>

<file path=ppt/notesSlides/notesSlide2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249" name="Slide Image Placeholder 1"/>
          <p:cNvSpPr>
            <a:spLocks noGrp="1" noRot="1" noChangeAspect="1"/>
          </p:cNvSpPr>
          <p:nvPr>
            <p:ph type="sldImg"/>
          </p:nvPr>
        </p:nvSpPr>
        <p:spPr bwMode="auto">
          <a:noFill/>
          <a:ln>
            <a:solidFill>
              <a:srgbClr val="000000"/>
            </a:solidFill>
            <a:miter lim="800000"/>
            <a:headEnd/>
            <a:tailEnd/>
          </a:ln>
        </p:spPr>
      </p:sp>
      <p:sp>
        <p:nvSpPr>
          <p:cNvPr id="43725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May 1, 2013</a:t>
            </a:r>
          </a:p>
          <a:p>
            <a:pPr eaLnBrk="1" hangingPunct="1">
              <a:spcBef>
                <a:spcPct val="0"/>
              </a:spcBef>
            </a:pPr>
            <a:endParaRPr lang="en-US" dirty="0"/>
          </a:p>
          <a:p>
            <a:pPr eaLnBrk="1" hangingPunct="1">
              <a:spcBef>
                <a:spcPct val="0"/>
              </a:spcBef>
            </a:pPr>
            <a:r>
              <a:rPr lang="en-US" dirty="0"/>
              <a:t>Note that the definition was recently changed to include “related entities” – previously 675 was used to justify 5XX fields. 670 will now be used for this. However, there is no need to correct the coding of older records, although you may if you like.</a:t>
            </a:r>
          </a:p>
        </p:txBody>
      </p:sp>
      <p:sp>
        <p:nvSpPr>
          <p:cNvPr id="436227"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E6EB9F1B-CD50-40B7-A8FF-DBC16E8159F4}" type="slidenum">
              <a:rPr lang="en-US">
                <a:cs typeface="Arial" charset="0"/>
              </a:rPr>
              <a:pPr fontAlgn="base">
                <a:spcBef>
                  <a:spcPct val="0"/>
                </a:spcBef>
                <a:spcAft>
                  <a:spcPct val="0"/>
                </a:spcAft>
                <a:defRPr/>
              </a:pPr>
              <a:t>252</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531FC947-D10F-49F2-A23E-8F4D161BE382}" type="datetime1">
              <a:rPr lang="en-US" smtClean="0"/>
              <a:t>10/22/2024</a:t>
            </a:fld>
            <a:endParaRPr lang="en-US"/>
          </a:p>
        </p:txBody>
      </p:sp>
    </p:spTree>
    <p:extLst>
      <p:ext uri="{BB962C8B-B14F-4D97-AF65-F5344CB8AC3E}">
        <p14:creationId xmlns:p14="http://schemas.microsoft.com/office/powerpoint/2010/main" val="3076340871"/>
      </p:ext>
    </p:extLst>
  </p:cSld>
  <p:clrMapOvr>
    <a:masterClrMapping/>
  </p:clrMapOvr>
</p:notes>
</file>

<file path=ppt/notesSlides/notesSlide2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9297" name="Slide Image Placeholder 1"/>
          <p:cNvSpPr>
            <a:spLocks noGrp="1" noRot="1" noChangeAspect="1"/>
          </p:cNvSpPr>
          <p:nvPr>
            <p:ph type="sldImg"/>
          </p:nvPr>
        </p:nvSpPr>
        <p:spPr bwMode="auto">
          <a:noFill/>
          <a:ln>
            <a:solidFill>
              <a:srgbClr val="000000"/>
            </a:solidFill>
            <a:miter lim="800000"/>
            <a:headEnd/>
            <a:tailEnd/>
          </a:ln>
        </p:spPr>
      </p:sp>
      <p:sp>
        <p:nvSpPr>
          <p:cNvPr id="43929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February 26, 2019: </a:t>
            </a:r>
            <a:r>
              <a:rPr lang="en-US" baseline="0" dirty="0"/>
              <a:t>replaced NAR with updated version</a:t>
            </a:r>
            <a:endParaRPr lang="en-US" dirty="0"/>
          </a:p>
          <a:p>
            <a:pPr eaLnBrk="1" hangingPunct="1">
              <a:spcBef>
                <a:spcPct val="0"/>
              </a:spcBef>
            </a:pPr>
            <a:endParaRPr lang="en-US" dirty="0"/>
          </a:p>
          <a:p>
            <a:pPr eaLnBrk="1" hangingPunct="1">
              <a:spcBef>
                <a:spcPct val="0"/>
              </a:spcBef>
            </a:pPr>
            <a:r>
              <a:rPr lang="en-US" dirty="0"/>
              <a:t>This person has a common name that will likely need differentiating in the future. The cataloger listed likely sources checked for differentiating information such as a birth date so that future catalogers wouldn’t try the same sources again.</a:t>
            </a:r>
          </a:p>
        </p:txBody>
      </p:sp>
      <p:sp>
        <p:nvSpPr>
          <p:cNvPr id="438275"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BA4515DD-6F3E-463F-950F-7FC008745BEE}" type="slidenum">
              <a:rPr lang="en-US">
                <a:cs typeface="Arial" charset="0"/>
              </a:rPr>
              <a:pPr fontAlgn="base">
                <a:spcBef>
                  <a:spcPct val="0"/>
                </a:spcBef>
                <a:spcAft>
                  <a:spcPct val="0"/>
                </a:spcAft>
                <a:defRPr/>
              </a:pPr>
              <a:t>253</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BB48EE84-C8F4-491B-B67C-A9F54DE5A357}" type="datetime1">
              <a:rPr lang="en-US" smtClean="0"/>
              <a:t>10/22/2024</a:t>
            </a:fld>
            <a:endParaRPr lang="en-US"/>
          </a:p>
        </p:txBody>
      </p:sp>
    </p:spTree>
    <p:extLst>
      <p:ext uri="{BB962C8B-B14F-4D97-AF65-F5344CB8AC3E}">
        <p14:creationId xmlns:p14="http://schemas.microsoft.com/office/powerpoint/2010/main" val="2470186143"/>
      </p:ext>
    </p:extLst>
  </p:cSld>
  <p:clrMapOvr>
    <a:masterClrMapping/>
  </p:clrMapOvr>
</p:notes>
</file>

<file path=ppt/notesSlides/notesSlide2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20" dirty="0"/>
              <a:t>March 7, 2019</a:t>
            </a:r>
            <a:endParaRPr lang="en-US" sz="1020" baseline="0" dirty="0"/>
          </a:p>
          <a:p>
            <a:endParaRPr lang="en-US" sz="1020" baseline="0" dirty="0"/>
          </a:p>
          <a:p>
            <a:r>
              <a:rPr lang="en-US" sz="1020" b="1" kern="1200" dirty="0">
                <a:solidFill>
                  <a:schemeClr val="tx1"/>
                </a:solidFill>
                <a:effectLst/>
                <a:latin typeface="+mn-lt"/>
                <a:ea typeface="+mn-ea"/>
                <a:cs typeface="+mn-cs"/>
              </a:rPr>
              <a:t>672:  </a:t>
            </a:r>
            <a:r>
              <a:rPr lang="en-US" sz="1020" kern="1200" dirty="0">
                <a:solidFill>
                  <a:schemeClr val="tx1"/>
                </a:solidFill>
                <a:effectLst/>
                <a:latin typeface="+mn-lt"/>
                <a:ea typeface="+mn-ea"/>
                <a:cs typeface="+mn-cs"/>
              </a:rPr>
              <a:t>The 672 field may be used to record a title that is related to the entity represented by the 100, 110, 111, or 151 in the name authority record.  For example, the field may be used to record titles for which the entity is a creator, contributor, issuing body, or subject.  </a:t>
            </a:r>
          </a:p>
          <a:p>
            <a:r>
              <a:rPr lang="en-US" sz="1020" kern="1200" dirty="0">
                <a:solidFill>
                  <a:schemeClr val="tx1"/>
                </a:solidFill>
                <a:effectLst/>
                <a:latin typeface="+mn-lt"/>
                <a:ea typeface="+mn-ea"/>
                <a:cs typeface="+mn-cs"/>
              </a:rPr>
              <a:t>     Use of the 672 field does not negate the need to use the 670 field for the title for which the authority record is being created, nor to use the 670 fields to justify information recorded in the 1XX and 4XX such as preferred and variant forms of name.</a:t>
            </a:r>
          </a:p>
          <a:p>
            <a:r>
              <a:rPr lang="en-US" sz="1020" kern="1200" dirty="0">
                <a:solidFill>
                  <a:schemeClr val="tx1"/>
                </a:solidFill>
                <a:effectLst/>
                <a:latin typeface="+mn-lt"/>
                <a:ea typeface="+mn-ea"/>
                <a:cs typeface="+mn-cs"/>
              </a:rPr>
              <a:t>     Apply the same instructions on non-filing characters in the 245 field to record the number of non-filing characters in the second indicator of the 672 field.</a:t>
            </a:r>
          </a:p>
          <a:p>
            <a:r>
              <a:rPr lang="en-US" sz="1020" kern="1200" dirty="0">
                <a:solidFill>
                  <a:schemeClr val="tx1"/>
                </a:solidFill>
                <a:effectLst/>
                <a:latin typeface="+mn-lt"/>
                <a:ea typeface="+mn-ea"/>
                <a:cs typeface="+mn-cs"/>
              </a:rPr>
              <a:t>     Subfield $f is used to record a date appropriate to the entity recorded in $a (e.g., use date of work for a preferred title and date of publication for a title proper). Do not use brackets in $f when recording a supplied date of publication or production. Do not give a date of distribution, date of manufacture, or copyright date in $f.</a:t>
            </a:r>
          </a:p>
          <a:p>
            <a:r>
              <a:rPr lang="en-US" sz="1020" kern="1200" dirty="0">
                <a:solidFill>
                  <a:schemeClr val="tx1"/>
                </a:solidFill>
                <a:effectLst/>
                <a:latin typeface="+mn-lt"/>
                <a:ea typeface="+mn-ea"/>
                <a:cs typeface="+mn-cs"/>
              </a:rPr>
              <a:t>     Subfield $w is used to record bibliographic record control number s (e.g., 001, 010, and 016 fields in bibliographic records). It is recommended that catalogers provide $w when readily available. Subfield $w should only be used with titles for the manifestation record</a:t>
            </a:r>
            <a:r>
              <a:rPr lang="en-US" sz="1020" kern="1200" baseline="0" dirty="0">
                <a:solidFill>
                  <a:schemeClr val="tx1"/>
                </a:solidFill>
                <a:effectLst/>
                <a:latin typeface="+mn-lt"/>
                <a:ea typeface="+mn-ea"/>
                <a:cs typeface="+mn-cs"/>
              </a:rPr>
              <a:t> control number</a:t>
            </a:r>
            <a:r>
              <a:rPr lang="en-US" sz="1020" kern="1200" dirty="0">
                <a:solidFill>
                  <a:schemeClr val="tx1"/>
                </a:solidFill>
                <a:effectLst/>
                <a:latin typeface="+mn-lt"/>
                <a:ea typeface="+mn-ea"/>
                <a:cs typeface="+mn-cs"/>
              </a:rPr>
              <a:t>. </a:t>
            </a:r>
          </a:p>
          <a:p>
            <a:endParaRPr lang="en-US" sz="1020" kern="1200" dirty="0">
              <a:solidFill>
                <a:schemeClr val="tx1"/>
              </a:solidFill>
              <a:effectLst/>
              <a:latin typeface="+mn-lt"/>
              <a:ea typeface="+mn-ea"/>
              <a:cs typeface="+mn-cs"/>
            </a:endParaRPr>
          </a:p>
          <a:p>
            <a:r>
              <a:rPr lang="en-US" sz="1020" b="1" kern="1200" dirty="0">
                <a:solidFill>
                  <a:schemeClr val="tx1"/>
                </a:solidFill>
                <a:effectLst/>
                <a:latin typeface="+mn-lt"/>
                <a:ea typeface="+mn-ea"/>
                <a:cs typeface="+mn-cs"/>
              </a:rPr>
              <a:t>673:  </a:t>
            </a:r>
            <a:r>
              <a:rPr lang="en-US" sz="1020" kern="1200" dirty="0">
                <a:solidFill>
                  <a:schemeClr val="tx1"/>
                </a:solidFill>
                <a:effectLst/>
                <a:latin typeface="+mn-lt"/>
                <a:ea typeface="+mn-ea"/>
                <a:cs typeface="+mn-cs"/>
              </a:rPr>
              <a:t>The 673 field may be used to record a title that is not related to the entity represented by the 100, 110, 111, or 151 in the name authority record. For example, in an authority record for a person, the 673 may be used to record the titles of works written by a different person with a similar name.  </a:t>
            </a:r>
          </a:p>
          <a:p>
            <a:r>
              <a:rPr lang="en-US" sz="1020" kern="1200" dirty="0">
                <a:solidFill>
                  <a:schemeClr val="tx1"/>
                </a:solidFill>
                <a:effectLst/>
                <a:latin typeface="+mn-lt"/>
                <a:ea typeface="+mn-ea"/>
                <a:cs typeface="+mn-cs"/>
              </a:rPr>
              <a:t>     Use of the 673 field does not negate the need to use the 675 field as described in the 675 section of DCM Z1.</a:t>
            </a:r>
            <a:endParaRPr lang="en-US" sz="1020" dirty="0"/>
          </a:p>
        </p:txBody>
      </p:sp>
      <p:sp>
        <p:nvSpPr>
          <p:cNvPr id="4" name="Date Placeholder 3"/>
          <p:cNvSpPr>
            <a:spLocks noGrp="1"/>
          </p:cNvSpPr>
          <p:nvPr>
            <p:ph type="dt" idx="10"/>
          </p:nvPr>
        </p:nvSpPr>
        <p:spPr>
          <a:xfrm>
            <a:off x="3970874" y="4"/>
            <a:ext cx="3037945" cy="465929"/>
          </a:xfrm>
          <a:prstGeom prst="rect">
            <a:avLst/>
          </a:prstGeom>
        </p:spPr>
        <p:txBody>
          <a:bodyPr/>
          <a:lstStyle/>
          <a:p>
            <a:pPr>
              <a:defRPr/>
            </a:pPr>
            <a:fld id="{937FB7F1-4FCC-47A4-ADF1-4FAFAE11B49A}" type="datetime1">
              <a:rPr lang="en-US" smtClean="0"/>
              <a:t>10/22/2024</a:t>
            </a:fld>
            <a:endParaRPr lang="en-US"/>
          </a:p>
        </p:txBody>
      </p:sp>
      <p:sp>
        <p:nvSpPr>
          <p:cNvPr id="5" name="Slide Number Placeholder 4"/>
          <p:cNvSpPr>
            <a:spLocks noGrp="1"/>
          </p:cNvSpPr>
          <p:nvPr>
            <p:ph type="sldNum" sz="quarter" idx="11"/>
          </p:nvPr>
        </p:nvSpPr>
        <p:spPr>
          <a:xfrm>
            <a:off x="3970874" y="8828889"/>
            <a:ext cx="3037945" cy="465929"/>
          </a:xfrm>
          <a:prstGeom prst="rect">
            <a:avLst/>
          </a:prstGeom>
        </p:spPr>
        <p:txBody>
          <a:bodyPr/>
          <a:lstStyle/>
          <a:p>
            <a:pPr>
              <a:defRPr/>
            </a:pPr>
            <a:fld id="{586CEC8C-7457-4450-A838-18391C8E8FD6}" type="slidenum">
              <a:rPr lang="en-US" smtClean="0"/>
              <a:pPr>
                <a:defRPr/>
              </a:pPr>
              <a:t>254</a:t>
            </a:fld>
            <a:endParaRPr lang="en-US"/>
          </a:p>
        </p:txBody>
      </p:sp>
    </p:spTree>
    <p:extLst>
      <p:ext uri="{BB962C8B-B14F-4D97-AF65-F5344CB8AC3E}">
        <p14:creationId xmlns:p14="http://schemas.microsoft.com/office/powerpoint/2010/main" val="865044522"/>
      </p:ext>
    </p:extLst>
  </p:cSld>
  <p:clrMapOvr>
    <a:masterClrMapping/>
  </p:clrMapOvr>
</p:notes>
</file>

<file path=ppt/notesSlides/notesSlide2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March 8, 2019</a:t>
            </a:r>
          </a:p>
          <a:p>
            <a:endParaRPr lang="en-US" baseline="0" dirty="0"/>
          </a:p>
          <a:p>
            <a:r>
              <a:rPr lang="en-US" baseline="0" dirty="0"/>
              <a:t>The 673 fields in this record inform us that the novels </a:t>
            </a:r>
            <a:r>
              <a:rPr lang="en-US" i="1" baseline="0" dirty="0"/>
              <a:t>Good intentions</a:t>
            </a:r>
            <a:r>
              <a:rPr lang="en-US" i="0" baseline="0" dirty="0"/>
              <a:t> and </a:t>
            </a:r>
            <a:r>
              <a:rPr lang="en-US" i="1" baseline="0" dirty="0"/>
              <a:t>Seattle green, </a:t>
            </a:r>
            <a:r>
              <a:rPr lang="en-US" i="0" baseline="0" dirty="0"/>
              <a:t>both by Jane Adams, are not by </a:t>
            </a:r>
            <a:r>
              <a:rPr lang="en-US" i="1" baseline="0" dirty="0"/>
              <a:t>this</a:t>
            </a:r>
            <a:r>
              <a:rPr lang="en-US" i="0" baseline="0" dirty="0"/>
              <a:t> Jane Adams, who is also a novelist and could have been writing in the 1980s.</a:t>
            </a:r>
            <a:endParaRPr lang="en-US" dirty="0"/>
          </a:p>
        </p:txBody>
      </p:sp>
      <p:sp>
        <p:nvSpPr>
          <p:cNvPr id="4" name="Date Placeholder 3"/>
          <p:cNvSpPr>
            <a:spLocks noGrp="1"/>
          </p:cNvSpPr>
          <p:nvPr>
            <p:ph type="dt" idx="10"/>
          </p:nvPr>
        </p:nvSpPr>
        <p:spPr>
          <a:xfrm>
            <a:off x="3970874" y="4"/>
            <a:ext cx="3037945" cy="465929"/>
          </a:xfrm>
          <a:prstGeom prst="rect">
            <a:avLst/>
          </a:prstGeom>
        </p:spPr>
        <p:txBody>
          <a:bodyPr/>
          <a:lstStyle/>
          <a:p>
            <a:pPr>
              <a:defRPr/>
            </a:pPr>
            <a:fld id="{937FB7F1-4FCC-47A4-ADF1-4FAFAE11B49A}" type="datetime1">
              <a:rPr lang="en-US" smtClean="0"/>
              <a:t>10/22/2024</a:t>
            </a:fld>
            <a:endParaRPr lang="en-US"/>
          </a:p>
        </p:txBody>
      </p:sp>
      <p:sp>
        <p:nvSpPr>
          <p:cNvPr id="5" name="Slide Number Placeholder 4"/>
          <p:cNvSpPr>
            <a:spLocks noGrp="1"/>
          </p:cNvSpPr>
          <p:nvPr>
            <p:ph type="sldNum" sz="quarter" idx="11"/>
          </p:nvPr>
        </p:nvSpPr>
        <p:spPr>
          <a:xfrm>
            <a:off x="3970874" y="8828889"/>
            <a:ext cx="3037945" cy="465929"/>
          </a:xfrm>
          <a:prstGeom prst="rect">
            <a:avLst/>
          </a:prstGeom>
        </p:spPr>
        <p:txBody>
          <a:bodyPr/>
          <a:lstStyle/>
          <a:p>
            <a:pPr>
              <a:defRPr/>
            </a:pPr>
            <a:fld id="{586CEC8C-7457-4450-A838-18391C8E8FD6}" type="slidenum">
              <a:rPr lang="en-US" smtClean="0"/>
              <a:pPr>
                <a:defRPr/>
              </a:pPr>
              <a:t>255</a:t>
            </a:fld>
            <a:endParaRPr lang="en-US"/>
          </a:p>
        </p:txBody>
      </p:sp>
    </p:spTree>
    <p:extLst>
      <p:ext uri="{BB962C8B-B14F-4D97-AF65-F5344CB8AC3E}">
        <p14:creationId xmlns:p14="http://schemas.microsoft.com/office/powerpoint/2010/main" val="758353867"/>
      </p:ext>
    </p:extLst>
  </p:cSld>
  <p:clrMapOvr>
    <a:masterClrMapping/>
  </p:clrMapOvr>
</p:notes>
</file>

<file path=ppt/notesSlides/notesSlide2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1" name="Slide Image Placeholder 1"/>
          <p:cNvSpPr>
            <a:spLocks noGrp="1" noRot="1" noChangeAspect="1"/>
          </p:cNvSpPr>
          <p:nvPr>
            <p:ph type="sldImg"/>
          </p:nvPr>
        </p:nvSpPr>
        <p:spPr bwMode="auto">
          <a:noFill/>
          <a:ln>
            <a:solidFill>
              <a:srgbClr val="000000"/>
            </a:solidFill>
            <a:miter lim="800000"/>
            <a:headEnd/>
            <a:tailEnd/>
          </a:ln>
        </p:spPr>
      </p:sp>
      <p:sp>
        <p:nvSpPr>
          <p:cNvPr id="44544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t>May 1, 2013</a:t>
            </a:r>
          </a:p>
          <a:p>
            <a:pPr eaLnBrk="1" hangingPunct="1">
              <a:spcBef>
                <a:spcPct val="0"/>
              </a:spcBef>
            </a:pPr>
            <a:endParaRPr lang="en-US"/>
          </a:p>
        </p:txBody>
      </p:sp>
      <p:sp>
        <p:nvSpPr>
          <p:cNvPr id="444419"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7BD95A0F-0222-461D-A421-F29336C79912}" type="slidenum">
              <a:rPr lang="en-US">
                <a:cs typeface="Arial" charset="0"/>
              </a:rPr>
              <a:pPr fontAlgn="base">
                <a:spcBef>
                  <a:spcPct val="0"/>
                </a:spcBef>
                <a:spcAft>
                  <a:spcPct val="0"/>
                </a:spcAft>
                <a:defRPr/>
              </a:pPr>
              <a:t>256</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5F65015F-9F19-4EAC-8077-2B37BD152031}" type="datetime1">
              <a:rPr lang="en-US" smtClean="0"/>
              <a:t>10/22/2024</a:t>
            </a:fld>
            <a:endParaRPr lang="en-US"/>
          </a:p>
        </p:txBody>
      </p:sp>
    </p:spTree>
    <p:extLst>
      <p:ext uri="{BB962C8B-B14F-4D97-AF65-F5344CB8AC3E}">
        <p14:creationId xmlns:p14="http://schemas.microsoft.com/office/powerpoint/2010/main" val="4256917428"/>
      </p:ext>
    </p:extLst>
  </p:cSld>
  <p:clrMapOvr>
    <a:masterClrMapping/>
  </p:clrMapOvr>
</p:notes>
</file>

<file path=ppt/notesSlides/notesSlide2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89" name="Slide Image Placeholder 1"/>
          <p:cNvSpPr>
            <a:spLocks noGrp="1" noRot="1" noChangeAspect="1"/>
          </p:cNvSpPr>
          <p:nvPr>
            <p:ph type="sldImg"/>
          </p:nvPr>
        </p:nvSpPr>
        <p:spPr bwMode="auto">
          <a:noFill/>
          <a:ln>
            <a:solidFill>
              <a:srgbClr val="000000"/>
            </a:solidFill>
            <a:miter lim="800000"/>
            <a:headEnd/>
            <a:tailEnd/>
          </a:ln>
        </p:spPr>
      </p:sp>
      <p:sp>
        <p:nvSpPr>
          <p:cNvPr id="44749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aseline="0" dirty="0"/>
              <a:t>November 2, 2016</a:t>
            </a:r>
            <a:endParaRPr lang="en-US" dirty="0"/>
          </a:p>
        </p:txBody>
      </p:sp>
      <p:sp>
        <p:nvSpPr>
          <p:cNvPr id="446467"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11D6FC3E-6EB6-459F-8382-1C994B855AEB}" type="slidenum">
              <a:rPr lang="en-US">
                <a:cs typeface="Arial" charset="0"/>
              </a:rPr>
              <a:pPr fontAlgn="base">
                <a:spcBef>
                  <a:spcPct val="0"/>
                </a:spcBef>
                <a:spcAft>
                  <a:spcPct val="0"/>
                </a:spcAft>
                <a:defRPr/>
              </a:pPr>
              <a:t>257</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64295FAC-8350-4CB0-8B13-4AD3C0C0BF3C}" type="datetime1">
              <a:rPr lang="en-US" smtClean="0"/>
              <a:t>10/22/2024</a:t>
            </a:fld>
            <a:endParaRPr lang="en-US"/>
          </a:p>
        </p:txBody>
      </p:sp>
    </p:spTree>
    <p:extLst>
      <p:ext uri="{BB962C8B-B14F-4D97-AF65-F5344CB8AC3E}">
        <p14:creationId xmlns:p14="http://schemas.microsoft.com/office/powerpoint/2010/main" val="2568259409"/>
      </p:ext>
    </p:extLst>
  </p:cSld>
  <p:clrMapOvr>
    <a:masterClrMapping/>
  </p:clrMapOvr>
</p:notes>
</file>

<file path=ppt/notesSlides/notesSlide2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537" name="Slide Image Placeholder 1"/>
          <p:cNvSpPr>
            <a:spLocks noGrp="1" noRot="1" noChangeAspect="1"/>
          </p:cNvSpPr>
          <p:nvPr>
            <p:ph type="sldImg"/>
          </p:nvPr>
        </p:nvSpPr>
        <p:spPr bwMode="auto">
          <a:noFill/>
          <a:ln>
            <a:solidFill>
              <a:srgbClr val="000000"/>
            </a:solidFill>
            <a:miter lim="800000"/>
            <a:headEnd/>
            <a:tailEnd/>
          </a:ln>
        </p:spPr>
      </p:sp>
      <p:sp>
        <p:nvSpPr>
          <p:cNvPr id="44953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aseline="0" dirty="0"/>
              <a:t>November 2, 2016</a:t>
            </a:r>
            <a:endParaRPr lang="en-US" dirty="0"/>
          </a:p>
        </p:txBody>
      </p:sp>
      <p:sp>
        <p:nvSpPr>
          <p:cNvPr id="448515"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C259A559-F521-463D-9CFA-BA3FB9DC575D}" type="slidenum">
              <a:rPr lang="en-US">
                <a:cs typeface="Arial" charset="0"/>
              </a:rPr>
              <a:pPr fontAlgn="base">
                <a:spcBef>
                  <a:spcPct val="0"/>
                </a:spcBef>
                <a:spcAft>
                  <a:spcPct val="0"/>
                </a:spcAft>
                <a:defRPr/>
              </a:pPr>
              <a:t>258</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A7B3831B-9BF7-4059-A82C-33CB76D36D1E}" type="datetime1">
              <a:rPr lang="en-US" smtClean="0"/>
              <a:t>10/22/2024</a:t>
            </a:fld>
            <a:endParaRPr lang="en-US"/>
          </a:p>
        </p:txBody>
      </p:sp>
    </p:spTree>
    <p:extLst>
      <p:ext uri="{BB962C8B-B14F-4D97-AF65-F5344CB8AC3E}">
        <p14:creationId xmlns:p14="http://schemas.microsoft.com/office/powerpoint/2010/main" val="615480388"/>
      </p:ext>
    </p:extLst>
  </p:cSld>
  <p:clrMapOvr>
    <a:masterClrMapping/>
  </p:clrMapOvr>
</p:notes>
</file>

<file path=ppt/notesSlides/notesSlide2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585" name="Slide Image Placeholder 1"/>
          <p:cNvSpPr>
            <a:spLocks noGrp="1" noRot="1" noChangeAspect="1"/>
          </p:cNvSpPr>
          <p:nvPr>
            <p:ph type="sldImg"/>
          </p:nvPr>
        </p:nvSpPr>
        <p:spPr bwMode="auto">
          <a:noFill/>
          <a:ln>
            <a:solidFill>
              <a:srgbClr val="000000"/>
            </a:solidFill>
            <a:miter lim="800000"/>
            <a:headEnd/>
            <a:tailEnd/>
          </a:ln>
        </p:spPr>
      </p:sp>
      <p:sp>
        <p:nvSpPr>
          <p:cNvPr id="45158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t>December 12, 2016</a:t>
            </a:r>
          </a:p>
          <a:p>
            <a:pPr eaLnBrk="1" hangingPunct="1">
              <a:spcBef>
                <a:spcPct val="0"/>
              </a:spcBef>
            </a:pPr>
            <a:endParaRPr lang="en-US"/>
          </a:p>
        </p:txBody>
      </p:sp>
      <p:sp>
        <p:nvSpPr>
          <p:cNvPr id="450563"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F0B23F81-1805-47D1-BCD6-E68A4A2ACEAA}" type="slidenum">
              <a:rPr lang="en-US">
                <a:cs typeface="Arial" charset="0"/>
              </a:rPr>
              <a:pPr fontAlgn="base">
                <a:spcBef>
                  <a:spcPct val="0"/>
                </a:spcBef>
                <a:spcAft>
                  <a:spcPct val="0"/>
                </a:spcAft>
                <a:defRPr/>
              </a:pPr>
              <a:t>259</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B9DD34E3-7626-4F40-A9EB-AE2EE4261A8F}" type="datetime1">
              <a:rPr lang="en-US" smtClean="0"/>
              <a:t>10/22/2024</a:t>
            </a:fld>
            <a:endParaRPr lang="en-US"/>
          </a:p>
        </p:txBody>
      </p:sp>
    </p:spTree>
    <p:extLst>
      <p:ext uri="{BB962C8B-B14F-4D97-AF65-F5344CB8AC3E}">
        <p14:creationId xmlns:p14="http://schemas.microsoft.com/office/powerpoint/2010/main" val="3222679369"/>
      </p:ext>
    </p:extLst>
  </p:cSld>
  <p:clrMapOvr>
    <a:masterClrMapping/>
  </p:clrMapOvr>
</p:notes>
</file>

<file path=ppt/notesSlides/notesSlide2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633" name="Slide Image Placeholder 1"/>
          <p:cNvSpPr>
            <a:spLocks noGrp="1" noRot="1" noChangeAspect="1"/>
          </p:cNvSpPr>
          <p:nvPr>
            <p:ph type="sldImg"/>
          </p:nvPr>
        </p:nvSpPr>
        <p:spPr bwMode="auto">
          <a:noFill/>
          <a:ln>
            <a:solidFill>
              <a:srgbClr val="000000"/>
            </a:solidFill>
            <a:miter lim="800000"/>
            <a:headEnd/>
            <a:tailEnd/>
          </a:ln>
        </p:spPr>
      </p:sp>
      <p:sp>
        <p:nvSpPr>
          <p:cNvPr id="45363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t>May 1, 2013</a:t>
            </a:r>
          </a:p>
          <a:p>
            <a:pPr eaLnBrk="1" hangingPunct="1">
              <a:spcBef>
                <a:spcPct val="0"/>
              </a:spcBef>
            </a:pPr>
            <a:endParaRPr lang="en-US"/>
          </a:p>
        </p:txBody>
      </p:sp>
      <p:sp>
        <p:nvSpPr>
          <p:cNvPr id="452611" name="Slide Number Placeholder 3"/>
          <p:cNvSpPr>
            <a:spLocks noGrp="1"/>
          </p:cNvSpPr>
          <p:nvPr>
            <p:ph type="sldNum" sz="quarter" idx="5"/>
          </p:nvPr>
        </p:nvSpPr>
        <p:spPr bwMode="auto">
          <a:xfrm>
            <a:off x="3970874" y="8828889"/>
            <a:ext cx="3037945" cy="465929"/>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005FC3BC-FA04-4908-9B30-23A8253B3233}" type="slidenum">
              <a:rPr lang="en-US">
                <a:cs typeface="Arial" charset="0"/>
              </a:rPr>
              <a:pPr fontAlgn="base">
                <a:spcBef>
                  <a:spcPct val="0"/>
                </a:spcBef>
                <a:spcAft>
                  <a:spcPct val="0"/>
                </a:spcAft>
                <a:defRPr/>
              </a:pPr>
              <a:t>260</a:t>
            </a:fld>
            <a:endParaRPr lang="en-US">
              <a:cs typeface="Arial" charset="0"/>
            </a:endParaRPr>
          </a:p>
        </p:txBody>
      </p:sp>
      <p:sp>
        <p:nvSpPr>
          <p:cNvPr id="2" name="Date Placeholder 1"/>
          <p:cNvSpPr>
            <a:spLocks noGrp="1"/>
          </p:cNvSpPr>
          <p:nvPr>
            <p:ph type="dt" idx="11"/>
          </p:nvPr>
        </p:nvSpPr>
        <p:spPr>
          <a:xfrm>
            <a:off x="3970874" y="4"/>
            <a:ext cx="3037945" cy="465929"/>
          </a:xfrm>
          <a:prstGeom prst="rect">
            <a:avLst/>
          </a:prstGeom>
        </p:spPr>
        <p:txBody>
          <a:bodyPr/>
          <a:lstStyle/>
          <a:p>
            <a:pPr>
              <a:defRPr/>
            </a:pPr>
            <a:fld id="{B9E19426-28CA-4C7F-9A97-1764C9E3FCB3}" type="datetime1">
              <a:rPr lang="en-US" smtClean="0"/>
              <a:t>10/22/2024</a:t>
            </a:fld>
            <a:endParaRPr lang="en-US"/>
          </a:p>
        </p:txBody>
      </p:sp>
    </p:spTree>
    <p:extLst>
      <p:ext uri="{BB962C8B-B14F-4D97-AF65-F5344CB8AC3E}">
        <p14:creationId xmlns:p14="http://schemas.microsoft.com/office/powerpoint/2010/main" val="11209685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B3A83291-814A-4B4E-BE0F-2017BE972227}" type="datetime1">
              <a:rPr lang="en-US"/>
              <a:pPr>
                <a:defRPr/>
              </a:pPr>
              <a:t>10/22/2024</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a:t>Module 1. Foundations</a:t>
            </a:r>
          </a:p>
        </p:txBody>
      </p:sp>
      <p:sp>
        <p:nvSpPr>
          <p:cNvPr id="6" name="Slide Number Placeholder 5"/>
          <p:cNvSpPr>
            <a:spLocks noGrp="1"/>
          </p:cNvSpPr>
          <p:nvPr>
            <p:ph type="sldNum" sz="quarter" idx="12"/>
          </p:nvPr>
        </p:nvSpPr>
        <p:spPr/>
        <p:txBody>
          <a:bodyPr/>
          <a:lstStyle>
            <a:lvl1pPr>
              <a:defRPr/>
            </a:lvl1pPr>
          </a:lstStyle>
          <a:p>
            <a:pPr>
              <a:defRPr/>
            </a:pPr>
            <a:fld id="{05A24B62-9F2C-49D2-8ADB-C72713970996}"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B7F43D9A-75FC-40FD-BA4D-D4E14427F98A}" type="datetime1">
              <a:rPr lang="en-US"/>
              <a:pPr>
                <a:defRPr/>
              </a:pPr>
              <a:t>10/22/2024</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a:t>Module 1. Foundations</a:t>
            </a:r>
          </a:p>
        </p:txBody>
      </p:sp>
      <p:sp>
        <p:nvSpPr>
          <p:cNvPr id="6" name="Slide Number Placeholder 5"/>
          <p:cNvSpPr>
            <a:spLocks noGrp="1"/>
          </p:cNvSpPr>
          <p:nvPr>
            <p:ph type="sldNum" sz="quarter" idx="12"/>
          </p:nvPr>
        </p:nvSpPr>
        <p:spPr/>
        <p:txBody>
          <a:bodyPr/>
          <a:lstStyle>
            <a:lvl1pPr>
              <a:defRPr/>
            </a:lvl1pPr>
          </a:lstStyle>
          <a:p>
            <a:pPr>
              <a:defRPr/>
            </a:pPr>
            <a:fld id="{9FF10FD5-B2C9-4D02-9C9E-0529890EA313}"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6BF0DB6F-A517-4E24-ABFE-1304A9528770}" type="datetime1">
              <a:rPr lang="en-US"/>
              <a:pPr>
                <a:defRPr/>
              </a:pPr>
              <a:t>10/22/2024</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a:t>Module 1. Foundations</a:t>
            </a:r>
          </a:p>
        </p:txBody>
      </p:sp>
      <p:sp>
        <p:nvSpPr>
          <p:cNvPr id="6" name="Slide Number Placeholder 5"/>
          <p:cNvSpPr>
            <a:spLocks noGrp="1"/>
          </p:cNvSpPr>
          <p:nvPr>
            <p:ph type="sldNum" sz="quarter" idx="12"/>
          </p:nvPr>
        </p:nvSpPr>
        <p:spPr/>
        <p:txBody>
          <a:bodyPr/>
          <a:lstStyle>
            <a:lvl1pPr>
              <a:defRPr/>
            </a:lvl1pPr>
          </a:lstStyle>
          <a:p>
            <a:pPr>
              <a:defRPr/>
            </a:pPr>
            <a:fld id="{448B9D86-94B0-429C-ABB5-C17995E61D3D}"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65CFC384-862B-4BEA-B883-E26F47A6E419}" type="datetime1">
              <a:rPr lang="en-US"/>
              <a:pPr>
                <a:defRPr/>
              </a:pPr>
              <a:t>10/22/2024</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Module 1. Foundations</a:t>
            </a:r>
          </a:p>
        </p:txBody>
      </p:sp>
      <p:sp>
        <p:nvSpPr>
          <p:cNvPr id="7" name="Slide Number Placeholder 5"/>
          <p:cNvSpPr>
            <a:spLocks noGrp="1"/>
          </p:cNvSpPr>
          <p:nvPr>
            <p:ph type="sldNum" sz="quarter" idx="12"/>
          </p:nvPr>
        </p:nvSpPr>
        <p:spPr/>
        <p:txBody>
          <a:bodyPr/>
          <a:lstStyle>
            <a:lvl1pPr>
              <a:defRPr/>
            </a:lvl1pPr>
          </a:lstStyle>
          <a:p>
            <a:pPr>
              <a:defRPr/>
            </a:pPr>
            <a:fld id="{DCB32BDD-1A1F-48FA-B782-E461CD63144B}"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D9CA35D5-9BA3-41A7-A60E-CE7B74EA80B1}" type="datetime1">
              <a:rPr lang="en-US"/>
              <a:pPr>
                <a:defRPr/>
              </a:pPr>
              <a:t>10/22/2024</a:t>
            </a:fld>
            <a:endParaRPr lang="en-US"/>
          </a:p>
        </p:txBody>
      </p:sp>
      <p:sp>
        <p:nvSpPr>
          <p:cNvPr id="8" name="Footer Placeholder 4"/>
          <p:cNvSpPr>
            <a:spLocks noGrp="1"/>
          </p:cNvSpPr>
          <p:nvPr>
            <p:ph type="ftr" sz="quarter" idx="11"/>
          </p:nvPr>
        </p:nvSpPr>
        <p:spPr/>
        <p:txBody>
          <a:bodyPr/>
          <a:lstStyle>
            <a:lvl1pPr>
              <a:defRPr/>
            </a:lvl1pPr>
          </a:lstStyle>
          <a:p>
            <a:pPr>
              <a:defRPr/>
            </a:pPr>
            <a:r>
              <a:rPr lang="en-US"/>
              <a:t>Module 1. Foundations</a:t>
            </a:r>
          </a:p>
        </p:txBody>
      </p:sp>
      <p:sp>
        <p:nvSpPr>
          <p:cNvPr id="9" name="Slide Number Placeholder 5"/>
          <p:cNvSpPr>
            <a:spLocks noGrp="1"/>
          </p:cNvSpPr>
          <p:nvPr>
            <p:ph type="sldNum" sz="quarter" idx="12"/>
          </p:nvPr>
        </p:nvSpPr>
        <p:spPr/>
        <p:txBody>
          <a:bodyPr/>
          <a:lstStyle>
            <a:lvl1pPr>
              <a:defRPr/>
            </a:lvl1pPr>
          </a:lstStyle>
          <a:p>
            <a:pPr>
              <a:defRPr/>
            </a:pPr>
            <a:fld id="{3683A9B0-7585-4AFC-8EBA-7FD563F919B5}"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51ACA14F-4F00-4042-927D-5761B3D57434}" type="datetime1">
              <a:rPr lang="en-US"/>
              <a:pPr>
                <a:defRPr/>
              </a:pPr>
              <a:t>10/22/2024</a:t>
            </a:fld>
            <a:endParaRPr lang="en-US"/>
          </a:p>
        </p:txBody>
      </p:sp>
      <p:sp>
        <p:nvSpPr>
          <p:cNvPr id="4" name="Footer Placeholder 4"/>
          <p:cNvSpPr>
            <a:spLocks noGrp="1"/>
          </p:cNvSpPr>
          <p:nvPr>
            <p:ph type="ftr" sz="quarter" idx="11"/>
          </p:nvPr>
        </p:nvSpPr>
        <p:spPr/>
        <p:txBody>
          <a:bodyPr/>
          <a:lstStyle>
            <a:lvl1pPr>
              <a:defRPr/>
            </a:lvl1pPr>
          </a:lstStyle>
          <a:p>
            <a:pPr>
              <a:defRPr/>
            </a:pPr>
            <a:r>
              <a:rPr lang="en-US"/>
              <a:t>Module 1. Foundations</a:t>
            </a:r>
          </a:p>
        </p:txBody>
      </p:sp>
      <p:sp>
        <p:nvSpPr>
          <p:cNvPr id="5" name="Slide Number Placeholder 5"/>
          <p:cNvSpPr>
            <a:spLocks noGrp="1"/>
          </p:cNvSpPr>
          <p:nvPr>
            <p:ph type="sldNum" sz="quarter" idx="12"/>
          </p:nvPr>
        </p:nvSpPr>
        <p:spPr/>
        <p:txBody>
          <a:bodyPr/>
          <a:lstStyle>
            <a:lvl1pPr>
              <a:defRPr/>
            </a:lvl1pPr>
          </a:lstStyle>
          <a:p>
            <a:pPr>
              <a:defRPr/>
            </a:pPr>
            <a:fld id="{67E073DC-2E93-4B2A-97E6-034F98A69F30}"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B412FA78-E081-43C4-AC7F-CB21086DA54E}" type="datetime1">
              <a:rPr lang="en-US"/>
              <a:pPr>
                <a:defRPr/>
              </a:pPr>
              <a:t>10/22/2024</a:t>
            </a:fld>
            <a:endParaRPr lang="en-US"/>
          </a:p>
        </p:txBody>
      </p:sp>
      <p:sp>
        <p:nvSpPr>
          <p:cNvPr id="3" name="Footer Placeholder 4"/>
          <p:cNvSpPr>
            <a:spLocks noGrp="1"/>
          </p:cNvSpPr>
          <p:nvPr>
            <p:ph type="ftr" sz="quarter" idx="11"/>
          </p:nvPr>
        </p:nvSpPr>
        <p:spPr/>
        <p:txBody>
          <a:bodyPr/>
          <a:lstStyle>
            <a:lvl1pPr>
              <a:defRPr/>
            </a:lvl1pPr>
          </a:lstStyle>
          <a:p>
            <a:pPr>
              <a:defRPr/>
            </a:pPr>
            <a:r>
              <a:rPr lang="en-US"/>
              <a:t>Module 1. Foundations</a:t>
            </a:r>
          </a:p>
        </p:txBody>
      </p:sp>
      <p:sp>
        <p:nvSpPr>
          <p:cNvPr id="4" name="Slide Number Placeholder 5"/>
          <p:cNvSpPr>
            <a:spLocks noGrp="1"/>
          </p:cNvSpPr>
          <p:nvPr>
            <p:ph type="sldNum" sz="quarter" idx="12"/>
          </p:nvPr>
        </p:nvSpPr>
        <p:spPr/>
        <p:txBody>
          <a:bodyPr/>
          <a:lstStyle>
            <a:lvl1pPr>
              <a:defRPr/>
            </a:lvl1pPr>
          </a:lstStyle>
          <a:p>
            <a:pPr>
              <a:defRPr/>
            </a:pPr>
            <a:fld id="{3BE3950E-DDF5-44B6-AABC-60FB42B89596}"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5C671321-6C50-4563-B521-181E42EECF56}" type="datetime1">
              <a:rPr lang="en-US"/>
              <a:pPr>
                <a:defRPr/>
              </a:pPr>
              <a:t>10/22/2024</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Module 1. Foundations</a:t>
            </a:r>
          </a:p>
        </p:txBody>
      </p:sp>
      <p:sp>
        <p:nvSpPr>
          <p:cNvPr id="7" name="Slide Number Placeholder 5"/>
          <p:cNvSpPr>
            <a:spLocks noGrp="1"/>
          </p:cNvSpPr>
          <p:nvPr>
            <p:ph type="sldNum" sz="quarter" idx="12"/>
          </p:nvPr>
        </p:nvSpPr>
        <p:spPr/>
        <p:txBody>
          <a:bodyPr/>
          <a:lstStyle>
            <a:lvl1pPr>
              <a:defRPr/>
            </a:lvl1pPr>
          </a:lstStyle>
          <a:p>
            <a:pPr>
              <a:defRPr/>
            </a:pPr>
            <a:fld id="{662AF672-10AA-43E3-A8B7-64F4872594FE}"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9132208A-8E2C-447D-B2F9-C3EB80C251BC}" type="datetime1">
              <a:rPr lang="en-US"/>
              <a:pPr>
                <a:defRPr/>
              </a:pPr>
              <a:t>10/22/2024</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Module 1. Foundations</a:t>
            </a:r>
          </a:p>
        </p:txBody>
      </p:sp>
      <p:sp>
        <p:nvSpPr>
          <p:cNvPr id="7" name="Slide Number Placeholder 5"/>
          <p:cNvSpPr>
            <a:spLocks noGrp="1"/>
          </p:cNvSpPr>
          <p:nvPr>
            <p:ph type="sldNum" sz="quarter" idx="12"/>
          </p:nvPr>
        </p:nvSpPr>
        <p:spPr/>
        <p:txBody>
          <a:bodyPr/>
          <a:lstStyle>
            <a:lvl1pPr>
              <a:defRPr/>
            </a:lvl1pPr>
          </a:lstStyle>
          <a:p>
            <a:pPr>
              <a:defRPr/>
            </a:pPr>
            <a:fld id="{CA2AF258-FC19-44A4-9F05-003C6B996CA2}"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BB14AF5C-E59A-427F-8363-5771489AB967}" type="datetime1">
              <a:rPr lang="en-US"/>
              <a:pPr>
                <a:defRPr/>
              </a:pPr>
              <a:t>10/22/2024</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a:t>Module 1. Foundations</a:t>
            </a:r>
          </a:p>
        </p:txBody>
      </p:sp>
      <p:sp>
        <p:nvSpPr>
          <p:cNvPr id="6" name="Slide Number Placeholder 5"/>
          <p:cNvSpPr>
            <a:spLocks noGrp="1"/>
          </p:cNvSpPr>
          <p:nvPr>
            <p:ph type="sldNum" sz="quarter" idx="12"/>
          </p:nvPr>
        </p:nvSpPr>
        <p:spPr/>
        <p:txBody>
          <a:bodyPr/>
          <a:lstStyle>
            <a:lvl1pPr>
              <a:defRPr/>
            </a:lvl1pPr>
          </a:lstStyle>
          <a:p>
            <a:pPr>
              <a:defRPr/>
            </a:pPr>
            <a:fld id="{9DDA699D-943C-481D-BA21-3E3FE041CFDE}"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9077CD8-8DA8-454B-AA09-242AF878F9C2}" type="datetime1">
              <a:rPr lang="en-US"/>
              <a:pPr>
                <a:defRPr/>
              </a:pPr>
              <a:t>10/22/2024</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a:t>Module 1. Foundations</a:t>
            </a:r>
          </a:p>
        </p:txBody>
      </p:sp>
      <p:sp>
        <p:nvSpPr>
          <p:cNvPr id="6" name="Slide Number Placeholder 5"/>
          <p:cNvSpPr>
            <a:spLocks noGrp="1"/>
          </p:cNvSpPr>
          <p:nvPr>
            <p:ph type="sldNum" sz="quarter" idx="12"/>
          </p:nvPr>
        </p:nvSpPr>
        <p:spPr/>
        <p:txBody>
          <a:bodyPr/>
          <a:lstStyle>
            <a:lvl1pPr>
              <a:defRPr/>
            </a:lvl1pPr>
          </a:lstStyle>
          <a:p>
            <a:pPr>
              <a:defRPr/>
            </a:pPr>
            <a:fld id="{65264988-9A1E-4A8D-A9AC-AEC3994314C4}"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8E25ED52-1281-40B6-B918-B6F1000BBC75}" type="datetime1">
              <a:rPr lang="en-US"/>
              <a:pPr>
                <a:defRPr/>
              </a:pPr>
              <a:t>10/22/2024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r>
              <a:rPr lang="en-US"/>
              <a:t>Module 1. Foundations</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7246469D-73EC-4CB6-8B0D-D8D5070D223C}"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6.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www.loc.gov/aba/pcc/naco/pccliaisons.html"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hyperlink" Target="http://www.loc.gov/catdir/cpso/roman.html" TargetMode="External"/><Relationship Id="rId2" Type="http://schemas.openxmlformats.org/officeDocument/2006/relationships/notesSlide" Target="../notesSlides/notesSlide44.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45.xml.rels><?xml version="1.0" encoding="UTF-8" standalone="yes"?>
<Relationships xmlns="http://schemas.openxmlformats.org/package/2006/relationships"><Relationship Id="rId3" Type="http://schemas.openxmlformats.org/officeDocument/2006/relationships/hyperlink" Target="http://www.loc.gov/aba/pcc/" TargetMode="External"/><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46.xml.rels><?xml version="1.0" encoding="UTF-8" standalone="yes"?>
<Relationships xmlns="http://schemas.openxmlformats.org/package/2006/relationships"><Relationship Id="rId3" Type="http://schemas.openxmlformats.org/officeDocument/2006/relationships/hyperlink" Target="http://www.loc.gov/aba/pcc/naco/" TargetMode="External"/><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47.xml.rels><?xml version="1.0" encoding="UTF-8" standalone="yes"?>
<Relationships xmlns="http://schemas.openxmlformats.org/package/2006/relationships"><Relationship Id="rId3" Type="http://schemas.openxmlformats.org/officeDocument/2006/relationships/hyperlink" Target="http://www.loc.gov/aba/pcc/discussion.html" TargetMode="External"/><Relationship Id="rId2" Type="http://schemas.openxmlformats.org/officeDocument/2006/relationships/notesSlide" Target="../notesSlides/notesSlide47.xml"/><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hyperlink" Target="http://www.loc.gov/aba/" TargetMode="Externa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hyperlink" Target="http://www.loc.gov/aba/pcc/naco/bfmguide.html" TargetMode="External"/><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hyperlink" Target="http://www.loc.gov/aba/rda/pdf/lcnaf_rdaphase.pdf" TargetMode="External"/><Relationship Id="rId2" Type="http://schemas.openxmlformats.org/officeDocument/2006/relationships/notesSlide" Target="../notesSlides/notesSlide81.xml"/><Relationship Id="rId1" Type="http://schemas.openxmlformats.org/officeDocument/2006/relationships/slideLayout" Target="../slideLayouts/slideLayout2.xml"/><Relationship Id="rId4" Type="http://schemas.openxmlformats.org/officeDocument/2006/relationships/hyperlink" Target="http://www.loc.gov/aba/pcc/rda/RDA%20Task%20Groups.html" TargetMode="Externa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4.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8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oleObject" Target="../embeddings/oleObject1.bin"/><Relationship Id="rId7" Type="http://schemas.openxmlformats.org/officeDocument/2006/relationships/oleObject" Target="../embeddings/oleObject4.bin"/><Relationship Id="rId2" Type="http://schemas.openxmlformats.org/officeDocument/2006/relationships/notesSlide" Target="../notesSlides/notesSlide98.xml"/><Relationship Id="rId1" Type="http://schemas.openxmlformats.org/officeDocument/2006/relationships/slideLayout" Target="../slideLayouts/slideLayout7.xml"/><Relationship Id="rId6" Type="http://schemas.openxmlformats.org/officeDocument/2006/relationships/oleObject" Target="../embeddings/oleObject3.bin"/><Relationship Id="rId5" Type="http://schemas.openxmlformats.org/officeDocument/2006/relationships/oleObject" Target="../embeddings/oleObject2.bin"/><Relationship Id="rId10" Type="http://schemas.openxmlformats.org/officeDocument/2006/relationships/oleObject" Target="../embeddings/oleObject6.bin"/><Relationship Id="rId4" Type="http://schemas.openxmlformats.org/officeDocument/2006/relationships/image" Target="../media/image26.png"/><Relationship Id="rId9" Type="http://schemas.openxmlformats.org/officeDocument/2006/relationships/oleObject" Target="../embeddings/oleObject5.bin"/></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13.xml"/><Relationship Id="rId1" Type="http://schemas.openxmlformats.org/officeDocument/2006/relationships/slideLayout" Target="../slideLayouts/slideLayout2.xml"/><Relationship Id="rId4" Type="http://schemas.openxmlformats.org/officeDocument/2006/relationships/hyperlink" Target="http://www.ifla.org/en/publications/functional-requirements-for-bibliographic-records" TargetMode="External"/></Relationships>
</file>

<file path=ppt/slides/_rels/slide114.xml.rels><?xml version="1.0" encoding="UTF-8" standalone="yes"?>
<Relationships xmlns="http://schemas.openxmlformats.org/package/2006/relationships"><Relationship Id="rId3" Type="http://schemas.openxmlformats.org/officeDocument/2006/relationships/hyperlink" Target="http://www.ifla.org/publications/ifla-series-on-bibliographic-control-34" TargetMode="External"/><Relationship Id="rId2" Type="http://schemas.openxmlformats.org/officeDocument/2006/relationships/notesSlide" Target="../notesSlides/notesSlide114.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6.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6.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6.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4.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4.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52.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56.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57.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59.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61.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62.xml"/><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163.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65.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66.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68.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69.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70.xml"/><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71.xm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3" Type="http://schemas.openxmlformats.org/officeDocument/2006/relationships/hyperlink" Target="https://www.loc.gov/aba/pcc/naco/documents/NACO-024-Best-Practices.pdf" TargetMode="External"/><Relationship Id="rId2" Type="http://schemas.openxmlformats.org/officeDocument/2006/relationships/notesSlide" Target="../notesSlides/notesSlide172.xml"/><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73.xml"/><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3" Type="http://schemas.openxmlformats.org/officeDocument/2006/relationships/hyperlink" Target="https://www.loc.gov/standards/sourcelist/standard-identifier.html" TargetMode="External"/><Relationship Id="rId2" Type="http://schemas.openxmlformats.org/officeDocument/2006/relationships/notesSlide" Target="../notesSlides/notesSlide174.xml"/><Relationship Id="rId1" Type="http://schemas.openxmlformats.org/officeDocument/2006/relationships/slideLayout" Target="../slideLayouts/slideLayout2.xml"/><Relationship Id="rId4" Type="http://schemas.openxmlformats.org/officeDocument/2006/relationships/hyperlink" Target="https://www.loc.gov/aba/pcc/naco/documents/NACO-024-Best-Practices.pdf" TargetMode="External"/></Relationships>
</file>

<file path=ppt/slides/_rels/slide17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75.xml"/><Relationship Id="rId1" Type="http://schemas.openxmlformats.org/officeDocument/2006/relationships/slideLayout" Target="../slideLayouts/slideLayout7.xml"/></Relationships>
</file>

<file path=ppt/slides/_rels/slide17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76.xml"/><Relationship Id="rId1" Type="http://schemas.openxmlformats.org/officeDocument/2006/relationships/slideLayout" Target="../slideLayouts/slideLayout7.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177.xml"/><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3" Type="http://schemas.openxmlformats.org/officeDocument/2006/relationships/hyperlink" Target="https://www.loc.gov/standards/datetime/" TargetMode="External"/><Relationship Id="rId2" Type="http://schemas.openxmlformats.org/officeDocument/2006/relationships/notesSlide" Target="../notesSlides/notesSlide178.xml"/><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179.xml"/><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180.xml"/><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81.xml"/><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82.xml"/><Relationship Id="rId1" Type="http://schemas.openxmlformats.org/officeDocument/2006/relationships/slideLayout" Target="../slideLayouts/slideLayout7.xml"/></Relationships>
</file>

<file path=ppt/slides/_rels/slide18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83.xml"/><Relationship Id="rId1" Type="http://schemas.openxmlformats.org/officeDocument/2006/relationships/slideLayout" Target="../slideLayouts/slideLayout7.xml"/></Relationships>
</file>

<file path=ppt/slides/_rels/slide184.xml.rels><?xml version="1.0" encoding="UTF-8" standalone="yes"?>
<Relationships xmlns="http://schemas.openxmlformats.org/package/2006/relationships"><Relationship Id="rId2" Type="http://schemas.openxmlformats.org/officeDocument/2006/relationships/notesSlide" Target="../notesSlides/notesSlide184.xml"/><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2" Type="http://schemas.openxmlformats.org/officeDocument/2006/relationships/notesSlide" Target="../notesSlides/notesSlide185.xml"/><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2" Type="http://schemas.openxmlformats.org/officeDocument/2006/relationships/notesSlide" Target="../notesSlides/notesSlide186.xml"/><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187.xml"/><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88.xml"/><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2" Type="http://schemas.openxmlformats.org/officeDocument/2006/relationships/notesSlide" Target="../notesSlides/notesSlide189.xml"/><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90.xml"/><Relationship Id="rId1" Type="http://schemas.openxmlformats.org/officeDocument/2006/relationships/slideLayout" Target="../slideLayouts/slideLayout2.xml"/><Relationship Id="rId5" Type="http://schemas.openxmlformats.org/officeDocument/2006/relationships/image" Target="../media/image50.png"/><Relationship Id="rId4" Type="http://schemas.openxmlformats.org/officeDocument/2006/relationships/image" Target="../media/image49.png"/></Relationships>
</file>

<file path=ppt/slides/_rels/slide19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91.xml"/><Relationship Id="rId1" Type="http://schemas.openxmlformats.org/officeDocument/2006/relationships/slideLayout" Target="../slideLayouts/slideLayout7.xml"/></Relationships>
</file>

<file path=ppt/slides/_rels/slide192.xml.rels><?xml version="1.0" encoding="UTF-8" standalone="yes"?>
<Relationships xmlns="http://schemas.openxmlformats.org/package/2006/relationships"><Relationship Id="rId3" Type="http://schemas.openxmlformats.org/officeDocument/2006/relationships/hyperlink" Target="http://epe.lac-bac.gc.ca/100/200/301/lac-bac/class_ps8000-e/index.html" TargetMode="External"/><Relationship Id="rId2" Type="http://schemas.openxmlformats.org/officeDocument/2006/relationships/notesSlide" Target="../notesSlides/notesSlide192.xml"/><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93.xml"/><Relationship Id="rId1" Type="http://schemas.openxmlformats.org/officeDocument/2006/relationships/slideLayout" Target="../slideLayouts/slideLayout7.xml"/></Relationships>
</file>

<file path=ppt/slides/_rels/slide194.xml.rels><?xml version="1.0" encoding="UTF-8" standalone="yes"?>
<Relationships xmlns="http://schemas.openxmlformats.org/package/2006/relationships"><Relationship Id="rId2" Type="http://schemas.openxmlformats.org/officeDocument/2006/relationships/notesSlide" Target="../notesSlides/notesSlide194.xml"/><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2" Type="http://schemas.openxmlformats.org/officeDocument/2006/relationships/notesSlide" Target="../notesSlides/notesSlide195.xml"/><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96.xml"/><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2" Type="http://schemas.openxmlformats.org/officeDocument/2006/relationships/notesSlide" Target="../notesSlides/notesSlide197.xml"/><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2" Type="http://schemas.openxmlformats.org/officeDocument/2006/relationships/notesSlide" Target="../notesSlides/notesSlide198.xml"/><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2" Type="http://schemas.openxmlformats.org/officeDocument/2006/relationships/notesSlide" Target="../notesSlides/notesSlide199.xml"/><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2" Type="http://schemas.openxmlformats.org/officeDocument/2006/relationships/notesSlide" Target="../notesSlides/notesSlide200.xml"/><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2" Type="http://schemas.openxmlformats.org/officeDocument/2006/relationships/notesSlide" Target="../notesSlides/notesSlide201.xml"/><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2" Type="http://schemas.openxmlformats.org/officeDocument/2006/relationships/notesSlide" Target="../notesSlides/notesSlide202.xml"/><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03.xml"/><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3" Type="http://schemas.openxmlformats.org/officeDocument/2006/relationships/hyperlink" Target="http://www.loc.gov/marc/languages/langhome.html" TargetMode="External"/><Relationship Id="rId2" Type="http://schemas.openxmlformats.org/officeDocument/2006/relationships/notesSlide" Target="../notesSlides/notesSlide204.xml"/><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05.xml"/><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06.xml"/><Relationship Id="rId1" Type="http://schemas.openxmlformats.org/officeDocument/2006/relationships/slideLayout" Target="../slideLayouts/slideLayout1.xml"/></Relationships>
</file>

<file path=ppt/slides/_rels/slide20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07.xml"/><Relationship Id="rId1" Type="http://schemas.openxmlformats.org/officeDocument/2006/relationships/slideLayout" Target="../slideLayouts/slideLayout7.xml"/></Relationships>
</file>

<file path=ppt/slides/_rels/slide208.xml.rels><?xml version="1.0" encoding="UTF-8" standalone="yes"?>
<Relationships xmlns="http://schemas.openxmlformats.org/package/2006/relationships"><Relationship Id="rId2" Type="http://schemas.openxmlformats.org/officeDocument/2006/relationships/notesSlide" Target="../notesSlides/notesSlide208.xml"/><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2" Type="http://schemas.openxmlformats.org/officeDocument/2006/relationships/notesSlide" Target="../notesSlides/notesSlide209.xml"/><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10.xml"/><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2" Type="http://schemas.openxmlformats.org/officeDocument/2006/relationships/notesSlide" Target="../notesSlides/notesSlide211.xml"/><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12.xml"/><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13.xml"/><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2" Type="http://schemas.openxmlformats.org/officeDocument/2006/relationships/notesSlide" Target="../notesSlides/notesSlide214.xml"/><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2" Type="http://schemas.openxmlformats.org/officeDocument/2006/relationships/notesSlide" Target="../notesSlides/notesSlide215.xml"/><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2" Type="http://schemas.openxmlformats.org/officeDocument/2006/relationships/notesSlide" Target="../notesSlides/notesSlide216.xml"/><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2" Type="http://schemas.openxmlformats.org/officeDocument/2006/relationships/notesSlide" Target="../notesSlides/notesSlide217.xml"/><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2" Type="http://schemas.openxmlformats.org/officeDocument/2006/relationships/notesSlide" Target="../notesSlides/notesSlide218.xml"/><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2" Type="http://schemas.openxmlformats.org/officeDocument/2006/relationships/notesSlide" Target="../notesSlides/notesSlide219.xml"/><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2" Type="http://schemas.openxmlformats.org/officeDocument/2006/relationships/notesSlide" Target="../notesSlides/notesSlide220.xml"/><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2" Type="http://schemas.openxmlformats.org/officeDocument/2006/relationships/notesSlide" Target="../notesSlides/notesSlide221.xml"/><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2" Type="http://schemas.openxmlformats.org/officeDocument/2006/relationships/notesSlide" Target="../notesSlides/notesSlide222.xml"/><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2" Type="http://schemas.openxmlformats.org/officeDocument/2006/relationships/notesSlide" Target="../notesSlides/notesSlide223.xml"/><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24.xml"/><Relationship Id="rId1" Type="http://schemas.openxmlformats.org/officeDocument/2006/relationships/slideLayout" Target="../slideLayouts/slideLayout7.xml"/></Relationships>
</file>

<file path=ppt/slides/_rels/slide225.xml.rels><?xml version="1.0" encoding="UTF-8" standalone="yes"?>
<Relationships xmlns="http://schemas.openxmlformats.org/package/2006/relationships"><Relationship Id="rId3" Type="http://schemas.openxmlformats.org/officeDocument/2006/relationships/hyperlink" Target="https://www.loc.gov/aba/pcc/rda/PCC%20RDA%20guidelines/Post-RDA-Implementation-Guidelines.html" TargetMode="External"/><Relationship Id="rId2" Type="http://schemas.openxmlformats.org/officeDocument/2006/relationships/notesSlide" Target="../notesSlides/notesSlide225.xml"/><Relationship Id="rId1" Type="http://schemas.openxmlformats.org/officeDocument/2006/relationships/slideLayout" Target="../slideLayouts/slideLayout2.xml"/><Relationship Id="rId4" Type="http://schemas.openxmlformats.org/officeDocument/2006/relationships/image" Target="../media/image59.png"/></Relationships>
</file>

<file path=ppt/slides/_rels/slide226.xml.rels><?xml version="1.0" encoding="UTF-8" standalone="yes"?>
<Relationships xmlns="http://schemas.openxmlformats.org/package/2006/relationships"><Relationship Id="rId2" Type="http://schemas.openxmlformats.org/officeDocument/2006/relationships/notesSlide" Target="../notesSlides/notesSlide226.xml"/><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2" Type="http://schemas.openxmlformats.org/officeDocument/2006/relationships/notesSlide" Target="../notesSlides/notesSlide227.xml"/><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2" Type="http://schemas.openxmlformats.org/officeDocument/2006/relationships/notesSlide" Target="../notesSlides/notesSlide228.xml"/><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29.xml"/><Relationship Id="rId1" Type="http://schemas.openxmlformats.org/officeDocument/2006/relationships/slideLayout" Target="../slideLayouts/slideLayout7.xml"/></Relationships>
</file>

<file path=ppt/slides/_rels/slide23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30.xml"/><Relationship Id="rId1" Type="http://schemas.openxmlformats.org/officeDocument/2006/relationships/slideLayout" Target="../slideLayouts/slideLayout7.xml"/></Relationships>
</file>

<file path=ppt/slides/_rels/slide23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31.xml"/><Relationship Id="rId1" Type="http://schemas.openxmlformats.org/officeDocument/2006/relationships/slideLayout" Target="../slideLayouts/slideLayout7.xml"/></Relationships>
</file>

<file path=ppt/slides/_rels/slide23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32.xml"/><Relationship Id="rId1" Type="http://schemas.openxmlformats.org/officeDocument/2006/relationships/slideLayout" Target="../slideLayouts/slideLayout7.xml"/></Relationships>
</file>

<file path=ppt/slides/_rels/slide23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33.xml"/><Relationship Id="rId1" Type="http://schemas.openxmlformats.org/officeDocument/2006/relationships/slideLayout" Target="../slideLayouts/slideLayout7.xml"/></Relationships>
</file>

<file path=ppt/slides/_rels/slide23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34.xml"/><Relationship Id="rId1" Type="http://schemas.openxmlformats.org/officeDocument/2006/relationships/slideLayout" Target="../slideLayouts/slideLayout7.xml"/></Relationships>
</file>

<file path=ppt/slides/_rels/slide23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35.xml"/><Relationship Id="rId1" Type="http://schemas.openxmlformats.org/officeDocument/2006/relationships/slideLayout" Target="../slideLayouts/slideLayout7.xml"/></Relationships>
</file>

<file path=ppt/slides/_rels/slide23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236.xml"/><Relationship Id="rId1" Type="http://schemas.openxmlformats.org/officeDocument/2006/relationships/slideLayout" Target="../slideLayouts/slideLayout7.xml"/></Relationships>
</file>

<file path=ppt/slides/_rels/slide23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37.xml"/><Relationship Id="rId1" Type="http://schemas.openxmlformats.org/officeDocument/2006/relationships/slideLayout" Target="../slideLayouts/slideLayout7.xml"/></Relationships>
</file>

<file path=ppt/slides/_rels/slide23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38.xml"/><Relationship Id="rId1" Type="http://schemas.openxmlformats.org/officeDocument/2006/relationships/slideLayout" Target="../slideLayouts/slideLayout7.xml"/></Relationships>
</file>

<file path=ppt/slides/_rels/slide239.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239.xml"/><Relationship Id="rId1" Type="http://schemas.openxmlformats.org/officeDocument/2006/relationships/slideLayout" Target="../slideLayouts/slideLayout7.xml"/></Relationships>
</file>

<file path=ppt/slides/_rels/slide240.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40.xml"/><Relationship Id="rId1" Type="http://schemas.openxmlformats.org/officeDocument/2006/relationships/slideLayout" Target="../slideLayouts/slideLayout7.xml"/><Relationship Id="rId4" Type="http://schemas.openxmlformats.org/officeDocument/2006/relationships/image" Target="../media/image72.png"/></Relationships>
</file>

<file path=ppt/slides/_rels/slide241.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241.xml"/><Relationship Id="rId1" Type="http://schemas.openxmlformats.org/officeDocument/2006/relationships/slideLayout" Target="../slideLayouts/slideLayout7.xml"/></Relationships>
</file>

<file path=ppt/slides/_rels/slide242.xml.rels><?xml version="1.0" encoding="UTF-8" standalone="yes"?>
<Relationships xmlns="http://schemas.openxmlformats.org/package/2006/relationships"><Relationship Id="rId2" Type="http://schemas.openxmlformats.org/officeDocument/2006/relationships/notesSlide" Target="../notesSlides/notesSlide242.xml"/><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43.xml"/><Relationship Id="rId1" Type="http://schemas.openxmlformats.org/officeDocument/2006/relationships/slideLayout" Target="../slideLayouts/slideLayout7.xml"/></Relationships>
</file>

<file path=ppt/slides/_rels/slide244.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244.xml"/><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245.xml"/><Relationship Id="rId1" Type="http://schemas.openxmlformats.org/officeDocument/2006/relationships/slideLayout" Target="../slideLayouts/slideLayout7.xml"/></Relationships>
</file>

<file path=ppt/slides/_rels/slide246.xml.rels><?xml version="1.0" encoding="UTF-8" standalone="yes"?>
<Relationships xmlns="http://schemas.openxmlformats.org/package/2006/relationships"><Relationship Id="rId2" Type="http://schemas.openxmlformats.org/officeDocument/2006/relationships/notesSlide" Target="../notesSlides/notesSlide246.xml"/><Relationship Id="rId1" Type="http://schemas.openxmlformats.org/officeDocument/2006/relationships/slideLayout" Target="../slideLayouts/slideLayout2.xml"/></Relationships>
</file>

<file path=ppt/slides/_rels/slide247.xml.rels><?xml version="1.0" encoding="UTF-8" standalone="yes"?>
<Relationships xmlns="http://schemas.openxmlformats.org/package/2006/relationships"><Relationship Id="rId2" Type="http://schemas.openxmlformats.org/officeDocument/2006/relationships/notesSlide" Target="../notesSlides/notesSlide247.xml"/><Relationship Id="rId1"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248.xml"/><Relationship Id="rId1"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249.xml"/><Relationship Id="rId1" Type="http://schemas.openxmlformats.org/officeDocument/2006/relationships/slideLayout" Target="../slideLayouts/slideLayout7.xml"/></Relationships>
</file>

<file path=ppt/slides/_rels/slide250.xml.rels><?xml version="1.0" encoding="UTF-8" standalone="yes"?>
<Relationships xmlns="http://schemas.openxmlformats.org/package/2006/relationships"><Relationship Id="rId2" Type="http://schemas.openxmlformats.org/officeDocument/2006/relationships/notesSlide" Target="../notesSlides/notesSlide250.xml"/><Relationship Id="rId1" Type="http://schemas.openxmlformats.org/officeDocument/2006/relationships/slideLayout" Target="../slideLayouts/slideLayout2.xml"/></Relationships>
</file>

<file path=ppt/slides/_rels/slide251.xml.rels><?xml version="1.0" encoding="UTF-8" standalone="yes"?>
<Relationships xmlns="http://schemas.openxmlformats.org/package/2006/relationships"><Relationship Id="rId2" Type="http://schemas.openxmlformats.org/officeDocument/2006/relationships/notesSlide" Target="../notesSlides/notesSlide251.xml"/><Relationship Id="rId1"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2" Type="http://schemas.openxmlformats.org/officeDocument/2006/relationships/notesSlide" Target="../notesSlides/notesSlide252.xml"/><Relationship Id="rId1" Type="http://schemas.openxmlformats.org/officeDocument/2006/relationships/slideLayout" Target="../slideLayouts/slideLayout2.xml"/></Relationships>
</file>

<file path=ppt/slides/_rels/slide253.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253.xml"/><Relationship Id="rId1" Type="http://schemas.openxmlformats.org/officeDocument/2006/relationships/slideLayout" Target="../slideLayouts/slideLayout2.xml"/></Relationships>
</file>

<file path=ppt/slides/_rels/slide254.xml.rels><?xml version="1.0" encoding="UTF-8" standalone="yes"?>
<Relationships xmlns="http://schemas.openxmlformats.org/package/2006/relationships"><Relationship Id="rId2" Type="http://schemas.openxmlformats.org/officeDocument/2006/relationships/notesSlide" Target="../notesSlides/notesSlide254.xml"/><Relationship Id="rId1"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255.xml"/><Relationship Id="rId1" Type="http://schemas.openxmlformats.org/officeDocument/2006/relationships/slideLayout" Target="../slideLayouts/slideLayout2.xml"/></Relationships>
</file>

<file path=ppt/slides/_rels/slide256.xml.rels><?xml version="1.0" encoding="UTF-8" standalone="yes"?>
<Relationships xmlns="http://schemas.openxmlformats.org/package/2006/relationships"><Relationship Id="rId2" Type="http://schemas.openxmlformats.org/officeDocument/2006/relationships/notesSlide" Target="../notesSlides/notesSlide256.xml"/><Relationship Id="rId1" Type="http://schemas.openxmlformats.org/officeDocument/2006/relationships/slideLayout" Target="../slideLayouts/slideLayout2.xml"/></Relationships>
</file>

<file path=ppt/slides/_rels/slide257.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257.xml"/><Relationship Id="rId1" Type="http://schemas.openxmlformats.org/officeDocument/2006/relationships/slideLayout" Target="../slideLayouts/slideLayout2.xml"/></Relationships>
</file>

<file path=ppt/slides/_rels/slide258.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258.xml"/><Relationship Id="rId1" Type="http://schemas.openxmlformats.org/officeDocument/2006/relationships/slideLayout" Target="../slideLayouts/slideLayout2.xml"/></Relationships>
</file>

<file path=ppt/slides/_rels/slide259.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259.xml"/><Relationship Id="rId1" Type="http://schemas.openxmlformats.org/officeDocument/2006/relationships/slideLayout" Target="../slideLayouts/slideLayout2.xml"/></Relationships>
</file>

<file path=ppt/slides/_rels/slide260.xml.rels><?xml version="1.0" encoding="UTF-8" standalone="yes"?>
<Relationships xmlns="http://schemas.openxmlformats.org/package/2006/relationships"><Relationship Id="rId2" Type="http://schemas.openxmlformats.org/officeDocument/2006/relationships/notesSlide" Target="../notesSlides/notesSlide26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p:cNvSpPr>
            <a:spLocks noGrp="1"/>
          </p:cNvSpPr>
          <p:nvPr>
            <p:ph type="ctrTitle"/>
          </p:nvPr>
        </p:nvSpPr>
        <p:spPr>
          <a:xfrm>
            <a:off x="762000" y="1999457"/>
            <a:ext cx="7772400" cy="1944687"/>
          </a:xfrm>
        </p:spPr>
        <p:txBody>
          <a:bodyPr/>
          <a:lstStyle/>
          <a:p>
            <a:pPr eaLnBrk="1" hangingPunct="1"/>
            <a:r>
              <a:rPr lang="en-US" dirty="0"/>
              <a:t>NACO Training </a:t>
            </a:r>
          </a:p>
        </p:txBody>
      </p:sp>
      <p:sp>
        <p:nvSpPr>
          <p:cNvPr id="3" name="Subtitle 2"/>
          <p:cNvSpPr>
            <a:spLocks noGrp="1"/>
          </p:cNvSpPr>
          <p:nvPr>
            <p:ph type="subTitle" idx="1"/>
          </p:nvPr>
        </p:nvSpPr>
        <p:spPr>
          <a:xfrm>
            <a:off x="762000" y="3733800"/>
            <a:ext cx="8077200" cy="2355184"/>
          </a:xfrm>
        </p:spPr>
        <p:txBody>
          <a:bodyPr rtlCol="0">
            <a:normAutofit/>
          </a:bodyPr>
          <a:lstStyle/>
          <a:p>
            <a:pPr eaLnBrk="1" fontAlgn="auto" hangingPunct="1">
              <a:spcAft>
                <a:spcPts val="0"/>
              </a:spcAft>
              <a:buFont typeface="Arial" pitchFamily="34" charset="0"/>
              <a:buNone/>
              <a:defRPr/>
            </a:pPr>
            <a:r>
              <a:rPr lang="en-US"/>
              <a:t>Prepared </a:t>
            </a:r>
            <a:r>
              <a:rPr lang="en-US" dirty="0"/>
              <a:t>by</a:t>
            </a:r>
          </a:p>
          <a:p>
            <a:pPr eaLnBrk="1" fontAlgn="auto" hangingPunct="1">
              <a:spcAft>
                <a:spcPts val="0"/>
              </a:spcAft>
              <a:buFont typeface="Arial" pitchFamily="34" charset="0"/>
              <a:buNone/>
              <a:defRPr/>
            </a:pPr>
            <a:r>
              <a:rPr lang="en-US" dirty="0"/>
              <a:t>the PCC Standing Committee on Training </a:t>
            </a:r>
          </a:p>
          <a:p>
            <a:pPr eaLnBrk="1" fontAlgn="auto" hangingPunct="1">
              <a:spcAft>
                <a:spcPts val="0"/>
              </a:spcAft>
              <a:buFont typeface="Arial" pitchFamily="34" charset="0"/>
              <a:buNone/>
              <a:defRPr/>
            </a:pPr>
            <a:r>
              <a:rPr lang="en-US" dirty="0"/>
              <a:t>RDA NACO Program Training Workshop Task Group</a:t>
            </a:r>
          </a:p>
        </p:txBody>
      </p:sp>
      <p:pic>
        <p:nvPicPr>
          <p:cNvPr id="14339" name="Picture 7"/>
          <p:cNvPicPr>
            <a:picLocks noChangeAspect="1" noChangeArrowheads="1"/>
          </p:cNvPicPr>
          <p:nvPr/>
        </p:nvPicPr>
        <p:blipFill>
          <a:blip r:embed="rId3"/>
          <a:srcRect/>
          <a:stretch>
            <a:fillRect/>
          </a:stretch>
        </p:blipFill>
        <p:spPr bwMode="auto">
          <a:xfrm>
            <a:off x="219075" y="152400"/>
            <a:ext cx="8858250" cy="2057400"/>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762000"/>
            <a:ext cx="8229600" cy="5562600"/>
          </a:xfrm>
        </p:spPr>
        <p:txBody>
          <a:bodyPr rtlCol="0">
            <a:normAutofit/>
          </a:bodyPr>
          <a:lstStyle/>
          <a:p>
            <a:pPr marL="0" indent="0" eaLnBrk="1" fontAlgn="auto" hangingPunct="1">
              <a:spcAft>
                <a:spcPts val="0"/>
              </a:spcAft>
              <a:buFont typeface="Arial" pitchFamily="34" charset="0"/>
              <a:buNone/>
              <a:defRPr/>
            </a:pPr>
            <a:r>
              <a:rPr lang="en-US" dirty="0"/>
              <a:t>Developed by the SCT RDA NACO Program Training Workshop Task Group:</a:t>
            </a:r>
          </a:p>
          <a:p>
            <a:pPr marL="0" indent="0" eaLnBrk="1" fontAlgn="auto" hangingPunct="1">
              <a:spcAft>
                <a:spcPts val="0"/>
              </a:spcAft>
              <a:buFont typeface="Arial" pitchFamily="34" charset="0"/>
              <a:buNone/>
              <a:defRPr/>
            </a:pPr>
            <a:endParaRPr lang="en-US" sz="800" dirty="0"/>
          </a:p>
          <a:p>
            <a:pPr lvl="1" eaLnBrk="1" fontAlgn="auto" hangingPunct="1">
              <a:spcAft>
                <a:spcPts val="0"/>
              </a:spcAft>
              <a:buFont typeface="Arial" pitchFamily="34" charset="0"/>
              <a:buChar char="–"/>
              <a:defRPr/>
            </a:pPr>
            <a:r>
              <a:rPr lang="en-US" dirty="0"/>
              <a:t>Lori Robare, Chair</a:t>
            </a:r>
          </a:p>
          <a:p>
            <a:pPr lvl="1" eaLnBrk="1" fontAlgn="auto" hangingPunct="1">
              <a:spcAft>
                <a:spcPts val="0"/>
              </a:spcAft>
              <a:buFont typeface="Arial" pitchFamily="34" charset="0"/>
              <a:buChar char="–"/>
              <a:defRPr/>
            </a:pPr>
            <a:r>
              <a:rPr lang="en-US" dirty="0"/>
              <a:t>Michael Colby</a:t>
            </a:r>
          </a:p>
          <a:p>
            <a:pPr lvl="1" eaLnBrk="1" fontAlgn="auto" hangingPunct="1">
              <a:spcAft>
                <a:spcPts val="0"/>
              </a:spcAft>
              <a:buFont typeface="Arial" pitchFamily="34" charset="0"/>
              <a:buChar char="–"/>
              <a:defRPr/>
            </a:pPr>
            <a:r>
              <a:rPr lang="en-US" dirty="0"/>
              <a:t>Joanna Dyla</a:t>
            </a:r>
          </a:p>
          <a:p>
            <a:pPr lvl="1" eaLnBrk="1" fontAlgn="auto" hangingPunct="1">
              <a:spcAft>
                <a:spcPts val="0"/>
              </a:spcAft>
              <a:buFont typeface="Arial" pitchFamily="34" charset="0"/>
              <a:buChar char="–"/>
              <a:defRPr/>
            </a:pPr>
            <a:r>
              <a:rPr lang="en-US" dirty="0"/>
              <a:t>Paul Frank</a:t>
            </a:r>
          </a:p>
          <a:p>
            <a:pPr lvl="1" eaLnBrk="1" fontAlgn="auto" hangingPunct="1">
              <a:spcAft>
                <a:spcPts val="0"/>
              </a:spcAft>
              <a:buFont typeface="Arial" pitchFamily="34" charset="0"/>
              <a:buChar char="–"/>
              <a:defRPr/>
            </a:pPr>
            <a:r>
              <a:rPr lang="en-US" dirty="0"/>
              <a:t>Fang Gao</a:t>
            </a:r>
          </a:p>
          <a:p>
            <a:pPr lvl="1" eaLnBrk="1" fontAlgn="auto" hangingPunct="1">
              <a:spcAft>
                <a:spcPts val="0"/>
              </a:spcAft>
              <a:buFont typeface="Arial" pitchFamily="34" charset="0"/>
              <a:buChar char="–"/>
              <a:defRPr/>
            </a:pPr>
            <a:r>
              <a:rPr lang="en-US" dirty="0"/>
              <a:t>Robert Maxwell</a:t>
            </a:r>
          </a:p>
          <a:p>
            <a:pPr lvl="1" eaLnBrk="1" fontAlgn="auto" hangingPunct="1">
              <a:spcAft>
                <a:spcPts val="0"/>
              </a:spcAft>
              <a:buFont typeface="Arial" pitchFamily="34" charset="0"/>
              <a:buChar char="–"/>
              <a:defRPr/>
            </a:pPr>
            <a:r>
              <a:rPr lang="en-US" dirty="0"/>
              <a:t>Mark </a:t>
            </a:r>
            <a:r>
              <a:rPr lang="en-US" dirty="0" err="1"/>
              <a:t>Scharff</a:t>
            </a:r>
            <a:endParaRPr lang="en-US" dirty="0"/>
          </a:p>
          <a:p>
            <a:pPr lvl="1" eaLnBrk="1" fontAlgn="auto" hangingPunct="1">
              <a:spcAft>
                <a:spcPts val="0"/>
              </a:spcAft>
              <a:buFont typeface="Arial" pitchFamily="34" charset="0"/>
              <a:buChar char="–"/>
              <a:defRPr/>
            </a:pPr>
            <a:r>
              <a:rPr lang="en-US" dirty="0"/>
              <a:t>Adam L. Schiff</a:t>
            </a:r>
          </a:p>
          <a:p>
            <a:pPr lvl="1" eaLnBrk="1" fontAlgn="auto" hangingPunct="1">
              <a:spcAft>
                <a:spcPts val="0"/>
              </a:spcAft>
              <a:buFont typeface="Arial" pitchFamily="34" charset="0"/>
              <a:buChar char="–"/>
              <a:defRPr/>
            </a:pPr>
            <a:endParaRPr lang="en-US" dirty="0"/>
          </a:p>
          <a:p>
            <a:pPr marL="457200" lvl="1" indent="0" eaLnBrk="1" fontAlgn="auto" hangingPunct="1">
              <a:spcAft>
                <a:spcPts val="0"/>
              </a:spcAft>
              <a:buFont typeface="Arial" pitchFamily="34" charset="0"/>
              <a:buNone/>
              <a:defRPr/>
            </a:pPr>
            <a:endParaRPr lang="en-US" dirty="0"/>
          </a:p>
        </p:txBody>
      </p:sp>
      <p:sp>
        <p:nvSpPr>
          <p:cNvPr id="4" name="Footer Placeholder 3"/>
          <p:cNvSpPr>
            <a:spLocks noGrp="1"/>
          </p:cNvSpPr>
          <p:nvPr>
            <p:ph type="ftr" sz="quarter" idx="11"/>
          </p:nvPr>
        </p:nvSpPr>
        <p:spPr/>
        <p:txBody>
          <a:bodyPr/>
          <a:lstStyle/>
          <a:p>
            <a:pPr>
              <a:defRPr/>
            </a:pPr>
            <a:r>
              <a:rPr lang="en-US"/>
              <a:t>Module 1. Foundations</a:t>
            </a:r>
          </a:p>
        </p:txBody>
      </p:sp>
      <p:sp>
        <p:nvSpPr>
          <p:cNvPr id="5" name="Slide Number Placeholder 4"/>
          <p:cNvSpPr>
            <a:spLocks noGrp="1"/>
          </p:cNvSpPr>
          <p:nvPr>
            <p:ph type="sldNum" sz="quarter" idx="12"/>
          </p:nvPr>
        </p:nvSpPr>
        <p:spPr/>
        <p:txBody>
          <a:bodyPr/>
          <a:lstStyle/>
          <a:p>
            <a:pPr>
              <a:defRPr/>
            </a:pPr>
            <a:fld id="{3648EC22-FB65-43B5-8067-E3A69509DE02}" type="slidenum">
              <a:rPr lang="en-US"/>
              <a:pPr>
                <a:defRPr/>
              </a:pPr>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5"/>
          <p:cNvSpPr>
            <a:spLocks noGrp="1"/>
          </p:cNvSpPr>
          <p:nvPr>
            <p:ph type="ctrTitle"/>
          </p:nvPr>
        </p:nvSpPr>
        <p:spPr>
          <a:xfrm>
            <a:off x="815975" y="2971800"/>
            <a:ext cx="7772400" cy="1470025"/>
          </a:xfrm>
        </p:spPr>
        <p:txBody>
          <a:bodyPr/>
          <a:lstStyle/>
          <a:p>
            <a:pPr eaLnBrk="1" hangingPunct="1"/>
            <a:r>
              <a:rPr lang="en-US"/>
              <a:t>NACO Foundations</a:t>
            </a:r>
          </a:p>
        </p:txBody>
      </p:sp>
      <p:sp>
        <p:nvSpPr>
          <p:cNvPr id="7" name="Subtitle 6"/>
          <p:cNvSpPr>
            <a:spLocks noGrp="1"/>
          </p:cNvSpPr>
          <p:nvPr>
            <p:ph type="subTitle" idx="1"/>
          </p:nvPr>
        </p:nvSpPr>
        <p:spPr>
          <a:xfrm>
            <a:off x="1295400" y="4648200"/>
            <a:ext cx="6400800" cy="1752600"/>
          </a:xfrm>
        </p:spPr>
        <p:txBody>
          <a:bodyPr rtlCol="0">
            <a:normAutofit/>
          </a:bodyPr>
          <a:lstStyle/>
          <a:p>
            <a:pPr eaLnBrk="1" fontAlgn="auto" hangingPunct="1">
              <a:spcAft>
                <a:spcPts val="0"/>
              </a:spcAft>
              <a:buFont typeface="Arial" pitchFamily="34" charset="0"/>
              <a:buNone/>
              <a:defRPr/>
            </a:pPr>
            <a:r>
              <a:rPr lang="en-US" dirty="0"/>
              <a:t>Module 1</a:t>
            </a:r>
          </a:p>
        </p:txBody>
      </p:sp>
      <p:sp>
        <p:nvSpPr>
          <p:cNvPr id="4" name="Footer Placeholder 3"/>
          <p:cNvSpPr>
            <a:spLocks noGrp="1"/>
          </p:cNvSpPr>
          <p:nvPr>
            <p:ph type="ftr" sz="quarter" idx="11"/>
          </p:nvPr>
        </p:nvSpPr>
        <p:spPr/>
        <p:txBody>
          <a:bodyPr/>
          <a:lstStyle/>
          <a:p>
            <a:pPr>
              <a:defRPr/>
            </a:pPr>
            <a:r>
              <a:rPr lang="en-US"/>
              <a:t>Module 1. Foundations</a:t>
            </a:r>
          </a:p>
        </p:txBody>
      </p:sp>
      <p:sp>
        <p:nvSpPr>
          <p:cNvPr id="5" name="Slide Number Placeholder 4"/>
          <p:cNvSpPr>
            <a:spLocks noGrp="1"/>
          </p:cNvSpPr>
          <p:nvPr>
            <p:ph type="sldNum" sz="quarter" idx="12"/>
          </p:nvPr>
        </p:nvSpPr>
        <p:spPr/>
        <p:txBody>
          <a:bodyPr/>
          <a:lstStyle/>
          <a:p>
            <a:pPr>
              <a:defRPr/>
            </a:pPr>
            <a:fld id="{C62B5F48-8BA2-4253-B4A6-688986805C8D}" type="slidenum">
              <a:rPr lang="en-US"/>
              <a:pPr>
                <a:defRPr/>
              </a:pPr>
              <a:t>3</a:t>
            </a:fld>
            <a:endParaRPr lang="en-US"/>
          </a:p>
        </p:txBody>
      </p:sp>
      <p:pic>
        <p:nvPicPr>
          <p:cNvPr id="18437" name="Picture 7"/>
          <p:cNvPicPr>
            <a:picLocks noChangeAspect="1" noChangeArrowheads="1"/>
          </p:cNvPicPr>
          <p:nvPr/>
        </p:nvPicPr>
        <p:blipFill>
          <a:blip r:embed="rId3"/>
          <a:srcRect/>
          <a:stretch>
            <a:fillRect/>
          </a:stretch>
        </p:blipFill>
        <p:spPr bwMode="auto">
          <a:xfrm>
            <a:off x="273050" y="569913"/>
            <a:ext cx="8858250" cy="2057400"/>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p:nvPr>
        </p:nvSpPr>
        <p:spPr/>
        <p:txBody>
          <a:bodyPr/>
          <a:lstStyle/>
          <a:p>
            <a:pPr eaLnBrk="1" hangingPunct="1"/>
            <a:r>
              <a:rPr lang="en-US"/>
              <a:t>Learning Objectives (1)</a:t>
            </a:r>
          </a:p>
        </p:txBody>
      </p:sp>
      <p:sp>
        <p:nvSpPr>
          <p:cNvPr id="20482" name="Content Placeholder 2"/>
          <p:cNvSpPr>
            <a:spLocks noGrp="1"/>
          </p:cNvSpPr>
          <p:nvPr>
            <p:ph idx="1"/>
          </p:nvPr>
        </p:nvSpPr>
        <p:spPr/>
        <p:txBody>
          <a:bodyPr/>
          <a:lstStyle/>
          <a:p>
            <a:pPr eaLnBrk="1" hangingPunct="1"/>
            <a:r>
              <a:rPr lang="en-US" dirty="0"/>
              <a:t>At the end of the course, participants will be able to:</a:t>
            </a:r>
          </a:p>
          <a:p>
            <a:pPr eaLnBrk="1" hangingPunct="1">
              <a:lnSpc>
                <a:spcPct val="90000"/>
              </a:lnSpc>
              <a:spcBef>
                <a:spcPct val="0"/>
              </a:spcBef>
            </a:pPr>
            <a:endParaRPr lang="en-US" dirty="0">
              <a:cs typeface="Tahoma" pitchFamily="34" charset="0"/>
            </a:endParaRPr>
          </a:p>
          <a:p>
            <a:pPr lvl="1" eaLnBrk="1" hangingPunct="1">
              <a:lnSpc>
                <a:spcPct val="90000"/>
              </a:lnSpc>
              <a:spcBef>
                <a:spcPct val="0"/>
              </a:spcBef>
            </a:pPr>
            <a:r>
              <a:rPr lang="en-US" dirty="0">
                <a:cs typeface="Tahoma" pitchFamily="34" charset="0"/>
              </a:rPr>
              <a:t>Consult and use MARC 21 Authority Format, LC Guidelines Supplement, and LC Descriptive Cataloging Manual, Section Z1 (DCM Z1)</a:t>
            </a:r>
          </a:p>
          <a:p>
            <a:pPr eaLnBrk="1" hangingPunct="1">
              <a:lnSpc>
                <a:spcPct val="90000"/>
              </a:lnSpc>
              <a:spcBef>
                <a:spcPct val="0"/>
              </a:spcBef>
              <a:buClr>
                <a:schemeClr val="accent2"/>
              </a:buClr>
            </a:pPr>
            <a:endParaRPr lang="en-US" dirty="0">
              <a:cs typeface="Tahoma" pitchFamily="34" charset="0"/>
            </a:endParaRPr>
          </a:p>
          <a:p>
            <a:pPr lvl="1" eaLnBrk="1" hangingPunct="1">
              <a:lnSpc>
                <a:spcPct val="90000"/>
              </a:lnSpc>
              <a:spcBef>
                <a:spcPct val="0"/>
              </a:spcBef>
              <a:buClr>
                <a:schemeClr val="tx1"/>
              </a:buClr>
            </a:pPr>
            <a:r>
              <a:rPr lang="en-US" dirty="0">
                <a:cs typeface="Tahoma" pitchFamily="34" charset="0"/>
              </a:rPr>
              <a:t>Create and revise NARs according to RDA and the LC-PCC Policy Statements</a:t>
            </a:r>
            <a:endParaRPr lang="en-US" dirty="0"/>
          </a:p>
          <a:p>
            <a:pPr eaLnBrk="1" hangingPunct="1"/>
            <a:endParaRPr lang="en-US" dirty="0"/>
          </a:p>
        </p:txBody>
      </p:sp>
      <p:sp>
        <p:nvSpPr>
          <p:cNvPr id="4" name="Slide Number Placeholder 3"/>
          <p:cNvSpPr>
            <a:spLocks noGrp="1"/>
          </p:cNvSpPr>
          <p:nvPr>
            <p:ph type="sldNum" sz="quarter" idx="12"/>
          </p:nvPr>
        </p:nvSpPr>
        <p:spPr/>
        <p:txBody>
          <a:bodyPr/>
          <a:lstStyle/>
          <a:p>
            <a:pPr>
              <a:defRPr/>
            </a:pPr>
            <a:fld id="{73840F5B-A394-4AA1-8372-CC6109BD1211}" type="slidenum">
              <a:rPr lang="en-US"/>
              <a:pPr>
                <a:defRPr/>
              </a:pPr>
              <a:t>4</a:t>
            </a:fld>
            <a:endParaRPr lang="en-US"/>
          </a:p>
        </p:txBody>
      </p:sp>
      <p:sp>
        <p:nvSpPr>
          <p:cNvPr id="5" name="Footer Placeholder 4"/>
          <p:cNvSpPr>
            <a:spLocks noGrp="1"/>
          </p:cNvSpPr>
          <p:nvPr>
            <p:ph type="ftr" sz="quarter" idx="11"/>
          </p:nvPr>
        </p:nvSpPr>
        <p:spPr/>
        <p:txBody>
          <a:bodyPr/>
          <a:lstStyle/>
          <a:p>
            <a:pPr>
              <a:defRPr/>
            </a:pPr>
            <a:r>
              <a:rPr lang="en-US"/>
              <a:t>Module 1. Foundations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p:txBody>
          <a:bodyPr/>
          <a:lstStyle/>
          <a:p>
            <a:pPr eaLnBrk="1" hangingPunct="1"/>
            <a:r>
              <a:rPr lang="en-US"/>
              <a:t>Learning Objectives (2)</a:t>
            </a:r>
          </a:p>
        </p:txBody>
      </p:sp>
      <p:sp>
        <p:nvSpPr>
          <p:cNvPr id="22530" name="Content Placeholder 2"/>
          <p:cNvSpPr>
            <a:spLocks noGrp="1"/>
          </p:cNvSpPr>
          <p:nvPr>
            <p:ph idx="1"/>
          </p:nvPr>
        </p:nvSpPr>
        <p:spPr/>
        <p:txBody>
          <a:bodyPr/>
          <a:lstStyle/>
          <a:p>
            <a:pPr eaLnBrk="1" hangingPunct="1">
              <a:buClr>
                <a:schemeClr val="tx1"/>
              </a:buClr>
              <a:buFontTx/>
              <a:buChar char="•"/>
            </a:pPr>
            <a:r>
              <a:rPr lang="en-US">
                <a:cs typeface="Times New Roman" pitchFamily="18" charset="0"/>
              </a:rPr>
              <a:t>Apply content designation in accordance     	with the MARC 21 Authority Format</a:t>
            </a:r>
          </a:p>
          <a:p>
            <a:pPr eaLnBrk="1" hangingPunct="1">
              <a:buClr>
                <a:schemeClr val="tx1"/>
              </a:buClr>
              <a:buFontTx/>
              <a:buChar char="•"/>
            </a:pPr>
            <a:r>
              <a:rPr lang="en-US">
                <a:cs typeface="Times New Roman" pitchFamily="18" charset="0"/>
              </a:rPr>
              <a:t>Evaluate, update, and modify existing 	name authority records</a:t>
            </a:r>
          </a:p>
          <a:p>
            <a:pPr eaLnBrk="1" hangingPunct="1">
              <a:buClr>
                <a:schemeClr val="tx2"/>
              </a:buClr>
              <a:buFontTx/>
              <a:buChar char="•"/>
            </a:pPr>
            <a:r>
              <a:rPr lang="en-US">
                <a:cs typeface="Times New Roman" pitchFamily="18" charset="0"/>
              </a:rPr>
              <a:t> Determine if a named entity is 	established through NACO or SACO</a:t>
            </a:r>
          </a:p>
          <a:p>
            <a:pPr eaLnBrk="1" hangingPunct="1">
              <a:buClr>
                <a:schemeClr val="tx2"/>
              </a:buClr>
              <a:buFontTx/>
              <a:buChar char="•"/>
            </a:pPr>
            <a:r>
              <a:rPr lang="en-US">
                <a:cs typeface="Times New Roman" pitchFamily="18" charset="0"/>
              </a:rPr>
              <a:t> Understand NACO administrative details</a:t>
            </a:r>
          </a:p>
          <a:p>
            <a:pPr eaLnBrk="1" hangingPunct="1"/>
            <a:endParaRPr lang="en-US"/>
          </a:p>
        </p:txBody>
      </p:sp>
      <p:sp>
        <p:nvSpPr>
          <p:cNvPr id="4" name="Slide Number Placeholder 3"/>
          <p:cNvSpPr>
            <a:spLocks noGrp="1"/>
          </p:cNvSpPr>
          <p:nvPr>
            <p:ph type="sldNum" sz="quarter" idx="12"/>
          </p:nvPr>
        </p:nvSpPr>
        <p:spPr/>
        <p:txBody>
          <a:bodyPr/>
          <a:lstStyle/>
          <a:p>
            <a:pPr>
              <a:defRPr/>
            </a:pPr>
            <a:fld id="{0B4F8C53-BBB9-45F4-B40E-46111BE9CFE7}" type="slidenum">
              <a:rPr lang="en-US"/>
              <a:pPr>
                <a:defRPr/>
              </a:pPr>
              <a:t>5</a:t>
            </a:fld>
            <a:endParaRPr lang="en-US"/>
          </a:p>
        </p:txBody>
      </p:sp>
      <p:sp>
        <p:nvSpPr>
          <p:cNvPr id="5" name="Footer Placeholder 4"/>
          <p:cNvSpPr>
            <a:spLocks noGrp="1"/>
          </p:cNvSpPr>
          <p:nvPr>
            <p:ph type="ftr" sz="quarter" idx="11"/>
          </p:nvPr>
        </p:nvSpPr>
        <p:spPr/>
        <p:txBody>
          <a:bodyPr/>
          <a:lstStyle/>
          <a:p>
            <a:pPr>
              <a:defRPr/>
            </a:pPr>
            <a:r>
              <a:rPr lang="en-US"/>
              <a:t>Module 1. Foundations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p:nvPr>
        </p:nvSpPr>
        <p:spPr/>
        <p:txBody>
          <a:bodyPr/>
          <a:lstStyle/>
          <a:p>
            <a:pPr eaLnBrk="1" hangingPunct="1"/>
            <a:r>
              <a:rPr lang="en-US"/>
              <a:t>Day 1: NACO Foundations</a:t>
            </a:r>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pitchFamily="34" charset="0"/>
              <a:buChar char="•"/>
              <a:defRPr/>
            </a:pPr>
            <a:r>
              <a:rPr lang="en-US" dirty="0">
                <a:cs typeface="Tahoma" pitchFamily="34" charset="0"/>
              </a:rPr>
              <a:t>Authorities in a Shared Database</a:t>
            </a:r>
          </a:p>
          <a:p>
            <a:pPr eaLnBrk="1" fontAlgn="auto" hangingPunct="1">
              <a:spcAft>
                <a:spcPts val="0"/>
              </a:spcAft>
              <a:buFont typeface="Arial" pitchFamily="34" charset="0"/>
              <a:buChar char="•"/>
              <a:defRPr/>
            </a:pPr>
            <a:r>
              <a:rPr lang="en-US" dirty="0">
                <a:cs typeface="Tahoma" pitchFamily="34" charset="0"/>
              </a:rPr>
              <a:t>PCC NACO Principles and Parameters</a:t>
            </a:r>
          </a:p>
          <a:p>
            <a:pPr eaLnBrk="1" fontAlgn="auto" hangingPunct="1">
              <a:spcAft>
                <a:spcPts val="0"/>
              </a:spcAft>
              <a:buFont typeface="Arial" pitchFamily="34" charset="0"/>
              <a:buChar char="•"/>
              <a:defRPr/>
            </a:pPr>
            <a:r>
              <a:rPr lang="en-US" dirty="0">
                <a:cs typeface="Tahoma" pitchFamily="34" charset="0"/>
              </a:rPr>
              <a:t>Searching/BFM</a:t>
            </a:r>
          </a:p>
          <a:p>
            <a:pPr eaLnBrk="1" fontAlgn="auto" hangingPunct="1">
              <a:spcAft>
                <a:spcPts val="0"/>
              </a:spcAft>
              <a:buFont typeface="Arial" pitchFamily="34" charset="0"/>
              <a:buChar char="•"/>
              <a:defRPr/>
            </a:pPr>
            <a:r>
              <a:rPr lang="en-US" dirty="0">
                <a:cs typeface="Tahoma" pitchFamily="34" charset="0"/>
              </a:rPr>
              <a:t>Normalization</a:t>
            </a:r>
          </a:p>
          <a:p>
            <a:pPr eaLnBrk="1" fontAlgn="auto" hangingPunct="1">
              <a:spcAft>
                <a:spcPts val="0"/>
              </a:spcAft>
              <a:buFont typeface="Arial" pitchFamily="34" charset="0"/>
              <a:buChar char="•"/>
              <a:defRPr/>
            </a:pPr>
            <a:r>
              <a:rPr lang="en-US" dirty="0">
                <a:cs typeface="Tahoma" pitchFamily="34" charset="0"/>
              </a:rPr>
              <a:t>FRBR and FRAD</a:t>
            </a:r>
          </a:p>
          <a:p>
            <a:pPr eaLnBrk="1" fontAlgn="auto" hangingPunct="1">
              <a:spcAft>
                <a:spcPts val="0"/>
              </a:spcAft>
              <a:buFont typeface="Arial" pitchFamily="34" charset="0"/>
              <a:buChar char="•"/>
              <a:defRPr/>
            </a:pPr>
            <a:r>
              <a:rPr lang="en-US" dirty="0">
                <a:cs typeface="Tahoma" pitchFamily="34" charset="0"/>
              </a:rPr>
              <a:t>MARC 21 Authority Format</a:t>
            </a:r>
          </a:p>
          <a:p>
            <a:pPr marL="0" indent="0" eaLnBrk="1" fontAlgn="auto" hangingPunct="1">
              <a:spcAft>
                <a:spcPts val="0"/>
              </a:spcAft>
              <a:buFont typeface="Arial" pitchFamily="34" charset="0"/>
              <a:buNone/>
              <a:defRPr/>
            </a:pPr>
            <a:endParaRPr lang="en-US" dirty="0"/>
          </a:p>
        </p:txBody>
      </p:sp>
      <p:sp>
        <p:nvSpPr>
          <p:cNvPr id="4" name="Slide Number Placeholder 3"/>
          <p:cNvSpPr>
            <a:spLocks noGrp="1"/>
          </p:cNvSpPr>
          <p:nvPr>
            <p:ph type="sldNum" sz="quarter" idx="12"/>
          </p:nvPr>
        </p:nvSpPr>
        <p:spPr/>
        <p:txBody>
          <a:bodyPr/>
          <a:lstStyle/>
          <a:p>
            <a:pPr>
              <a:defRPr/>
            </a:pPr>
            <a:fld id="{75DF54AA-2272-4F1F-8A35-BF2783F935B2}" type="slidenum">
              <a:rPr lang="en-US"/>
              <a:pPr>
                <a:defRPr/>
              </a:pPr>
              <a:t>6</a:t>
            </a:fld>
            <a:endParaRPr lang="en-US"/>
          </a:p>
        </p:txBody>
      </p:sp>
      <p:sp>
        <p:nvSpPr>
          <p:cNvPr id="5" name="Footer Placeholder 4"/>
          <p:cNvSpPr>
            <a:spLocks noGrp="1"/>
          </p:cNvSpPr>
          <p:nvPr>
            <p:ph type="ftr" sz="quarter" idx="11"/>
          </p:nvPr>
        </p:nvSpPr>
        <p:spPr/>
        <p:txBody>
          <a:bodyPr/>
          <a:lstStyle/>
          <a:p>
            <a:pPr>
              <a:defRPr/>
            </a:pPr>
            <a:r>
              <a:rPr lang="en-US"/>
              <a:t>Module 1. Foundations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eaLnBrk="1" fontAlgn="auto" hangingPunct="1">
              <a:spcAft>
                <a:spcPts val="0"/>
              </a:spcAft>
              <a:defRPr/>
            </a:pPr>
            <a:r>
              <a:rPr lang="en-US" dirty="0"/>
              <a:t>Day 2: Describing Persons</a:t>
            </a:r>
          </a:p>
        </p:txBody>
      </p:sp>
      <p:sp>
        <p:nvSpPr>
          <p:cNvPr id="26626" name="Content Placeholder 2"/>
          <p:cNvSpPr>
            <a:spLocks noGrp="1"/>
          </p:cNvSpPr>
          <p:nvPr>
            <p:ph idx="1"/>
          </p:nvPr>
        </p:nvSpPr>
        <p:spPr/>
        <p:txBody>
          <a:bodyPr/>
          <a:lstStyle/>
          <a:p>
            <a:pPr eaLnBrk="1" hangingPunct="1"/>
            <a:endParaRPr lang="en-US" sz="1200" dirty="0">
              <a:cs typeface="Tahoma" pitchFamily="34" charset="0"/>
            </a:endParaRPr>
          </a:p>
          <a:p>
            <a:pPr eaLnBrk="1" hangingPunct="1"/>
            <a:r>
              <a:rPr lang="en-US" dirty="0">
                <a:cs typeface="Tahoma" pitchFamily="34" charset="0"/>
              </a:rPr>
              <a:t>RDA Chapters 8 and 9</a:t>
            </a:r>
          </a:p>
          <a:p>
            <a:pPr marL="0" indent="0" eaLnBrk="1" hangingPunct="1">
              <a:buNone/>
            </a:pPr>
            <a:endParaRPr lang="en-US" sz="1200" dirty="0">
              <a:cs typeface="Tahoma" pitchFamily="34" charset="0"/>
            </a:endParaRPr>
          </a:p>
          <a:p>
            <a:pPr eaLnBrk="1" hangingPunct="1"/>
            <a:r>
              <a:rPr lang="en-US" dirty="0">
                <a:cs typeface="Tahoma" pitchFamily="34" charset="0"/>
              </a:rPr>
              <a:t>Review LC-PCC PSs</a:t>
            </a:r>
          </a:p>
          <a:p>
            <a:pPr eaLnBrk="1" hangingPunct="1"/>
            <a:endParaRPr lang="en-US" sz="1200" dirty="0">
              <a:cs typeface="Tahoma" pitchFamily="34" charset="0"/>
            </a:endParaRPr>
          </a:p>
          <a:p>
            <a:pPr eaLnBrk="1" hangingPunct="1"/>
            <a:r>
              <a:rPr lang="en-US" dirty="0">
                <a:cs typeface="Tahoma" pitchFamily="34" charset="0"/>
              </a:rPr>
              <a:t>Practicum and exercises</a:t>
            </a:r>
          </a:p>
          <a:p>
            <a:pPr eaLnBrk="1" hangingPunct="1"/>
            <a:endParaRPr lang="en-US" dirty="0"/>
          </a:p>
        </p:txBody>
      </p:sp>
      <p:sp>
        <p:nvSpPr>
          <p:cNvPr id="4" name="Slide Number Placeholder 3"/>
          <p:cNvSpPr>
            <a:spLocks noGrp="1"/>
          </p:cNvSpPr>
          <p:nvPr>
            <p:ph type="sldNum" sz="quarter" idx="12"/>
          </p:nvPr>
        </p:nvSpPr>
        <p:spPr/>
        <p:txBody>
          <a:bodyPr/>
          <a:lstStyle/>
          <a:p>
            <a:pPr>
              <a:defRPr/>
            </a:pPr>
            <a:fld id="{5053FB10-5DE5-4034-9F8C-2D1CEE0D3C0E}" type="slidenum">
              <a:rPr lang="en-US"/>
              <a:pPr>
                <a:defRPr/>
              </a:pPr>
              <a:t>7</a:t>
            </a:fld>
            <a:endParaRPr lang="en-US"/>
          </a:p>
        </p:txBody>
      </p:sp>
      <p:sp>
        <p:nvSpPr>
          <p:cNvPr id="5" name="Footer Placeholder 4"/>
          <p:cNvSpPr>
            <a:spLocks noGrp="1"/>
          </p:cNvSpPr>
          <p:nvPr>
            <p:ph type="ftr" sz="quarter" idx="11"/>
          </p:nvPr>
        </p:nvSpPr>
        <p:spPr/>
        <p:txBody>
          <a:bodyPr/>
          <a:lstStyle/>
          <a:p>
            <a:pPr>
              <a:defRPr/>
            </a:pPr>
            <a:r>
              <a:rPr lang="en-US"/>
              <a:t>Module 1. Foundations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p:txBody>
          <a:bodyPr/>
          <a:lstStyle/>
          <a:p>
            <a:pPr eaLnBrk="1" hangingPunct="1"/>
            <a:r>
              <a:rPr lang="en-US" sz="4000" dirty="0"/>
              <a:t>Day 3: Describing Families</a:t>
            </a:r>
            <a:br>
              <a:rPr lang="en-US" sz="4000" dirty="0"/>
            </a:br>
            <a:r>
              <a:rPr lang="en-US" sz="4000" dirty="0"/>
              <a:t>Describing Corporate Bodies </a:t>
            </a:r>
          </a:p>
        </p:txBody>
      </p:sp>
      <p:sp>
        <p:nvSpPr>
          <p:cNvPr id="28674" name="Content Placeholder 2"/>
          <p:cNvSpPr>
            <a:spLocks noGrp="1"/>
          </p:cNvSpPr>
          <p:nvPr>
            <p:ph idx="1"/>
          </p:nvPr>
        </p:nvSpPr>
        <p:spPr/>
        <p:txBody>
          <a:bodyPr/>
          <a:lstStyle/>
          <a:p>
            <a:pPr eaLnBrk="1" hangingPunct="1"/>
            <a:endParaRPr lang="en-US" sz="1200" dirty="0">
              <a:cs typeface="Tahoma" pitchFamily="34" charset="0"/>
            </a:endParaRPr>
          </a:p>
          <a:p>
            <a:pPr eaLnBrk="1" hangingPunct="1"/>
            <a:r>
              <a:rPr lang="en-US" dirty="0">
                <a:cs typeface="Tahoma" pitchFamily="34" charset="0"/>
              </a:rPr>
              <a:t>Families: RDA Chapters 8 and 10</a:t>
            </a:r>
          </a:p>
          <a:p>
            <a:pPr eaLnBrk="1" hangingPunct="1"/>
            <a:endParaRPr lang="en-US" sz="1200" dirty="0">
              <a:cs typeface="Tahoma" pitchFamily="34" charset="0"/>
            </a:endParaRPr>
          </a:p>
          <a:p>
            <a:pPr eaLnBrk="1" hangingPunct="1"/>
            <a:r>
              <a:rPr lang="en-US" dirty="0">
                <a:cs typeface="Tahoma" pitchFamily="34" charset="0"/>
              </a:rPr>
              <a:t>Corporate bodies: RDA Chapters 8 and 11</a:t>
            </a:r>
          </a:p>
          <a:p>
            <a:pPr eaLnBrk="1" hangingPunct="1"/>
            <a:endParaRPr lang="en-US" sz="1200" dirty="0">
              <a:cs typeface="Tahoma" pitchFamily="34" charset="0"/>
            </a:endParaRPr>
          </a:p>
          <a:p>
            <a:pPr eaLnBrk="1" hangingPunct="1"/>
            <a:r>
              <a:rPr lang="en-US" dirty="0">
                <a:cs typeface="Tahoma" pitchFamily="34" charset="0"/>
              </a:rPr>
              <a:t>Review LC-PCC PSs</a:t>
            </a:r>
          </a:p>
          <a:p>
            <a:pPr eaLnBrk="1" hangingPunct="1"/>
            <a:endParaRPr lang="en-US" sz="1200" dirty="0">
              <a:cs typeface="Tahoma" pitchFamily="34" charset="0"/>
            </a:endParaRPr>
          </a:p>
          <a:p>
            <a:pPr eaLnBrk="1" hangingPunct="1"/>
            <a:r>
              <a:rPr lang="en-US" dirty="0">
                <a:cs typeface="Tahoma" pitchFamily="34" charset="0"/>
              </a:rPr>
              <a:t>Practicum and exercises</a:t>
            </a:r>
          </a:p>
          <a:p>
            <a:pPr eaLnBrk="1" hangingPunct="1"/>
            <a:endParaRPr lang="en-US" dirty="0"/>
          </a:p>
        </p:txBody>
      </p:sp>
      <p:sp>
        <p:nvSpPr>
          <p:cNvPr id="4" name="Slide Number Placeholder 3"/>
          <p:cNvSpPr>
            <a:spLocks noGrp="1"/>
          </p:cNvSpPr>
          <p:nvPr>
            <p:ph type="sldNum" sz="quarter" idx="12"/>
          </p:nvPr>
        </p:nvSpPr>
        <p:spPr/>
        <p:txBody>
          <a:bodyPr/>
          <a:lstStyle/>
          <a:p>
            <a:pPr>
              <a:defRPr/>
            </a:pPr>
            <a:fld id="{1F786D0D-BE5C-465C-9DEB-4F6FE28D8166}" type="slidenum">
              <a:rPr lang="en-US"/>
              <a:pPr>
                <a:defRPr/>
              </a:pPr>
              <a:t>8</a:t>
            </a:fld>
            <a:endParaRPr lang="en-US"/>
          </a:p>
        </p:txBody>
      </p:sp>
      <p:sp>
        <p:nvSpPr>
          <p:cNvPr id="5" name="Footer Placeholder 4"/>
          <p:cNvSpPr>
            <a:spLocks noGrp="1"/>
          </p:cNvSpPr>
          <p:nvPr>
            <p:ph type="ftr" sz="quarter" idx="11"/>
          </p:nvPr>
        </p:nvSpPr>
        <p:spPr/>
        <p:txBody>
          <a:bodyPr/>
          <a:lstStyle/>
          <a:p>
            <a:pPr>
              <a:defRPr/>
            </a:pPr>
            <a:r>
              <a:rPr lang="en-US"/>
              <a:t>Module 1. Foundations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Day 4: Describing Places</a:t>
            </a:r>
            <a:br>
              <a:rPr lang="en-US" dirty="0"/>
            </a:br>
            <a:r>
              <a:rPr lang="en-US" dirty="0"/>
              <a:t>Describing Works and Expressions</a:t>
            </a:r>
          </a:p>
        </p:txBody>
      </p:sp>
      <p:sp>
        <p:nvSpPr>
          <p:cNvPr id="30722" name="Content Placeholder 2"/>
          <p:cNvSpPr>
            <a:spLocks noGrp="1"/>
          </p:cNvSpPr>
          <p:nvPr>
            <p:ph idx="1"/>
          </p:nvPr>
        </p:nvSpPr>
        <p:spPr/>
        <p:txBody>
          <a:bodyPr/>
          <a:lstStyle/>
          <a:p>
            <a:pPr eaLnBrk="1" hangingPunct="1">
              <a:lnSpc>
                <a:spcPct val="90000"/>
              </a:lnSpc>
            </a:pPr>
            <a:endParaRPr lang="en-US" sz="1200" dirty="0">
              <a:cs typeface="Tahoma" pitchFamily="34" charset="0"/>
            </a:endParaRPr>
          </a:p>
          <a:p>
            <a:pPr eaLnBrk="1" hangingPunct="1">
              <a:lnSpc>
                <a:spcPct val="90000"/>
              </a:lnSpc>
            </a:pPr>
            <a:r>
              <a:rPr lang="en-US" dirty="0">
                <a:cs typeface="Tahoma" pitchFamily="34" charset="0"/>
              </a:rPr>
              <a:t>Places: RDA Chapter 16 (in conjunction with Chapter 11) </a:t>
            </a:r>
          </a:p>
          <a:p>
            <a:pPr eaLnBrk="1" hangingPunct="1">
              <a:lnSpc>
                <a:spcPct val="90000"/>
              </a:lnSpc>
            </a:pPr>
            <a:endParaRPr lang="en-US" sz="1200" dirty="0">
              <a:cs typeface="Tahoma" pitchFamily="34" charset="0"/>
            </a:endParaRPr>
          </a:p>
          <a:p>
            <a:pPr eaLnBrk="1" hangingPunct="1">
              <a:lnSpc>
                <a:spcPct val="90000"/>
              </a:lnSpc>
            </a:pPr>
            <a:r>
              <a:rPr lang="en-US" dirty="0">
                <a:cs typeface="Tahoma" pitchFamily="34" charset="0"/>
              </a:rPr>
              <a:t>Works and Expressions: RDA Chapters 5 and 6 (in conjunction with Chapters 8-11)</a:t>
            </a:r>
          </a:p>
          <a:p>
            <a:pPr eaLnBrk="1" hangingPunct="1">
              <a:lnSpc>
                <a:spcPct val="90000"/>
              </a:lnSpc>
            </a:pPr>
            <a:endParaRPr lang="en-US" sz="1200" dirty="0">
              <a:cs typeface="Tahoma" pitchFamily="34" charset="0"/>
            </a:endParaRPr>
          </a:p>
          <a:p>
            <a:pPr eaLnBrk="1" hangingPunct="1">
              <a:lnSpc>
                <a:spcPct val="90000"/>
              </a:lnSpc>
            </a:pPr>
            <a:r>
              <a:rPr lang="en-US" dirty="0">
                <a:cs typeface="Tahoma" pitchFamily="34" charset="0"/>
              </a:rPr>
              <a:t>Review LC-PCC PSs</a:t>
            </a:r>
          </a:p>
          <a:p>
            <a:pPr eaLnBrk="1" hangingPunct="1">
              <a:lnSpc>
                <a:spcPct val="90000"/>
              </a:lnSpc>
            </a:pPr>
            <a:endParaRPr lang="en-US" sz="1200" dirty="0">
              <a:cs typeface="Tahoma" pitchFamily="34" charset="0"/>
            </a:endParaRPr>
          </a:p>
          <a:p>
            <a:pPr eaLnBrk="1" hangingPunct="1">
              <a:lnSpc>
                <a:spcPct val="90000"/>
              </a:lnSpc>
            </a:pPr>
            <a:r>
              <a:rPr lang="en-US" dirty="0">
                <a:cs typeface="Tahoma" pitchFamily="34" charset="0"/>
              </a:rPr>
              <a:t>Practicum and exercises</a:t>
            </a:r>
          </a:p>
          <a:p>
            <a:pPr eaLnBrk="1" hangingPunct="1"/>
            <a:endParaRPr lang="en-US" dirty="0"/>
          </a:p>
        </p:txBody>
      </p:sp>
      <p:sp>
        <p:nvSpPr>
          <p:cNvPr id="4" name="Slide Number Placeholder 3"/>
          <p:cNvSpPr>
            <a:spLocks noGrp="1"/>
          </p:cNvSpPr>
          <p:nvPr>
            <p:ph type="sldNum" sz="quarter" idx="12"/>
          </p:nvPr>
        </p:nvSpPr>
        <p:spPr/>
        <p:txBody>
          <a:bodyPr/>
          <a:lstStyle/>
          <a:p>
            <a:pPr>
              <a:defRPr/>
            </a:pPr>
            <a:fld id="{A7B67310-BD5D-45C6-9427-3CDEA5822203}" type="slidenum">
              <a:rPr lang="en-US"/>
              <a:pPr>
                <a:defRPr/>
              </a:pPr>
              <a:t>9</a:t>
            </a:fld>
            <a:endParaRPr lang="en-US"/>
          </a:p>
        </p:txBody>
      </p:sp>
      <p:sp>
        <p:nvSpPr>
          <p:cNvPr id="5" name="Footer Placeholder 4"/>
          <p:cNvSpPr>
            <a:spLocks noGrp="1"/>
          </p:cNvSpPr>
          <p:nvPr>
            <p:ph type="ftr" sz="quarter" idx="11"/>
          </p:nvPr>
        </p:nvSpPr>
        <p:spPr/>
        <p:txBody>
          <a:bodyPr/>
          <a:lstStyle/>
          <a:p>
            <a:pPr>
              <a:defRPr/>
            </a:pPr>
            <a:r>
              <a:rPr lang="en-US"/>
              <a:t>Module 1. Foundations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839200" cy="1143000"/>
          </a:xfrm>
        </p:spPr>
        <p:txBody>
          <a:bodyPr rtlCol="0">
            <a:normAutofit fontScale="90000"/>
          </a:bodyPr>
          <a:lstStyle/>
          <a:p>
            <a:pPr eaLnBrk="1" fontAlgn="auto" hangingPunct="1">
              <a:spcAft>
                <a:spcPts val="0"/>
              </a:spcAft>
              <a:defRPr/>
            </a:pPr>
            <a:r>
              <a:rPr lang="en-US" dirty="0"/>
              <a:t>Day 5: Making Changes to Existing NARs</a:t>
            </a:r>
            <a:br>
              <a:rPr lang="en-US" dirty="0"/>
            </a:br>
            <a:r>
              <a:rPr lang="en-US" dirty="0"/>
              <a:t>and NACO Administration</a:t>
            </a:r>
          </a:p>
        </p:txBody>
      </p:sp>
      <p:sp>
        <p:nvSpPr>
          <p:cNvPr id="32770" name="Content Placeholder 2"/>
          <p:cNvSpPr>
            <a:spLocks noGrp="1"/>
          </p:cNvSpPr>
          <p:nvPr>
            <p:ph idx="1"/>
          </p:nvPr>
        </p:nvSpPr>
        <p:spPr/>
        <p:txBody>
          <a:bodyPr/>
          <a:lstStyle/>
          <a:p>
            <a:pPr eaLnBrk="1" hangingPunct="1"/>
            <a:endParaRPr lang="en-US" sz="1200" dirty="0">
              <a:cs typeface="Tahoma" pitchFamily="34" charset="0"/>
            </a:endParaRPr>
          </a:p>
          <a:p>
            <a:pPr eaLnBrk="1" hangingPunct="1"/>
            <a:r>
              <a:rPr lang="en-US" dirty="0">
                <a:cs typeface="Tahoma" pitchFamily="34" charset="0"/>
              </a:rPr>
              <a:t>Changes to NARs (DCM Z1) </a:t>
            </a:r>
          </a:p>
          <a:p>
            <a:pPr eaLnBrk="1" hangingPunct="1"/>
            <a:endParaRPr lang="en-US" sz="1200" dirty="0">
              <a:cs typeface="Tahoma" pitchFamily="34" charset="0"/>
            </a:endParaRPr>
          </a:p>
          <a:p>
            <a:pPr eaLnBrk="1" hangingPunct="1"/>
            <a:r>
              <a:rPr lang="en-US" dirty="0">
                <a:cs typeface="Tahoma" pitchFamily="34" charset="0"/>
              </a:rPr>
              <a:t>Review LC-PCC PSs &amp; DCM Z1</a:t>
            </a:r>
          </a:p>
          <a:p>
            <a:pPr eaLnBrk="1" hangingPunct="1"/>
            <a:endParaRPr lang="en-US" sz="1200" dirty="0">
              <a:cs typeface="Tahoma" pitchFamily="34" charset="0"/>
            </a:endParaRPr>
          </a:p>
          <a:p>
            <a:pPr eaLnBrk="1" hangingPunct="1"/>
            <a:r>
              <a:rPr lang="en-US" dirty="0">
                <a:cs typeface="Tahoma" pitchFamily="34" charset="0"/>
              </a:rPr>
              <a:t>Practicum and exercises</a:t>
            </a:r>
          </a:p>
          <a:p>
            <a:pPr eaLnBrk="1" hangingPunct="1"/>
            <a:endParaRPr lang="en-US" sz="1200" dirty="0">
              <a:cs typeface="Tahoma" pitchFamily="34" charset="0"/>
            </a:endParaRPr>
          </a:p>
          <a:p>
            <a:pPr eaLnBrk="1" hangingPunct="1"/>
            <a:r>
              <a:rPr lang="en-US" dirty="0">
                <a:cs typeface="Tahoma" pitchFamily="34" charset="0"/>
              </a:rPr>
              <a:t>NACO administrative details</a:t>
            </a:r>
          </a:p>
          <a:p>
            <a:pPr eaLnBrk="1" hangingPunct="1"/>
            <a:endParaRPr lang="en-US" dirty="0"/>
          </a:p>
        </p:txBody>
      </p:sp>
      <p:sp>
        <p:nvSpPr>
          <p:cNvPr id="4" name="Slide Number Placeholder 3"/>
          <p:cNvSpPr>
            <a:spLocks noGrp="1"/>
          </p:cNvSpPr>
          <p:nvPr>
            <p:ph type="sldNum" sz="quarter" idx="12"/>
          </p:nvPr>
        </p:nvSpPr>
        <p:spPr/>
        <p:txBody>
          <a:bodyPr/>
          <a:lstStyle/>
          <a:p>
            <a:pPr>
              <a:defRPr/>
            </a:pPr>
            <a:fld id="{9CEB70C3-C849-4D0C-A3B6-EB1B0C668A66}" type="slidenum">
              <a:rPr lang="en-US"/>
              <a:pPr>
                <a:defRPr/>
              </a:pPr>
              <a:t>10</a:t>
            </a:fld>
            <a:endParaRPr lang="en-US"/>
          </a:p>
        </p:txBody>
      </p:sp>
      <p:sp>
        <p:nvSpPr>
          <p:cNvPr id="5" name="Footer Placeholder 4"/>
          <p:cNvSpPr>
            <a:spLocks noGrp="1"/>
          </p:cNvSpPr>
          <p:nvPr>
            <p:ph type="ftr" sz="quarter" idx="11"/>
          </p:nvPr>
        </p:nvSpPr>
        <p:spPr/>
        <p:txBody>
          <a:bodyPr/>
          <a:lstStyle/>
          <a:p>
            <a:pPr>
              <a:defRPr/>
            </a:pPr>
            <a:r>
              <a:rPr lang="en-US"/>
              <a:t>Module 1. Foundations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p:cNvSpPr>
            <a:spLocks noGrp="1"/>
          </p:cNvSpPr>
          <p:nvPr>
            <p:ph type="title"/>
          </p:nvPr>
        </p:nvSpPr>
        <p:spPr/>
        <p:txBody>
          <a:bodyPr/>
          <a:lstStyle/>
          <a:p>
            <a:pPr eaLnBrk="1" hangingPunct="1"/>
            <a:r>
              <a:rPr lang="en-US"/>
              <a:t>Day 1: NACO Foundations</a:t>
            </a:r>
          </a:p>
        </p:txBody>
      </p:sp>
      <p:sp>
        <p:nvSpPr>
          <p:cNvPr id="34818" name="Content Placeholder 2"/>
          <p:cNvSpPr>
            <a:spLocks noGrp="1"/>
          </p:cNvSpPr>
          <p:nvPr>
            <p:ph idx="1"/>
          </p:nvPr>
        </p:nvSpPr>
        <p:spPr/>
        <p:txBody>
          <a:bodyPr/>
          <a:lstStyle/>
          <a:p>
            <a:pPr eaLnBrk="1" hangingPunct="1">
              <a:lnSpc>
                <a:spcPct val="90000"/>
              </a:lnSpc>
              <a:buFont typeface="Arial" charset="0"/>
              <a:buNone/>
            </a:pPr>
            <a:r>
              <a:rPr lang="en-US" dirty="0">
                <a:cs typeface="Tahoma" pitchFamily="34" charset="0"/>
              </a:rPr>
              <a:t>This module is designed to introduce NACO participants to:</a:t>
            </a:r>
          </a:p>
          <a:p>
            <a:pPr eaLnBrk="1" hangingPunct="1">
              <a:lnSpc>
                <a:spcPct val="90000"/>
              </a:lnSpc>
              <a:buFont typeface="Arial" charset="0"/>
              <a:buNone/>
            </a:pPr>
            <a:endParaRPr lang="en-US" dirty="0">
              <a:cs typeface="Tahoma" pitchFamily="34" charset="0"/>
            </a:endParaRPr>
          </a:p>
          <a:p>
            <a:pPr eaLnBrk="1" hangingPunct="1">
              <a:lnSpc>
                <a:spcPct val="90000"/>
              </a:lnSpc>
            </a:pPr>
            <a:r>
              <a:rPr lang="en-US" dirty="0">
                <a:cs typeface="Tahoma" pitchFamily="34" charset="0"/>
              </a:rPr>
              <a:t>The shared database environment</a:t>
            </a:r>
          </a:p>
          <a:p>
            <a:pPr eaLnBrk="1" hangingPunct="1">
              <a:lnSpc>
                <a:spcPct val="90000"/>
              </a:lnSpc>
            </a:pPr>
            <a:r>
              <a:rPr lang="en-US" dirty="0">
                <a:cs typeface="Tahoma" pitchFamily="34" charset="0"/>
              </a:rPr>
              <a:t>PCC NACO principles and parameters </a:t>
            </a:r>
          </a:p>
          <a:p>
            <a:pPr eaLnBrk="1" hangingPunct="1">
              <a:lnSpc>
                <a:spcPct val="90000"/>
              </a:lnSpc>
            </a:pPr>
            <a:r>
              <a:rPr lang="en-US" dirty="0">
                <a:cs typeface="Tahoma" pitchFamily="34" charset="0"/>
              </a:rPr>
              <a:t>MARC 21 Authority Format</a:t>
            </a:r>
          </a:p>
          <a:p>
            <a:pPr eaLnBrk="1" hangingPunct="1">
              <a:lnSpc>
                <a:spcPct val="90000"/>
              </a:lnSpc>
            </a:pPr>
            <a:r>
              <a:rPr lang="en-US" dirty="0">
                <a:cs typeface="Tahoma" pitchFamily="34" charset="0"/>
              </a:rPr>
              <a:t>LC Guidelines Supplement to MARC 21</a:t>
            </a:r>
          </a:p>
          <a:p>
            <a:pPr eaLnBrk="1" hangingPunct="1">
              <a:lnSpc>
                <a:spcPct val="90000"/>
              </a:lnSpc>
            </a:pPr>
            <a:r>
              <a:rPr lang="en-US" dirty="0">
                <a:cs typeface="Tahoma" pitchFamily="34" charset="0"/>
              </a:rPr>
              <a:t>DCM Z1</a:t>
            </a:r>
          </a:p>
          <a:p>
            <a:pPr eaLnBrk="1" hangingPunct="1"/>
            <a:endParaRPr lang="en-US" dirty="0"/>
          </a:p>
        </p:txBody>
      </p:sp>
      <p:sp>
        <p:nvSpPr>
          <p:cNvPr id="4" name="Slide Number Placeholder 3"/>
          <p:cNvSpPr>
            <a:spLocks noGrp="1"/>
          </p:cNvSpPr>
          <p:nvPr>
            <p:ph type="sldNum" sz="quarter" idx="12"/>
          </p:nvPr>
        </p:nvSpPr>
        <p:spPr/>
        <p:txBody>
          <a:bodyPr/>
          <a:lstStyle/>
          <a:p>
            <a:pPr>
              <a:defRPr/>
            </a:pPr>
            <a:fld id="{6F22DC86-03F9-4FA0-844A-3997FFDD5FBC}" type="slidenum">
              <a:rPr lang="en-US"/>
              <a:pPr>
                <a:defRPr/>
              </a:pPr>
              <a:t>11</a:t>
            </a:fld>
            <a:endParaRPr lang="en-US"/>
          </a:p>
        </p:txBody>
      </p:sp>
      <p:sp>
        <p:nvSpPr>
          <p:cNvPr id="5" name="Footer Placeholder 4"/>
          <p:cNvSpPr>
            <a:spLocks noGrp="1"/>
          </p:cNvSpPr>
          <p:nvPr>
            <p:ph type="ftr" sz="quarter" idx="11"/>
          </p:nvPr>
        </p:nvSpPr>
        <p:spPr/>
        <p:txBody>
          <a:bodyPr/>
          <a:lstStyle/>
          <a:p>
            <a:pPr>
              <a:defRPr/>
            </a:pPr>
            <a:r>
              <a:rPr lang="en-US"/>
              <a:t>Module 1. Foundations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ctrTitle"/>
          </p:nvPr>
        </p:nvSpPr>
        <p:spPr/>
        <p:txBody>
          <a:bodyPr/>
          <a:lstStyle/>
          <a:p>
            <a:pPr eaLnBrk="1" hangingPunct="1"/>
            <a:r>
              <a:rPr lang="en-US"/>
              <a:t>NACO Principles:</a:t>
            </a:r>
            <a:br>
              <a:rPr lang="en-US"/>
            </a:br>
            <a:r>
              <a:rPr lang="en-US"/>
              <a:t>Authorities in a Shared Database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a:xfrm>
            <a:off x="503238" y="152400"/>
            <a:ext cx="8229600" cy="1143000"/>
          </a:xfrm>
        </p:spPr>
        <p:txBody>
          <a:bodyPr/>
          <a:lstStyle/>
          <a:p>
            <a:pPr eaLnBrk="1" hangingPunct="1"/>
            <a:r>
              <a:rPr lang="en-US"/>
              <a:t>Standards in Card Catalogs</a:t>
            </a:r>
          </a:p>
        </p:txBody>
      </p:sp>
      <p:pic>
        <p:nvPicPr>
          <p:cNvPr id="4" name="Content Placeholder 3" descr="3b08445r"/>
          <p:cNvPicPr>
            <a:picLocks noGrp="1" noChangeAspect="1" noChangeArrowheads="1"/>
          </p:cNvPicPr>
          <p:nvPr>
            <p:ph idx="1"/>
          </p:nvPr>
        </p:nvPicPr>
        <p:blipFill>
          <a:blip r:embed="rId3"/>
          <a:srcRect/>
          <a:stretch>
            <a:fillRect/>
          </a:stretch>
        </p:blipFill>
        <p:spPr>
          <a:xfrm>
            <a:off x="1371600" y="1219200"/>
            <a:ext cx="6329363" cy="4619625"/>
          </a:xfrm>
        </p:spPr>
      </p:pic>
      <p:sp>
        <p:nvSpPr>
          <p:cNvPr id="38915" name="TextBox 4"/>
          <p:cNvSpPr txBox="1">
            <a:spLocks noChangeArrowheads="1"/>
          </p:cNvSpPr>
          <p:nvPr/>
        </p:nvSpPr>
        <p:spPr bwMode="auto">
          <a:xfrm>
            <a:off x="1112838" y="6019800"/>
            <a:ext cx="7010400" cy="862013"/>
          </a:xfrm>
          <a:prstGeom prst="rect">
            <a:avLst/>
          </a:prstGeom>
          <a:noFill/>
          <a:ln w="9525">
            <a:noFill/>
            <a:miter lim="800000"/>
            <a:headEnd/>
            <a:tailEnd/>
          </a:ln>
        </p:spPr>
        <p:txBody>
          <a:bodyPr>
            <a:spAutoFit/>
          </a:bodyPr>
          <a:lstStyle/>
          <a:p>
            <a:r>
              <a:rPr lang="en-US" sz="3200">
                <a:latin typeface="Calibri" pitchFamily="34" charset="0"/>
              </a:rPr>
              <a:t>“The Card Division” in the early 1900s</a:t>
            </a:r>
          </a:p>
          <a:p>
            <a:endParaRPr lang="en-US">
              <a:latin typeface="Calibri" pitchFamily="34" charset="0"/>
            </a:endParaRPr>
          </a:p>
        </p:txBody>
      </p:sp>
      <p:sp>
        <p:nvSpPr>
          <p:cNvPr id="3" name="Slide Number Placeholder 2"/>
          <p:cNvSpPr>
            <a:spLocks noGrp="1"/>
          </p:cNvSpPr>
          <p:nvPr>
            <p:ph type="sldNum" sz="quarter" idx="12"/>
          </p:nvPr>
        </p:nvSpPr>
        <p:spPr/>
        <p:txBody>
          <a:bodyPr/>
          <a:lstStyle/>
          <a:p>
            <a:pPr>
              <a:defRPr/>
            </a:pPr>
            <a:fld id="{85C39328-5E86-41F4-BCB1-F99588390753}" type="slidenum">
              <a:rPr lang="en-US"/>
              <a:pPr>
                <a:defRPr/>
              </a:pPr>
              <a:t>13</a:t>
            </a:fld>
            <a:endParaRPr lang="en-US"/>
          </a:p>
        </p:txBody>
      </p:sp>
      <p:sp>
        <p:nvSpPr>
          <p:cNvPr id="6" name="Footer Placeholder 5"/>
          <p:cNvSpPr>
            <a:spLocks noGrp="1"/>
          </p:cNvSpPr>
          <p:nvPr>
            <p:ph type="ftr" sz="quarter" idx="11"/>
          </p:nvPr>
        </p:nvSpPr>
        <p:spPr/>
        <p:txBody>
          <a:bodyPr/>
          <a:lstStyle/>
          <a:p>
            <a:pPr>
              <a:defRPr/>
            </a:pPr>
            <a:r>
              <a:rPr lang="en-US"/>
              <a:t>Module 1. Foundations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a:xfrm>
            <a:off x="457200" y="6350"/>
            <a:ext cx="8229600" cy="1143000"/>
          </a:xfrm>
        </p:spPr>
        <p:txBody>
          <a:bodyPr/>
          <a:lstStyle/>
          <a:p>
            <a:pPr eaLnBrk="1" hangingPunct="1"/>
            <a:r>
              <a:rPr lang="en-US"/>
              <a:t>Standards Today</a:t>
            </a:r>
          </a:p>
        </p:txBody>
      </p:sp>
      <p:sp>
        <p:nvSpPr>
          <p:cNvPr id="40962" name="Content Placeholder 2"/>
          <p:cNvSpPr>
            <a:spLocks noGrp="1"/>
          </p:cNvSpPr>
          <p:nvPr>
            <p:ph idx="1"/>
          </p:nvPr>
        </p:nvSpPr>
        <p:spPr>
          <a:xfrm>
            <a:off x="609600" y="998538"/>
            <a:ext cx="8229600" cy="4525962"/>
          </a:xfrm>
        </p:spPr>
        <p:txBody>
          <a:bodyPr/>
          <a:lstStyle/>
          <a:p>
            <a:pPr eaLnBrk="1" hangingPunct="1"/>
            <a:r>
              <a:rPr lang="en-US">
                <a:cs typeface="Tahoma" pitchFamily="34" charset="0"/>
              </a:rPr>
              <a:t>We have moved away from limitations of card catalogs</a:t>
            </a:r>
          </a:p>
          <a:p>
            <a:pPr eaLnBrk="1" hangingPunct="1"/>
            <a:r>
              <a:rPr lang="en-US">
                <a:cs typeface="Tahoma" pitchFamily="34" charset="0"/>
              </a:rPr>
              <a:t>LC is a member of PCC and must meet the same standards as any NACO library</a:t>
            </a:r>
          </a:p>
          <a:p>
            <a:pPr eaLnBrk="1" hangingPunct="1"/>
            <a:endParaRPr lang="en-US"/>
          </a:p>
        </p:txBody>
      </p:sp>
      <p:sp>
        <p:nvSpPr>
          <p:cNvPr id="5" name="Slide Number Placeholder 4"/>
          <p:cNvSpPr>
            <a:spLocks noGrp="1"/>
          </p:cNvSpPr>
          <p:nvPr>
            <p:ph type="sldNum" sz="quarter" idx="12"/>
          </p:nvPr>
        </p:nvSpPr>
        <p:spPr/>
        <p:txBody>
          <a:bodyPr/>
          <a:lstStyle/>
          <a:p>
            <a:pPr>
              <a:defRPr/>
            </a:pPr>
            <a:fld id="{8EDF65A3-5633-41F8-8510-2F08DB085EBA}" type="slidenum">
              <a:rPr lang="en-US"/>
              <a:pPr>
                <a:defRPr/>
              </a:pPr>
              <a:t>14</a:t>
            </a:fld>
            <a:endParaRPr lang="en-US"/>
          </a:p>
        </p:txBody>
      </p:sp>
      <p:sp>
        <p:nvSpPr>
          <p:cNvPr id="6" name="Footer Placeholder 5"/>
          <p:cNvSpPr>
            <a:spLocks noGrp="1"/>
          </p:cNvSpPr>
          <p:nvPr>
            <p:ph type="ftr" sz="quarter" idx="11"/>
          </p:nvPr>
        </p:nvSpPr>
        <p:spPr/>
        <p:txBody>
          <a:bodyPr/>
          <a:lstStyle/>
          <a:p>
            <a:pPr>
              <a:defRPr/>
            </a:pPr>
            <a:r>
              <a:rPr lang="en-US"/>
              <a:t>Module 1. Foundations</a:t>
            </a:r>
          </a:p>
        </p:txBody>
      </p:sp>
      <p:pic>
        <p:nvPicPr>
          <p:cNvPr id="40965" name="Picture 2"/>
          <p:cNvPicPr>
            <a:picLocks noChangeAspect="1" noChangeArrowheads="1"/>
          </p:cNvPicPr>
          <p:nvPr/>
        </p:nvPicPr>
        <p:blipFill>
          <a:blip r:embed="rId3"/>
          <a:srcRect/>
          <a:stretch>
            <a:fillRect/>
          </a:stretch>
        </p:blipFill>
        <p:spPr bwMode="auto">
          <a:xfrm>
            <a:off x="1828800" y="3124200"/>
            <a:ext cx="5324475" cy="3219450"/>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3"/>
          <p:cNvSpPr>
            <a:spLocks noGrp="1"/>
          </p:cNvSpPr>
          <p:nvPr>
            <p:ph type="sldNum" sz="quarter" idx="12"/>
          </p:nvPr>
        </p:nvSpPr>
        <p:spPr/>
        <p:txBody>
          <a:bodyPr/>
          <a:lstStyle/>
          <a:p>
            <a:pPr>
              <a:defRPr/>
            </a:pPr>
            <a:fld id="{CA8FF25C-C395-48F5-ADF3-4FB85237EC3A}" type="slidenum">
              <a:rPr lang="en-US"/>
              <a:pPr>
                <a:defRPr/>
              </a:pPr>
              <a:t>15</a:t>
            </a:fld>
            <a:endParaRPr lang="en-US"/>
          </a:p>
        </p:txBody>
      </p:sp>
      <p:sp>
        <p:nvSpPr>
          <p:cNvPr id="1037" name="Text Box 3"/>
          <p:cNvSpPr txBox="1">
            <a:spLocks noChangeArrowheads="1"/>
          </p:cNvSpPr>
          <p:nvPr/>
        </p:nvSpPr>
        <p:spPr bwMode="auto">
          <a:xfrm>
            <a:off x="0" y="228600"/>
            <a:ext cx="9144000" cy="762000"/>
          </a:xfrm>
          <a:prstGeom prst="rect">
            <a:avLst/>
          </a:prstGeom>
          <a:noFill/>
          <a:ln>
            <a:noFill/>
          </a:ln>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fontAlgn="auto">
              <a:spcBef>
                <a:spcPct val="50000"/>
              </a:spcBef>
              <a:spcAft>
                <a:spcPts val="0"/>
              </a:spcAft>
              <a:defRPr/>
            </a:pPr>
            <a:r>
              <a:rPr lang="en-US" sz="4400" b="1" dirty="0">
                <a:latin typeface="+mj-lt"/>
                <a:cs typeface="Tahoma" pitchFamily="34" charset="0"/>
              </a:rPr>
              <a:t>PCC Program Overview</a:t>
            </a:r>
            <a:r>
              <a:rPr lang="en-US" sz="4000" dirty="0">
                <a:latin typeface="+mj-lt"/>
                <a:cs typeface="+mn-cs"/>
              </a:rPr>
              <a:t> </a:t>
            </a:r>
          </a:p>
        </p:txBody>
      </p:sp>
      <p:grpSp>
        <p:nvGrpSpPr>
          <p:cNvPr id="43011" name="Diagram 5"/>
          <p:cNvGrpSpPr>
            <a:grpSpLocks/>
          </p:cNvGrpSpPr>
          <p:nvPr/>
        </p:nvGrpSpPr>
        <p:grpSpPr bwMode="auto">
          <a:xfrm>
            <a:off x="685800" y="1066800"/>
            <a:ext cx="7543800" cy="5410200"/>
            <a:chOff x="930" y="-1320"/>
            <a:chExt cx="9000" cy="9000"/>
          </a:xfrm>
        </p:grpSpPr>
        <p:sp>
          <p:nvSpPr>
            <p:cNvPr id="43013" name="_s3076"/>
            <p:cNvSpPr>
              <a:spLocks noChangeArrowheads="1" noTextEdit="1"/>
            </p:cNvSpPr>
            <p:nvPr/>
          </p:nvSpPr>
          <p:spPr bwMode="auto">
            <a:xfrm>
              <a:off x="2190" y="-1002"/>
              <a:ext cx="6661" cy="7306"/>
            </a:xfrm>
            <a:prstGeom prst="ellipse">
              <a:avLst/>
            </a:prstGeom>
            <a:solidFill>
              <a:srgbClr val="333399">
                <a:alpha val="50195"/>
              </a:srgbClr>
            </a:solidFill>
            <a:ln w="4669">
              <a:solidFill>
                <a:srgbClr val="333399"/>
              </a:solidFill>
              <a:round/>
              <a:headEnd/>
              <a:tailEnd/>
            </a:ln>
          </p:spPr>
          <p:txBody>
            <a:bodyPr anchor="ctr"/>
            <a:lstStyle/>
            <a:p>
              <a:endParaRPr lang="en-US"/>
            </a:p>
          </p:txBody>
        </p:sp>
        <p:sp>
          <p:nvSpPr>
            <p:cNvPr id="43014" name="_s3077"/>
            <p:cNvSpPr>
              <a:spLocks noChangeArrowheads="1"/>
            </p:cNvSpPr>
            <p:nvPr/>
          </p:nvSpPr>
          <p:spPr bwMode="auto">
            <a:xfrm>
              <a:off x="5124" y="-367"/>
              <a:ext cx="1036" cy="810"/>
            </a:xfrm>
            <a:prstGeom prst="rect">
              <a:avLst/>
            </a:prstGeom>
            <a:noFill/>
            <a:ln w="9525">
              <a:noFill/>
              <a:miter lim="800000"/>
              <a:headEnd/>
              <a:tailEnd/>
            </a:ln>
          </p:spPr>
          <p:txBody>
            <a:bodyPr lIns="0" tIns="0" rIns="0" bIns="0" anchor="ctr"/>
            <a:lstStyle/>
            <a:p>
              <a:r>
                <a:rPr lang="en-US" altLang="zh-CN" sz="2000" b="1">
                  <a:latin typeface="Tahoma" pitchFamily="34" charset="0"/>
                </a:rPr>
                <a:t>NACO</a:t>
              </a:r>
              <a:endParaRPr lang="en-US" sz="2000" b="1">
                <a:latin typeface="Tahoma" pitchFamily="34" charset="0"/>
                <a:ea typeface="宋体" pitchFamily="2" charset="-122"/>
              </a:endParaRPr>
            </a:p>
          </p:txBody>
        </p:sp>
        <p:sp>
          <p:nvSpPr>
            <p:cNvPr id="43015" name="_s3078"/>
            <p:cNvSpPr>
              <a:spLocks noChangeArrowheads="1" noTextEdit="1"/>
            </p:cNvSpPr>
            <p:nvPr/>
          </p:nvSpPr>
          <p:spPr bwMode="auto">
            <a:xfrm>
              <a:off x="4889" y="692"/>
              <a:ext cx="3730" cy="3928"/>
            </a:xfrm>
            <a:prstGeom prst="ellipse">
              <a:avLst/>
            </a:prstGeom>
            <a:solidFill>
              <a:srgbClr val="009999">
                <a:alpha val="50195"/>
              </a:srgbClr>
            </a:solidFill>
            <a:ln w="4669">
              <a:solidFill>
                <a:srgbClr val="009999"/>
              </a:solidFill>
              <a:round/>
              <a:headEnd/>
              <a:tailEnd/>
            </a:ln>
          </p:spPr>
          <p:txBody>
            <a:bodyPr anchor="ctr"/>
            <a:lstStyle/>
            <a:p>
              <a:endParaRPr lang="en-US"/>
            </a:p>
          </p:txBody>
        </p:sp>
        <p:sp>
          <p:nvSpPr>
            <p:cNvPr id="43016" name="_s3079"/>
            <p:cNvSpPr>
              <a:spLocks noChangeArrowheads="1"/>
            </p:cNvSpPr>
            <p:nvPr/>
          </p:nvSpPr>
          <p:spPr bwMode="auto">
            <a:xfrm>
              <a:off x="6784" y="2174"/>
              <a:ext cx="1398" cy="810"/>
            </a:xfrm>
            <a:prstGeom prst="rect">
              <a:avLst/>
            </a:prstGeom>
            <a:noFill/>
            <a:ln w="9525">
              <a:noFill/>
              <a:miter lim="800000"/>
              <a:headEnd/>
              <a:tailEnd/>
            </a:ln>
          </p:spPr>
          <p:txBody>
            <a:bodyPr lIns="0" tIns="0" rIns="0" bIns="0" anchor="ctr"/>
            <a:lstStyle/>
            <a:p>
              <a:pPr algn="ctr"/>
              <a:r>
                <a:rPr lang="en-US" altLang="zh-CN" sz="2000" b="1">
                  <a:latin typeface="Tahoma" pitchFamily="34" charset="0"/>
                </a:rPr>
                <a:t>CONSER</a:t>
              </a:r>
            </a:p>
            <a:p>
              <a:pPr algn="ctr"/>
              <a:endParaRPr lang="en-US" sz="1600">
                <a:latin typeface="Tahoma" pitchFamily="34" charset="0"/>
                <a:ea typeface="宋体" pitchFamily="2" charset="-122"/>
              </a:endParaRPr>
            </a:p>
          </p:txBody>
        </p:sp>
        <p:sp>
          <p:nvSpPr>
            <p:cNvPr id="43017" name="_s3080"/>
            <p:cNvSpPr>
              <a:spLocks noChangeArrowheads="1" noTextEdit="1"/>
            </p:cNvSpPr>
            <p:nvPr/>
          </p:nvSpPr>
          <p:spPr bwMode="auto">
            <a:xfrm>
              <a:off x="3810" y="2820"/>
              <a:ext cx="3781" cy="4225"/>
            </a:xfrm>
            <a:prstGeom prst="ellipse">
              <a:avLst/>
            </a:prstGeom>
            <a:solidFill>
              <a:srgbClr val="009999">
                <a:alpha val="50195"/>
              </a:srgbClr>
            </a:solidFill>
            <a:ln w="4669">
              <a:solidFill>
                <a:srgbClr val="009999"/>
              </a:solidFill>
              <a:round/>
              <a:headEnd/>
              <a:tailEnd/>
            </a:ln>
          </p:spPr>
          <p:txBody>
            <a:bodyPr anchor="ctr"/>
            <a:lstStyle/>
            <a:p>
              <a:endParaRPr lang="en-US"/>
            </a:p>
          </p:txBody>
        </p:sp>
        <p:sp>
          <p:nvSpPr>
            <p:cNvPr id="43018" name="_s3081"/>
            <p:cNvSpPr>
              <a:spLocks noChangeArrowheads="1"/>
            </p:cNvSpPr>
            <p:nvPr/>
          </p:nvSpPr>
          <p:spPr bwMode="auto">
            <a:xfrm>
              <a:off x="5124" y="4821"/>
              <a:ext cx="1036" cy="631"/>
            </a:xfrm>
            <a:prstGeom prst="rect">
              <a:avLst/>
            </a:prstGeom>
            <a:noFill/>
            <a:ln w="9525">
              <a:noFill/>
              <a:miter lim="800000"/>
              <a:headEnd/>
              <a:tailEnd/>
            </a:ln>
          </p:spPr>
          <p:txBody>
            <a:bodyPr lIns="0" tIns="0" rIns="0" bIns="0" anchor="ctr"/>
            <a:lstStyle/>
            <a:p>
              <a:pPr algn="ctr"/>
              <a:r>
                <a:rPr lang="en-US" altLang="zh-CN" sz="2000" b="1">
                  <a:latin typeface="Tahoma" pitchFamily="34" charset="0"/>
                </a:rPr>
                <a:t>SACO</a:t>
              </a:r>
              <a:endParaRPr lang="en-US" sz="2000" b="1">
                <a:latin typeface="Tahoma" pitchFamily="34" charset="0"/>
                <a:ea typeface="宋体" pitchFamily="2" charset="-122"/>
              </a:endParaRPr>
            </a:p>
          </p:txBody>
        </p:sp>
        <p:sp>
          <p:nvSpPr>
            <p:cNvPr id="43019" name="_s3082"/>
            <p:cNvSpPr>
              <a:spLocks noChangeArrowheads="1" noTextEdit="1"/>
            </p:cNvSpPr>
            <p:nvPr/>
          </p:nvSpPr>
          <p:spPr bwMode="auto">
            <a:xfrm>
              <a:off x="2415" y="692"/>
              <a:ext cx="3761" cy="4107"/>
            </a:xfrm>
            <a:prstGeom prst="ellipse">
              <a:avLst/>
            </a:prstGeom>
            <a:solidFill>
              <a:srgbClr val="99CC00">
                <a:alpha val="50195"/>
              </a:srgbClr>
            </a:solidFill>
            <a:ln w="4669">
              <a:solidFill>
                <a:srgbClr val="99CC00"/>
              </a:solidFill>
              <a:round/>
              <a:headEnd/>
              <a:tailEnd/>
            </a:ln>
          </p:spPr>
          <p:txBody>
            <a:bodyPr anchor="ctr"/>
            <a:lstStyle/>
            <a:p>
              <a:endParaRPr lang="en-US"/>
            </a:p>
          </p:txBody>
        </p:sp>
        <p:sp>
          <p:nvSpPr>
            <p:cNvPr id="43020" name="_s3083"/>
            <p:cNvSpPr>
              <a:spLocks noChangeArrowheads="1"/>
            </p:cNvSpPr>
            <p:nvPr/>
          </p:nvSpPr>
          <p:spPr bwMode="auto">
            <a:xfrm>
              <a:off x="3464" y="2085"/>
              <a:ext cx="1034" cy="811"/>
            </a:xfrm>
            <a:prstGeom prst="rect">
              <a:avLst/>
            </a:prstGeom>
            <a:noFill/>
            <a:ln w="9525">
              <a:noFill/>
              <a:miter lim="800000"/>
              <a:headEnd/>
              <a:tailEnd/>
            </a:ln>
          </p:spPr>
          <p:txBody>
            <a:bodyPr lIns="0" tIns="0" rIns="0" bIns="0" anchor="ctr"/>
            <a:lstStyle/>
            <a:p>
              <a:pPr algn="ctr"/>
              <a:r>
                <a:rPr lang="en-US" altLang="zh-CN" sz="2000" b="1">
                  <a:latin typeface="Tahoma" pitchFamily="34" charset="0"/>
                </a:rPr>
                <a:t>BIBCO</a:t>
              </a:r>
              <a:endParaRPr lang="en-US" sz="2000" b="1">
                <a:latin typeface="Tahoma" pitchFamily="34" charset="0"/>
                <a:ea typeface="宋体" pitchFamily="2" charset="-122"/>
              </a:endParaRPr>
            </a:p>
          </p:txBody>
        </p:sp>
      </p:grpSp>
      <p:sp>
        <p:nvSpPr>
          <p:cNvPr id="12" name="Footer Placeholder 11"/>
          <p:cNvSpPr>
            <a:spLocks noGrp="1"/>
          </p:cNvSpPr>
          <p:nvPr>
            <p:ph type="ftr" sz="quarter" idx="11"/>
          </p:nvPr>
        </p:nvSpPr>
        <p:spPr/>
        <p:txBody>
          <a:bodyPr/>
          <a:lstStyle/>
          <a:p>
            <a:pPr>
              <a:defRPr/>
            </a:pPr>
            <a:r>
              <a:rPr lang="en-US"/>
              <a:t>Module 1. Foundations</a:t>
            </a:r>
          </a:p>
        </p:txBody>
      </p:sp>
    </p:spTree>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Name Authority Cooperative Program</a:t>
            </a:r>
            <a:br>
              <a:rPr lang="en-US" dirty="0"/>
            </a:br>
            <a:r>
              <a:rPr lang="en-US" dirty="0"/>
              <a:t>(NACO)</a:t>
            </a:r>
          </a:p>
        </p:txBody>
      </p:sp>
      <p:sp>
        <p:nvSpPr>
          <p:cNvPr id="45058" name="Content Placeholder 2"/>
          <p:cNvSpPr>
            <a:spLocks noGrp="1"/>
          </p:cNvSpPr>
          <p:nvPr>
            <p:ph idx="1"/>
          </p:nvPr>
        </p:nvSpPr>
        <p:spPr>
          <a:xfrm>
            <a:off x="457200" y="1752600"/>
            <a:ext cx="8229600" cy="4525963"/>
          </a:xfrm>
        </p:spPr>
        <p:txBody>
          <a:bodyPr/>
          <a:lstStyle/>
          <a:p>
            <a:pPr eaLnBrk="1" hangingPunct="1"/>
            <a:r>
              <a:rPr lang="en-US" sz="3600">
                <a:cs typeface="Tahoma" pitchFamily="34" charset="0"/>
              </a:rPr>
              <a:t>Over 950 NACO members</a:t>
            </a:r>
          </a:p>
          <a:p>
            <a:pPr lvl="1" eaLnBrk="1" hangingPunct="1"/>
            <a:r>
              <a:rPr lang="en-US" sz="3200">
                <a:cs typeface="Tahoma" pitchFamily="34" charset="0"/>
              </a:rPr>
              <a:t>Full-level members</a:t>
            </a:r>
          </a:p>
          <a:p>
            <a:pPr lvl="1" eaLnBrk="1" hangingPunct="1"/>
            <a:r>
              <a:rPr lang="en-US" sz="3200">
                <a:cs typeface="Tahoma" pitchFamily="34" charset="0"/>
              </a:rPr>
              <a:t>NACO funnel projects</a:t>
            </a:r>
          </a:p>
          <a:p>
            <a:pPr eaLnBrk="1" hangingPunct="1"/>
            <a:r>
              <a:rPr lang="en-US" sz="3600">
                <a:cs typeface="Tahoma" pitchFamily="34" charset="0"/>
              </a:rPr>
              <a:t>Funnels may be based on geography, specialization (art, music), or language</a:t>
            </a:r>
          </a:p>
          <a:p>
            <a:pPr eaLnBrk="1" hangingPunct="1"/>
            <a:r>
              <a:rPr lang="en-US" sz="3600">
                <a:cs typeface="Tahoma" pitchFamily="34" charset="0"/>
              </a:rPr>
              <a:t>NACO partners contribute name authority records to LC database via utilities</a:t>
            </a:r>
          </a:p>
        </p:txBody>
      </p:sp>
      <p:sp>
        <p:nvSpPr>
          <p:cNvPr id="4" name="Slide Number Placeholder 3"/>
          <p:cNvSpPr>
            <a:spLocks noGrp="1"/>
          </p:cNvSpPr>
          <p:nvPr>
            <p:ph type="sldNum" sz="quarter" idx="12"/>
          </p:nvPr>
        </p:nvSpPr>
        <p:spPr/>
        <p:txBody>
          <a:bodyPr/>
          <a:lstStyle/>
          <a:p>
            <a:pPr>
              <a:defRPr/>
            </a:pPr>
            <a:fld id="{B05F2E1C-1269-4FD5-A0B8-2EF945916C31}" type="slidenum">
              <a:rPr lang="en-US"/>
              <a:pPr>
                <a:defRPr/>
              </a:pPr>
              <a:t>16</a:t>
            </a:fld>
            <a:endParaRPr lang="en-US"/>
          </a:p>
        </p:txBody>
      </p:sp>
      <p:sp>
        <p:nvSpPr>
          <p:cNvPr id="5" name="Footer Placeholder 4"/>
          <p:cNvSpPr>
            <a:spLocks noGrp="1"/>
          </p:cNvSpPr>
          <p:nvPr>
            <p:ph type="ftr" sz="quarter" idx="11"/>
          </p:nvPr>
        </p:nvSpPr>
        <p:spPr/>
        <p:txBody>
          <a:bodyPr/>
          <a:lstStyle/>
          <a:p>
            <a:pPr>
              <a:defRPr/>
            </a:pPr>
            <a:r>
              <a:rPr lang="en-US"/>
              <a:t>Module 1. Foundations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p:cNvSpPr>
            <a:spLocks noGrp="1"/>
          </p:cNvSpPr>
          <p:nvPr>
            <p:ph type="title"/>
          </p:nvPr>
        </p:nvSpPr>
        <p:spPr/>
        <p:txBody>
          <a:bodyPr/>
          <a:lstStyle/>
          <a:p>
            <a:pPr eaLnBrk="1" hangingPunct="1"/>
            <a:r>
              <a:rPr lang="en-US"/>
              <a:t>Exchanging Records</a:t>
            </a:r>
          </a:p>
        </p:txBody>
      </p:sp>
      <p:sp>
        <p:nvSpPr>
          <p:cNvPr id="47106" name="Content Placeholder 2"/>
          <p:cNvSpPr>
            <a:spLocks noGrp="1"/>
          </p:cNvSpPr>
          <p:nvPr>
            <p:ph idx="1"/>
          </p:nvPr>
        </p:nvSpPr>
        <p:spPr>
          <a:xfrm>
            <a:off x="457200" y="1447800"/>
            <a:ext cx="8229600" cy="4525963"/>
          </a:xfrm>
        </p:spPr>
        <p:txBody>
          <a:bodyPr/>
          <a:lstStyle/>
          <a:p>
            <a:pPr eaLnBrk="1" hangingPunct="1"/>
            <a:r>
              <a:rPr lang="en-US">
                <a:cs typeface="Tahoma" pitchFamily="34" charset="0"/>
              </a:rPr>
              <a:t>More standardization required</a:t>
            </a:r>
          </a:p>
          <a:p>
            <a:pPr eaLnBrk="1" hangingPunct="1"/>
            <a:endParaRPr lang="en-US" sz="1000">
              <a:cs typeface="Tahoma" pitchFamily="34" charset="0"/>
            </a:endParaRPr>
          </a:p>
          <a:p>
            <a:pPr eaLnBrk="1" hangingPunct="1"/>
            <a:r>
              <a:rPr lang="en-US">
                <a:cs typeface="Tahoma" pitchFamily="34" charset="0"/>
              </a:rPr>
              <a:t>Local systems/utilities are different</a:t>
            </a:r>
          </a:p>
          <a:p>
            <a:pPr eaLnBrk="1" hangingPunct="1"/>
            <a:endParaRPr lang="en-US" sz="1000">
              <a:cs typeface="Tahoma" pitchFamily="34" charset="0"/>
            </a:endParaRPr>
          </a:p>
          <a:p>
            <a:pPr eaLnBrk="1" hangingPunct="1"/>
            <a:r>
              <a:rPr lang="en-US">
                <a:cs typeface="Tahoma" pitchFamily="34" charset="0"/>
              </a:rPr>
              <a:t>Earlier MARC formats were diverse (US MARC, CanMARC, UK MARC)</a:t>
            </a:r>
          </a:p>
          <a:p>
            <a:pPr eaLnBrk="1" hangingPunct="1"/>
            <a:endParaRPr lang="en-US" sz="1000">
              <a:cs typeface="Tahoma" pitchFamily="34" charset="0"/>
            </a:endParaRPr>
          </a:p>
          <a:p>
            <a:pPr eaLnBrk="1" hangingPunct="1"/>
            <a:r>
              <a:rPr lang="en-US">
                <a:cs typeface="Tahoma" pitchFamily="34" charset="0"/>
              </a:rPr>
              <a:t>MARC 21 is more universal</a:t>
            </a:r>
          </a:p>
          <a:p>
            <a:pPr eaLnBrk="1" hangingPunct="1"/>
            <a:endParaRPr lang="en-US"/>
          </a:p>
        </p:txBody>
      </p:sp>
      <p:pic>
        <p:nvPicPr>
          <p:cNvPr id="47107" name="Picture 2"/>
          <p:cNvPicPr>
            <a:picLocks noChangeAspect="1" noChangeArrowheads="1"/>
          </p:cNvPicPr>
          <p:nvPr/>
        </p:nvPicPr>
        <p:blipFill>
          <a:blip r:embed="rId3"/>
          <a:srcRect/>
          <a:stretch>
            <a:fillRect/>
          </a:stretch>
        </p:blipFill>
        <p:spPr bwMode="auto">
          <a:xfrm>
            <a:off x="1219200" y="5029200"/>
            <a:ext cx="6400800" cy="1409700"/>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pPr>
              <a:defRPr/>
            </a:pPr>
            <a:fld id="{A390009F-6B95-46B0-882B-38A73BE82DD5}" type="slidenum">
              <a:rPr lang="en-US"/>
              <a:pPr>
                <a:defRPr/>
              </a:pPr>
              <a:t>17</a:t>
            </a:fld>
            <a:endParaRPr lang="en-US"/>
          </a:p>
        </p:txBody>
      </p:sp>
      <p:sp>
        <p:nvSpPr>
          <p:cNvPr id="5" name="Footer Placeholder 4"/>
          <p:cNvSpPr>
            <a:spLocks noGrp="1"/>
          </p:cNvSpPr>
          <p:nvPr>
            <p:ph type="ftr" sz="quarter" idx="11"/>
          </p:nvPr>
        </p:nvSpPr>
        <p:spPr/>
        <p:txBody>
          <a:bodyPr/>
          <a:lstStyle/>
          <a:p>
            <a:pPr>
              <a:defRPr/>
            </a:pPr>
            <a:r>
              <a:rPr lang="en-US"/>
              <a:t>Module 1. Foundations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1"/>
          <p:cNvSpPr>
            <a:spLocks noGrp="1"/>
          </p:cNvSpPr>
          <p:nvPr>
            <p:ph type="title"/>
          </p:nvPr>
        </p:nvSpPr>
        <p:spPr/>
        <p:txBody>
          <a:bodyPr/>
          <a:lstStyle/>
          <a:p>
            <a:pPr eaLnBrk="1" hangingPunct="1"/>
            <a:r>
              <a:rPr lang="en-US"/>
              <a:t>MARC 21 to BIBFRAME</a:t>
            </a:r>
          </a:p>
        </p:txBody>
      </p:sp>
      <p:sp>
        <p:nvSpPr>
          <p:cNvPr id="49154" name="Content Placeholder 2"/>
          <p:cNvSpPr>
            <a:spLocks noGrp="1"/>
          </p:cNvSpPr>
          <p:nvPr>
            <p:ph idx="1"/>
          </p:nvPr>
        </p:nvSpPr>
        <p:spPr>
          <a:xfrm>
            <a:off x="457200" y="1600200"/>
            <a:ext cx="8229600" cy="5029200"/>
          </a:xfrm>
        </p:spPr>
        <p:txBody>
          <a:bodyPr/>
          <a:lstStyle/>
          <a:p>
            <a:pPr eaLnBrk="1" hangingPunct="1"/>
            <a:r>
              <a:rPr lang="en-US"/>
              <a:t>Efforts are underway to transition from MARC 21 to a new bibliographic framework</a:t>
            </a:r>
          </a:p>
          <a:p>
            <a:pPr eaLnBrk="1" hangingPunct="1"/>
            <a:r>
              <a:rPr lang="en-US"/>
              <a:t>Collaborative process</a:t>
            </a:r>
          </a:p>
          <a:p>
            <a:pPr eaLnBrk="1" hangingPunct="1"/>
            <a:r>
              <a:rPr lang="en-US"/>
              <a:t>Focus: translate the MARC 21 format to a linked data model</a:t>
            </a:r>
          </a:p>
          <a:p>
            <a:pPr lvl="1" eaLnBrk="1" hangingPunct="1"/>
            <a:r>
              <a:rPr lang="en-US"/>
              <a:t>While retaining as much as possible the robust and beneficial aspects of MARC</a:t>
            </a:r>
          </a:p>
          <a:p>
            <a:pPr eaLnBrk="1" hangingPunct="1"/>
            <a:r>
              <a:rPr lang="en-US"/>
              <a:t>Proposed model: BIBFRAME</a:t>
            </a:r>
          </a:p>
          <a:p>
            <a:pPr lvl="1" eaLnBrk="1" hangingPunct="1"/>
            <a:r>
              <a:rPr lang="en-US"/>
              <a:t>http://bibframe.org/</a:t>
            </a:r>
          </a:p>
        </p:txBody>
      </p:sp>
      <p:sp>
        <p:nvSpPr>
          <p:cNvPr id="4" name="Slide Number Placeholder 3"/>
          <p:cNvSpPr>
            <a:spLocks noGrp="1"/>
          </p:cNvSpPr>
          <p:nvPr>
            <p:ph type="sldNum" sz="quarter" idx="12"/>
          </p:nvPr>
        </p:nvSpPr>
        <p:spPr/>
        <p:txBody>
          <a:bodyPr/>
          <a:lstStyle/>
          <a:p>
            <a:pPr>
              <a:defRPr/>
            </a:pPr>
            <a:fld id="{86E8DC37-49D2-4934-B2DC-1C1BDCC26222}" type="slidenum">
              <a:rPr lang="en-US"/>
              <a:pPr>
                <a:defRPr/>
              </a:pPr>
              <a:t>18</a:t>
            </a:fld>
            <a:endParaRPr lang="en-US"/>
          </a:p>
        </p:txBody>
      </p:sp>
      <p:sp>
        <p:nvSpPr>
          <p:cNvPr id="5" name="Footer Placeholder 4"/>
          <p:cNvSpPr>
            <a:spLocks noGrp="1"/>
          </p:cNvSpPr>
          <p:nvPr>
            <p:ph type="ftr" sz="quarter" idx="11"/>
          </p:nvPr>
        </p:nvSpPr>
        <p:spPr/>
        <p:txBody>
          <a:bodyPr/>
          <a:lstStyle/>
          <a:p>
            <a:pPr>
              <a:defRPr/>
            </a:pPr>
            <a:r>
              <a:rPr lang="en-US"/>
              <a:t>Module 1. Foundations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1" name="Slide Number Placeholder 5"/>
          <p:cNvSpPr txBox="1">
            <a:spLocks noGrp="1"/>
          </p:cNvSpPr>
          <p:nvPr/>
        </p:nvSpPr>
        <p:spPr bwMode="auto">
          <a:xfrm>
            <a:off x="3048000" y="6172200"/>
            <a:ext cx="2133600" cy="685800"/>
          </a:xfrm>
          <a:prstGeom prst="rect">
            <a:avLst/>
          </a:prstGeom>
          <a:noFill/>
          <a:ln w="9525">
            <a:noFill/>
            <a:miter lim="800000"/>
            <a:headEnd/>
            <a:tailEnd/>
          </a:ln>
        </p:spPr>
        <p:txBody>
          <a:bodyPr/>
          <a:lstStyle/>
          <a:p>
            <a:pPr algn="r"/>
            <a:fld id="{B7B0E8B0-A656-4DDB-A07E-5E44C221F8F5}" type="slidenum">
              <a:rPr lang="en-US" sz="1400"/>
              <a:pPr algn="r"/>
              <a:t>19</a:t>
            </a:fld>
            <a:endParaRPr lang="en-US" sz="1400"/>
          </a:p>
        </p:txBody>
      </p:sp>
      <p:sp>
        <p:nvSpPr>
          <p:cNvPr id="19460" name="Text Box 2"/>
          <p:cNvSpPr txBox="1">
            <a:spLocks noChangeArrowheads="1"/>
          </p:cNvSpPr>
          <p:nvPr/>
        </p:nvSpPr>
        <p:spPr bwMode="auto">
          <a:xfrm>
            <a:off x="304800" y="198438"/>
            <a:ext cx="8458200" cy="646112"/>
          </a:xfrm>
          <a:prstGeom prst="rect">
            <a:avLst/>
          </a:prstGeom>
          <a:noFill/>
          <a:ln w="9525">
            <a:solidFill>
              <a:srgbClr val="000000"/>
            </a:solidFill>
            <a:miter lim="800000"/>
            <a:headEnd/>
            <a:tailEnd/>
          </a:ln>
        </p:spPr>
        <p:txBody>
          <a:bodyPr>
            <a:spAutoFit/>
          </a:bodyPr>
          <a:lstStyle>
            <a:lvl1pPr eaLnBrk="0" hangingPunct="0">
              <a:defRPr>
                <a:solidFill>
                  <a:schemeClr val="tx1"/>
                </a:solidFill>
                <a:latin typeface="Tahoma" pitchFamily="34" charset="0"/>
                <a:cs typeface="Tahoma" pitchFamily="34" charset="0"/>
              </a:defRPr>
            </a:lvl1pPr>
            <a:lvl2pPr marL="742950" indent="-285750" eaLnBrk="0" hangingPunct="0">
              <a:defRPr>
                <a:solidFill>
                  <a:schemeClr val="tx1"/>
                </a:solidFill>
                <a:latin typeface="Tahoma" pitchFamily="34" charset="0"/>
                <a:cs typeface="Tahoma" pitchFamily="34" charset="0"/>
              </a:defRPr>
            </a:lvl2pPr>
            <a:lvl3pPr marL="1143000" indent="-228600" eaLnBrk="0" hangingPunct="0">
              <a:defRPr>
                <a:solidFill>
                  <a:schemeClr val="tx1"/>
                </a:solidFill>
                <a:latin typeface="Tahoma" pitchFamily="34" charset="0"/>
                <a:cs typeface="Tahoma" pitchFamily="34" charset="0"/>
              </a:defRPr>
            </a:lvl3pPr>
            <a:lvl4pPr marL="1600200" indent="-228600" eaLnBrk="0" hangingPunct="0">
              <a:defRPr>
                <a:solidFill>
                  <a:schemeClr val="tx1"/>
                </a:solidFill>
                <a:latin typeface="Tahoma" pitchFamily="34" charset="0"/>
                <a:cs typeface="Tahoma" pitchFamily="34" charset="0"/>
              </a:defRPr>
            </a:lvl4pPr>
            <a:lvl5pPr marL="2057400" indent="-228600" eaLnBrk="0" hangingPunct="0">
              <a:defRPr>
                <a:solidFill>
                  <a:schemeClr val="tx1"/>
                </a:solidFill>
                <a:latin typeface="Tahoma" pitchFamily="34" charset="0"/>
                <a:cs typeface="Tahoma" pitchFamily="34" charset="0"/>
              </a:defRPr>
            </a:lvl5pPr>
            <a:lvl6pPr marL="2514600" indent="-228600" algn="ctr" eaLnBrk="0" fontAlgn="base" hangingPunct="0">
              <a:spcBef>
                <a:spcPct val="0"/>
              </a:spcBef>
              <a:spcAft>
                <a:spcPct val="0"/>
              </a:spcAft>
              <a:defRPr>
                <a:solidFill>
                  <a:schemeClr val="tx1"/>
                </a:solidFill>
                <a:latin typeface="Tahoma" pitchFamily="34" charset="0"/>
                <a:cs typeface="Tahoma" pitchFamily="34" charset="0"/>
              </a:defRPr>
            </a:lvl6pPr>
            <a:lvl7pPr marL="2971800" indent="-228600" algn="ctr" eaLnBrk="0" fontAlgn="base" hangingPunct="0">
              <a:spcBef>
                <a:spcPct val="0"/>
              </a:spcBef>
              <a:spcAft>
                <a:spcPct val="0"/>
              </a:spcAft>
              <a:defRPr>
                <a:solidFill>
                  <a:schemeClr val="tx1"/>
                </a:solidFill>
                <a:latin typeface="Tahoma" pitchFamily="34" charset="0"/>
                <a:cs typeface="Tahoma" pitchFamily="34" charset="0"/>
              </a:defRPr>
            </a:lvl7pPr>
            <a:lvl8pPr marL="3429000" indent="-228600" algn="ctr" eaLnBrk="0" fontAlgn="base" hangingPunct="0">
              <a:spcBef>
                <a:spcPct val="0"/>
              </a:spcBef>
              <a:spcAft>
                <a:spcPct val="0"/>
              </a:spcAft>
              <a:defRPr>
                <a:solidFill>
                  <a:schemeClr val="tx1"/>
                </a:solidFill>
                <a:latin typeface="Tahoma" pitchFamily="34" charset="0"/>
                <a:cs typeface="Tahoma" pitchFamily="34" charset="0"/>
              </a:defRPr>
            </a:lvl8pPr>
            <a:lvl9pPr marL="3886200" indent="-228600" algn="ctr" eaLnBrk="0" fontAlgn="base" hangingPunct="0">
              <a:spcBef>
                <a:spcPct val="0"/>
              </a:spcBef>
              <a:spcAft>
                <a:spcPct val="0"/>
              </a:spcAft>
              <a:defRPr>
                <a:solidFill>
                  <a:schemeClr val="tx1"/>
                </a:solidFill>
                <a:latin typeface="Tahoma" pitchFamily="34" charset="0"/>
                <a:cs typeface="Tahoma" pitchFamily="34" charset="0"/>
              </a:defRPr>
            </a:lvl9pPr>
          </a:lstStyle>
          <a:p>
            <a:pPr eaLnBrk="1" fontAlgn="auto" hangingPunct="1">
              <a:spcBef>
                <a:spcPts val="0"/>
              </a:spcBef>
              <a:spcAft>
                <a:spcPts val="0"/>
              </a:spcAft>
              <a:defRPr/>
            </a:pPr>
            <a:r>
              <a:rPr lang="en-US" sz="3600" dirty="0">
                <a:latin typeface="+mj-lt"/>
                <a:cs typeface="Arial" pitchFamily="34" charset="0"/>
              </a:rPr>
              <a:t>Authority Record Creation and Distribution</a:t>
            </a:r>
          </a:p>
        </p:txBody>
      </p:sp>
      <p:sp>
        <p:nvSpPr>
          <p:cNvPr id="51203" name="Text Box 3"/>
          <p:cNvSpPr txBox="1">
            <a:spLocks noChangeArrowheads="1"/>
          </p:cNvSpPr>
          <p:nvPr/>
        </p:nvSpPr>
        <p:spPr bwMode="auto">
          <a:xfrm>
            <a:off x="200025" y="1828800"/>
            <a:ext cx="1371600" cy="457200"/>
          </a:xfrm>
          <a:prstGeom prst="rect">
            <a:avLst/>
          </a:prstGeom>
          <a:noFill/>
          <a:ln w="9525">
            <a:noFill/>
            <a:miter lim="800000"/>
            <a:headEnd/>
            <a:tailEnd/>
          </a:ln>
        </p:spPr>
        <p:txBody>
          <a:bodyPr>
            <a:spAutoFit/>
          </a:bodyPr>
          <a:lstStyle/>
          <a:p>
            <a:r>
              <a:rPr lang="en-US" sz="2400" b="1">
                <a:latin typeface="Tahoma" pitchFamily="34" charset="0"/>
              </a:rPr>
              <a:t>Utilities</a:t>
            </a:r>
          </a:p>
        </p:txBody>
      </p:sp>
      <p:sp>
        <p:nvSpPr>
          <p:cNvPr id="51204" name="Text Box 4"/>
          <p:cNvSpPr txBox="1">
            <a:spLocks noChangeArrowheads="1"/>
          </p:cNvSpPr>
          <p:nvPr/>
        </p:nvSpPr>
        <p:spPr bwMode="auto">
          <a:xfrm>
            <a:off x="7010400" y="1524000"/>
            <a:ext cx="1600200" cy="822325"/>
          </a:xfrm>
          <a:prstGeom prst="rect">
            <a:avLst/>
          </a:prstGeom>
          <a:noFill/>
          <a:ln w="9525">
            <a:noFill/>
            <a:miter lim="800000"/>
            <a:headEnd/>
            <a:tailEnd/>
          </a:ln>
        </p:spPr>
        <p:txBody>
          <a:bodyPr>
            <a:spAutoFit/>
          </a:bodyPr>
          <a:lstStyle/>
          <a:p>
            <a:r>
              <a:rPr lang="en-US" sz="2400" b="1">
                <a:latin typeface="Tahoma" pitchFamily="34" charset="0"/>
              </a:rPr>
              <a:t>British Library</a:t>
            </a:r>
          </a:p>
        </p:txBody>
      </p:sp>
      <p:sp>
        <p:nvSpPr>
          <p:cNvPr id="51205" name="Rectangle 5"/>
          <p:cNvSpPr>
            <a:spLocks noChangeArrowheads="1"/>
          </p:cNvSpPr>
          <p:nvPr/>
        </p:nvSpPr>
        <p:spPr bwMode="auto">
          <a:xfrm>
            <a:off x="1219200" y="3733800"/>
            <a:ext cx="6400800" cy="609600"/>
          </a:xfrm>
          <a:prstGeom prst="rect">
            <a:avLst/>
          </a:prstGeom>
          <a:solidFill>
            <a:schemeClr val="accent1"/>
          </a:solidFill>
          <a:ln w="57150">
            <a:solidFill>
              <a:schemeClr val="tx1"/>
            </a:solidFill>
            <a:miter lim="800000"/>
            <a:headEnd/>
            <a:tailEnd/>
          </a:ln>
        </p:spPr>
        <p:txBody>
          <a:bodyPr wrap="none" anchor="ctr"/>
          <a:lstStyle/>
          <a:p>
            <a:r>
              <a:rPr lang="en-US" sz="2400" b="1">
                <a:latin typeface="Calibri" pitchFamily="34" charset="0"/>
              </a:rPr>
              <a:t>LC/NACO AUTHORITY FILE (NAF)</a:t>
            </a:r>
          </a:p>
        </p:txBody>
      </p:sp>
      <p:sp>
        <p:nvSpPr>
          <p:cNvPr id="51206" name="Text Box 6"/>
          <p:cNvSpPr txBox="1">
            <a:spLocks noChangeArrowheads="1"/>
          </p:cNvSpPr>
          <p:nvPr/>
        </p:nvSpPr>
        <p:spPr bwMode="auto">
          <a:xfrm>
            <a:off x="277813" y="822325"/>
            <a:ext cx="9144000" cy="831850"/>
          </a:xfrm>
          <a:prstGeom prst="rect">
            <a:avLst/>
          </a:prstGeom>
          <a:noFill/>
          <a:ln w="9525">
            <a:noFill/>
            <a:miter lim="800000"/>
            <a:headEnd/>
            <a:tailEnd/>
          </a:ln>
        </p:spPr>
        <p:txBody>
          <a:bodyPr>
            <a:spAutoFit/>
          </a:bodyPr>
          <a:lstStyle/>
          <a:p>
            <a:pPr>
              <a:spcBef>
                <a:spcPct val="50000"/>
              </a:spcBef>
            </a:pPr>
            <a:r>
              <a:rPr lang="en-US" sz="2400">
                <a:latin typeface="Tahoma" pitchFamily="34" charset="0"/>
                <a:cs typeface="Times New Roman" pitchFamily="18" charset="0"/>
              </a:rPr>
              <a:t>Utilities (such as OCLC and SkyRiver) and the British Library contribute authority records, which are then sent to LC.</a:t>
            </a:r>
          </a:p>
        </p:txBody>
      </p:sp>
      <p:pic>
        <p:nvPicPr>
          <p:cNvPr id="51207" name="Picture 7" descr="computer"/>
          <p:cNvPicPr>
            <a:picLocks noChangeAspect="1" noChangeArrowheads="1"/>
          </p:cNvPicPr>
          <p:nvPr/>
        </p:nvPicPr>
        <p:blipFill>
          <a:blip r:embed="rId3"/>
          <a:srcRect/>
          <a:stretch>
            <a:fillRect/>
          </a:stretch>
        </p:blipFill>
        <p:spPr bwMode="auto">
          <a:xfrm>
            <a:off x="7086600" y="2286000"/>
            <a:ext cx="1676400" cy="1397000"/>
          </a:xfrm>
          <a:prstGeom prst="rect">
            <a:avLst/>
          </a:prstGeom>
          <a:noFill/>
          <a:ln w="9525">
            <a:noFill/>
            <a:miter lim="800000"/>
            <a:headEnd/>
            <a:tailEnd/>
          </a:ln>
        </p:spPr>
      </p:pic>
      <p:pic>
        <p:nvPicPr>
          <p:cNvPr id="51208" name="Picture 8" descr="computer"/>
          <p:cNvPicPr>
            <a:picLocks noChangeAspect="1" noChangeArrowheads="1"/>
          </p:cNvPicPr>
          <p:nvPr/>
        </p:nvPicPr>
        <p:blipFill>
          <a:blip r:embed="rId3"/>
          <a:srcRect/>
          <a:stretch>
            <a:fillRect/>
          </a:stretch>
        </p:blipFill>
        <p:spPr bwMode="auto">
          <a:xfrm>
            <a:off x="304800" y="2286000"/>
            <a:ext cx="1676400" cy="1397000"/>
          </a:xfrm>
          <a:prstGeom prst="rect">
            <a:avLst/>
          </a:prstGeom>
          <a:noFill/>
          <a:ln w="9525">
            <a:noFill/>
            <a:miter lim="800000"/>
            <a:headEnd/>
            <a:tailEnd/>
          </a:ln>
        </p:spPr>
      </p:pic>
      <p:sp>
        <p:nvSpPr>
          <p:cNvPr id="51209" name="Text Box 9"/>
          <p:cNvSpPr txBox="1">
            <a:spLocks noChangeArrowheads="1"/>
          </p:cNvSpPr>
          <p:nvPr/>
        </p:nvSpPr>
        <p:spPr bwMode="auto">
          <a:xfrm>
            <a:off x="685800" y="4648200"/>
            <a:ext cx="7543800" cy="708025"/>
          </a:xfrm>
          <a:prstGeom prst="rect">
            <a:avLst/>
          </a:prstGeom>
          <a:noFill/>
          <a:ln w="57150">
            <a:solidFill>
              <a:srgbClr val="000000"/>
            </a:solidFill>
            <a:miter lim="800000"/>
            <a:headEnd/>
            <a:tailEnd/>
          </a:ln>
        </p:spPr>
        <p:txBody>
          <a:bodyPr>
            <a:spAutoFit/>
          </a:bodyPr>
          <a:lstStyle/>
          <a:p>
            <a:pPr>
              <a:spcBef>
                <a:spcPct val="50000"/>
              </a:spcBef>
            </a:pPr>
            <a:r>
              <a:rPr lang="en-US" sz="2000">
                <a:latin typeface="Tahoma" pitchFamily="34" charset="0"/>
                <a:cs typeface="Times New Roman" pitchFamily="18" charset="0"/>
              </a:rPr>
              <a:t>Each morning all contributed authority records, including LC</a:t>
            </a:r>
            <a:r>
              <a:rPr lang="en-US" sz="2000">
                <a:latin typeface="Times New Roman" pitchFamily="18" charset="0"/>
                <a:cs typeface="Times New Roman" pitchFamily="18" charset="0"/>
              </a:rPr>
              <a:t>’</a:t>
            </a:r>
            <a:r>
              <a:rPr lang="en-US" sz="2000">
                <a:latin typeface="Tahoma" pitchFamily="34" charset="0"/>
                <a:cs typeface="Times New Roman" pitchFamily="18" charset="0"/>
              </a:rPr>
              <a:t>s, are redistributed to the BL, the utilities, and all CDS customers.</a:t>
            </a:r>
          </a:p>
        </p:txBody>
      </p:sp>
      <p:pic>
        <p:nvPicPr>
          <p:cNvPr id="51210" name="Picture 10" descr="logo"/>
          <p:cNvPicPr>
            <a:picLocks noChangeAspect="1" noChangeArrowheads="1"/>
          </p:cNvPicPr>
          <p:nvPr/>
        </p:nvPicPr>
        <p:blipFill>
          <a:blip r:embed="rId4"/>
          <a:srcRect/>
          <a:stretch>
            <a:fillRect/>
          </a:stretch>
        </p:blipFill>
        <p:spPr bwMode="auto">
          <a:xfrm>
            <a:off x="2971800" y="2209800"/>
            <a:ext cx="2362200" cy="1404938"/>
          </a:xfrm>
          <a:prstGeom prst="rect">
            <a:avLst/>
          </a:prstGeom>
          <a:noFill/>
          <a:ln w="9525">
            <a:noFill/>
            <a:miter lim="800000"/>
            <a:headEnd/>
            <a:tailEnd/>
          </a:ln>
        </p:spPr>
      </p:pic>
      <p:pic>
        <p:nvPicPr>
          <p:cNvPr id="51211" name="Picture 11" descr="globe"/>
          <p:cNvPicPr>
            <a:picLocks noChangeAspect="1" noChangeArrowheads="1"/>
          </p:cNvPicPr>
          <p:nvPr/>
        </p:nvPicPr>
        <p:blipFill>
          <a:blip r:embed="rId5"/>
          <a:srcRect/>
          <a:stretch>
            <a:fillRect/>
          </a:stretch>
        </p:blipFill>
        <p:spPr bwMode="auto">
          <a:xfrm>
            <a:off x="2743200" y="5645150"/>
            <a:ext cx="3124200" cy="1212850"/>
          </a:xfrm>
          <a:prstGeom prst="rect">
            <a:avLst/>
          </a:prstGeom>
          <a:noFill/>
          <a:ln w="9525">
            <a:noFill/>
            <a:miter lim="800000"/>
            <a:headEnd/>
            <a:tailEnd/>
          </a:ln>
        </p:spPr>
      </p:pic>
      <p:sp>
        <p:nvSpPr>
          <p:cNvPr id="51212" name="Line 12"/>
          <p:cNvSpPr>
            <a:spLocks noChangeShapeType="1"/>
          </p:cNvSpPr>
          <p:nvPr/>
        </p:nvSpPr>
        <p:spPr bwMode="auto">
          <a:xfrm flipH="1">
            <a:off x="5181600" y="2209800"/>
            <a:ext cx="1828800" cy="533400"/>
          </a:xfrm>
          <a:prstGeom prst="line">
            <a:avLst/>
          </a:prstGeom>
          <a:noFill/>
          <a:ln w="57150">
            <a:solidFill>
              <a:schemeClr val="tx1"/>
            </a:solidFill>
            <a:miter lim="800000"/>
            <a:headEnd/>
            <a:tailEnd type="triangle" w="med" len="med"/>
          </a:ln>
        </p:spPr>
        <p:txBody>
          <a:bodyPr wrap="none"/>
          <a:lstStyle/>
          <a:p>
            <a:endParaRPr lang="en-US"/>
          </a:p>
        </p:txBody>
      </p:sp>
      <p:sp>
        <p:nvSpPr>
          <p:cNvPr id="51213" name="Line 13"/>
          <p:cNvSpPr>
            <a:spLocks noChangeShapeType="1"/>
          </p:cNvSpPr>
          <p:nvPr/>
        </p:nvSpPr>
        <p:spPr bwMode="auto">
          <a:xfrm>
            <a:off x="1447800" y="2209800"/>
            <a:ext cx="1752600" cy="609600"/>
          </a:xfrm>
          <a:prstGeom prst="line">
            <a:avLst/>
          </a:prstGeom>
          <a:noFill/>
          <a:ln w="57150">
            <a:solidFill>
              <a:schemeClr val="tx1"/>
            </a:solidFill>
            <a:miter lim="800000"/>
            <a:headEnd/>
            <a:tailEnd type="triangle" w="med" len="med"/>
          </a:ln>
        </p:spPr>
        <p:txBody>
          <a:bodyPr wrap="none"/>
          <a:lstStyle/>
          <a:p>
            <a:endParaRPr lang="en-US"/>
          </a:p>
        </p:txBody>
      </p:sp>
      <p:sp>
        <p:nvSpPr>
          <p:cNvPr id="51214" name="Freeform 14"/>
          <p:cNvSpPr>
            <a:spLocks/>
          </p:cNvSpPr>
          <p:nvPr/>
        </p:nvSpPr>
        <p:spPr bwMode="auto">
          <a:xfrm>
            <a:off x="5638800" y="3581400"/>
            <a:ext cx="3087688" cy="2514600"/>
          </a:xfrm>
          <a:custGeom>
            <a:avLst/>
            <a:gdLst>
              <a:gd name="T0" fmla="*/ 0 w 1945"/>
              <a:gd name="T1" fmla="*/ 2147483647 h 1584"/>
              <a:gd name="T2" fmla="*/ 2147483647 w 1945"/>
              <a:gd name="T3" fmla="*/ 2147483647 h 1584"/>
              <a:gd name="T4" fmla="*/ 2147483647 w 1945"/>
              <a:gd name="T5" fmla="*/ 0 h 1584"/>
              <a:gd name="T6" fmla="*/ 0 60000 65536"/>
              <a:gd name="T7" fmla="*/ 0 60000 65536"/>
              <a:gd name="T8" fmla="*/ 0 60000 65536"/>
              <a:gd name="T9" fmla="*/ 0 w 1945"/>
              <a:gd name="T10" fmla="*/ 0 h 1584"/>
              <a:gd name="T11" fmla="*/ 1945 w 1945"/>
              <a:gd name="T12" fmla="*/ 1584 h 1584"/>
            </a:gdLst>
            <a:ahLst/>
            <a:cxnLst>
              <a:cxn ang="T6">
                <a:pos x="T0" y="T1"/>
              </a:cxn>
              <a:cxn ang="T7">
                <a:pos x="T2" y="T3"/>
              </a:cxn>
              <a:cxn ang="T8">
                <a:pos x="T4" y="T5"/>
              </a:cxn>
            </a:cxnLst>
            <a:rect l="T9" t="T10" r="T11" b="T12"/>
            <a:pathLst>
              <a:path w="1945" h="1584">
                <a:moveTo>
                  <a:pt x="0" y="1584"/>
                </a:moveTo>
                <a:lnTo>
                  <a:pt x="1945" y="1077"/>
                </a:lnTo>
                <a:lnTo>
                  <a:pt x="1584" y="0"/>
                </a:lnTo>
              </a:path>
            </a:pathLst>
          </a:custGeom>
          <a:noFill/>
          <a:ln w="57150">
            <a:solidFill>
              <a:schemeClr val="tx1"/>
            </a:solidFill>
            <a:miter lim="800000"/>
            <a:headEnd/>
            <a:tailEnd type="triangle" w="med" len="med"/>
          </a:ln>
        </p:spPr>
        <p:txBody>
          <a:bodyPr wrap="none"/>
          <a:lstStyle/>
          <a:p>
            <a:endParaRPr lang="en-US">
              <a:latin typeface="Calibri" pitchFamily="34" charset="0"/>
            </a:endParaRPr>
          </a:p>
        </p:txBody>
      </p:sp>
      <p:sp>
        <p:nvSpPr>
          <p:cNvPr id="51215" name="Freeform 15"/>
          <p:cNvSpPr>
            <a:spLocks/>
          </p:cNvSpPr>
          <p:nvPr/>
        </p:nvSpPr>
        <p:spPr bwMode="auto">
          <a:xfrm>
            <a:off x="457200" y="3352800"/>
            <a:ext cx="2427288" cy="2743200"/>
          </a:xfrm>
          <a:custGeom>
            <a:avLst/>
            <a:gdLst>
              <a:gd name="T0" fmla="*/ 2147483647 w 1529"/>
              <a:gd name="T1" fmla="*/ 2147483647 h 1728"/>
              <a:gd name="T2" fmla="*/ 0 w 1529"/>
              <a:gd name="T3" fmla="*/ 2147483647 h 1728"/>
              <a:gd name="T4" fmla="*/ 2147483647 w 1529"/>
              <a:gd name="T5" fmla="*/ 0 h 1728"/>
              <a:gd name="T6" fmla="*/ 0 60000 65536"/>
              <a:gd name="T7" fmla="*/ 0 60000 65536"/>
              <a:gd name="T8" fmla="*/ 0 60000 65536"/>
              <a:gd name="T9" fmla="*/ 0 w 1529"/>
              <a:gd name="T10" fmla="*/ 0 h 1728"/>
              <a:gd name="T11" fmla="*/ 1529 w 1529"/>
              <a:gd name="T12" fmla="*/ 1728 h 1728"/>
            </a:gdLst>
            <a:ahLst/>
            <a:cxnLst>
              <a:cxn ang="T6">
                <a:pos x="T0" y="T1"/>
              </a:cxn>
              <a:cxn ang="T7">
                <a:pos x="T2" y="T3"/>
              </a:cxn>
              <a:cxn ang="T8">
                <a:pos x="T4" y="T5"/>
              </a:cxn>
            </a:cxnLst>
            <a:rect l="T9" t="T10" r="T11" b="T12"/>
            <a:pathLst>
              <a:path w="1529" h="1728">
                <a:moveTo>
                  <a:pt x="1529" y="1728"/>
                </a:moveTo>
                <a:lnTo>
                  <a:pt x="0" y="1282"/>
                </a:lnTo>
                <a:lnTo>
                  <a:pt x="281" y="0"/>
                </a:lnTo>
              </a:path>
            </a:pathLst>
          </a:custGeom>
          <a:noFill/>
          <a:ln w="57150">
            <a:solidFill>
              <a:schemeClr val="tx1"/>
            </a:solidFill>
            <a:miter lim="800000"/>
            <a:headEnd/>
            <a:tailEnd type="triangle" w="med" len="med"/>
          </a:ln>
        </p:spPr>
        <p:txBody>
          <a:bodyPr wrap="none"/>
          <a:lstStyle/>
          <a:p>
            <a:endParaRPr lang="en-US">
              <a:latin typeface="Calibri" pitchFamily="34" charset="0"/>
            </a:endParaRPr>
          </a:p>
        </p:txBody>
      </p:sp>
      <p:sp>
        <p:nvSpPr>
          <p:cNvPr id="51216" name="Line 17"/>
          <p:cNvSpPr>
            <a:spLocks noChangeShapeType="1"/>
          </p:cNvSpPr>
          <p:nvPr/>
        </p:nvSpPr>
        <p:spPr bwMode="auto">
          <a:xfrm>
            <a:off x="4267200" y="3581400"/>
            <a:ext cx="0" cy="152400"/>
          </a:xfrm>
          <a:prstGeom prst="line">
            <a:avLst/>
          </a:prstGeom>
          <a:noFill/>
          <a:ln w="57150">
            <a:solidFill>
              <a:schemeClr val="tx1"/>
            </a:solidFill>
            <a:round/>
            <a:headEnd/>
            <a:tailEnd/>
          </a:ln>
        </p:spPr>
        <p:txBody>
          <a:bodyPr wrap="none" anchor="ctr"/>
          <a:lstStyle/>
          <a:p>
            <a:endParaRPr lang="en-US"/>
          </a:p>
        </p:txBody>
      </p:sp>
      <p:sp>
        <p:nvSpPr>
          <p:cNvPr id="51217" name="Line 18"/>
          <p:cNvSpPr>
            <a:spLocks noChangeShapeType="1"/>
          </p:cNvSpPr>
          <p:nvPr/>
        </p:nvSpPr>
        <p:spPr bwMode="auto">
          <a:xfrm>
            <a:off x="4267200" y="4343400"/>
            <a:ext cx="0" cy="304800"/>
          </a:xfrm>
          <a:prstGeom prst="line">
            <a:avLst/>
          </a:prstGeom>
          <a:noFill/>
          <a:ln w="57150">
            <a:solidFill>
              <a:schemeClr val="tx1"/>
            </a:solidFill>
            <a:round/>
            <a:headEnd/>
            <a:tailEnd/>
          </a:ln>
        </p:spPr>
        <p:txBody>
          <a:bodyPr wrap="none" anchor="ctr"/>
          <a:lstStyle/>
          <a:p>
            <a:endParaRPr lang="en-US"/>
          </a:p>
        </p:txBody>
      </p:sp>
      <p:sp>
        <p:nvSpPr>
          <p:cNvPr id="51218" name="Line 19"/>
          <p:cNvSpPr>
            <a:spLocks noChangeShapeType="1"/>
          </p:cNvSpPr>
          <p:nvPr/>
        </p:nvSpPr>
        <p:spPr bwMode="auto">
          <a:xfrm flipH="1">
            <a:off x="4267200" y="5410200"/>
            <a:ext cx="0" cy="381000"/>
          </a:xfrm>
          <a:prstGeom prst="line">
            <a:avLst/>
          </a:prstGeom>
          <a:noFill/>
          <a:ln w="57150">
            <a:solidFill>
              <a:schemeClr val="tx1"/>
            </a:solidFill>
            <a:round/>
            <a:headEnd/>
            <a:tailEnd type="triangle" w="med" len="med"/>
          </a:ln>
        </p:spPr>
        <p:txBody>
          <a:bodyPr wrap="none" anchor="ctr"/>
          <a:lstStyle/>
          <a:p>
            <a:endParaRPr lang="en-US"/>
          </a:p>
        </p:txBody>
      </p:sp>
      <p:sp>
        <p:nvSpPr>
          <p:cNvPr id="2" name="Footer Placeholder 1"/>
          <p:cNvSpPr>
            <a:spLocks noGrp="1"/>
          </p:cNvSpPr>
          <p:nvPr>
            <p:ph type="ftr" sz="quarter" idx="11"/>
          </p:nvPr>
        </p:nvSpPr>
        <p:spPr/>
        <p:txBody>
          <a:bodyPr/>
          <a:lstStyle/>
          <a:p>
            <a:pPr>
              <a:defRPr/>
            </a:pPr>
            <a:r>
              <a:rPr lang="en-US"/>
              <a:t>Module 1. Foundations</a:t>
            </a:r>
          </a:p>
        </p:txBody>
      </p:sp>
      <p:sp>
        <p:nvSpPr>
          <p:cNvPr id="3" name="Slide Number Placeholder 2"/>
          <p:cNvSpPr>
            <a:spLocks noGrp="1"/>
          </p:cNvSpPr>
          <p:nvPr>
            <p:ph type="sldNum" sz="quarter" idx="12"/>
          </p:nvPr>
        </p:nvSpPr>
        <p:spPr/>
        <p:txBody>
          <a:bodyPr/>
          <a:lstStyle/>
          <a:p>
            <a:pPr>
              <a:defRPr/>
            </a:pPr>
            <a:fld id="{150002B3-4750-49DA-8C53-E7F04B5D9BDD}" type="slidenum">
              <a:rPr lang="en-US"/>
              <a:pPr>
                <a:defRPr/>
              </a:pPr>
              <a:t>19</a:t>
            </a:fld>
            <a:endParaRPr lang="en-US"/>
          </a:p>
        </p:txBody>
      </p:sp>
    </p:spTree>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le 1"/>
          <p:cNvSpPr>
            <a:spLocks noGrp="1"/>
          </p:cNvSpPr>
          <p:nvPr>
            <p:ph type="title"/>
          </p:nvPr>
        </p:nvSpPr>
        <p:spPr/>
        <p:txBody>
          <a:bodyPr/>
          <a:lstStyle/>
          <a:p>
            <a:pPr eaLnBrk="1" hangingPunct="1"/>
            <a:r>
              <a:rPr lang="en-US"/>
              <a:t>High Value – Low Effort</a:t>
            </a:r>
          </a:p>
        </p:txBody>
      </p:sp>
      <p:sp>
        <p:nvSpPr>
          <p:cNvPr id="53250" name="Content Placeholder 2"/>
          <p:cNvSpPr>
            <a:spLocks noGrp="1"/>
          </p:cNvSpPr>
          <p:nvPr>
            <p:ph idx="1"/>
          </p:nvPr>
        </p:nvSpPr>
        <p:spPr/>
        <p:txBody>
          <a:bodyPr/>
          <a:lstStyle/>
          <a:p>
            <a:pPr algn="ctr" eaLnBrk="1" hangingPunct="1">
              <a:buFont typeface="Arial" charset="0"/>
              <a:buNone/>
            </a:pPr>
            <a:r>
              <a:rPr lang="en-US" sz="3600" b="1">
                <a:cs typeface="Tahoma" pitchFamily="34" charset="0"/>
              </a:rPr>
              <a:t>NACO’s goal:</a:t>
            </a:r>
          </a:p>
          <a:p>
            <a:pPr eaLnBrk="1" hangingPunct="1">
              <a:buFont typeface="Arial" charset="0"/>
              <a:buNone/>
            </a:pPr>
            <a:endParaRPr lang="en-US" sz="3600">
              <a:cs typeface="Tahoma" pitchFamily="34" charset="0"/>
            </a:endParaRPr>
          </a:p>
          <a:p>
            <a:pPr eaLnBrk="1" hangingPunct="1"/>
            <a:r>
              <a:rPr lang="en-US">
                <a:cs typeface="Tahoma" pitchFamily="34" charset="0"/>
              </a:rPr>
              <a:t>To build a name authority file</a:t>
            </a:r>
          </a:p>
          <a:p>
            <a:pPr eaLnBrk="1" hangingPunct="1"/>
            <a:r>
              <a:rPr lang="en-US">
                <a:cs typeface="Tahoma" pitchFamily="34" charset="0"/>
              </a:rPr>
              <a:t>For the greatest good of all</a:t>
            </a:r>
          </a:p>
          <a:p>
            <a:pPr eaLnBrk="1" hangingPunct="1"/>
            <a:r>
              <a:rPr lang="en-US">
                <a:cs typeface="Tahoma" pitchFamily="34" charset="0"/>
              </a:rPr>
              <a:t>With the least amount of effort by participants</a:t>
            </a:r>
          </a:p>
          <a:p>
            <a:pPr eaLnBrk="1" hangingPunct="1"/>
            <a:endParaRPr lang="en-US"/>
          </a:p>
        </p:txBody>
      </p:sp>
      <p:sp>
        <p:nvSpPr>
          <p:cNvPr id="4" name="Slide Number Placeholder 3"/>
          <p:cNvSpPr>
            <a:spLocks noGrp="1"/>
          </p:cNvSpPr>
          <p:nvPr>
            <p:ph type="sldNum" sz="quarter" idx="12"/>
          </p:nvPr>
        </p:nvSpPr>
        <p:spPr/>
        <p:txBody>
          <a:bodyPr/>
          <a:lstStyle/>
          <a:p>
            <a:pPr>
              <a:defRPr/>
            </a:pPr>
            <a:fld id="{08BD738A-8C35-4ABA-9E71-2D9673F0F0F3}" type="slidenum">
              <a:rPr lang="en-US"/>
              <a:pPr>
                <a:defRPr/>
              </a:pPr>
              <a:t>20</a:t>
            </a:fld>
            <a:endParaRPr lang="en-US"/>
          </a:p>
        </p:txBody>
      </p:sp>
      <p:sp>
        <p:nvSpPr>
          <p:cNvPr id="5" name="Footer Placeholder 4"/>
          <p:cNvSpPr>
            <a:spLocks noGrp="1"/>
          </p:cNvSpPr>
          <p:nvPr>
            <p:ph type="ftr" sz="quarter" idx="11"/>
          </p:nvPr>
        </p:nvSpPr>
        <p:spPr/>
        <p:txBody>
          <a:bodyPr/>
          <a:lstStyle/>
          <a:p>
            <a:pPr>
              <a:defRPr/>
            </a:pPr>
            <a:r>
              <a:rPr lang="en-US"/>
              <a:t>Module 1. Foundations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itle 1"/>
          <p:cNvSpPr>
            <a:spLocks noGrp="1"/>
          </p:cNvSpPr>
          <p:nvPr>
            <p:ph type="title"/>
          </p:nvPr>
        </p:nvSpPr>
        <p:spPr/>
        <p:txBody>
          <a:bodyPr/>
          <a:lstStyle/>
          <a:p>
            <a:pPr eaLnBrk="1" hangingPunct="1"/>
            <a:r>
              <a:rPr lang="en-US"/>
              <a:t>Dynamic File</a:t>
            </a:r>
          </a:p>
        </p:txBody>
      </p:sp>
      <p:sp>
        <p:nvSpPr>
          <p:cNvPr id="55298" name="Content Placeholder 2"/>
          <p:cNvSpPr>
            <a:spLocks noGrp="1"/>
          </p:cNvSpPr>
          <p:nvPr>
            <p:ph idx="1"/>
          </p:nvPr>
        </p:nvSpPr>
        <p:spPr/>
        <p:txBody>
          <a:bodyPr/>
          <a:lstStyle/>
          <a:p>
            <a:pPr eaLnBrk="1" hangingPunct="1"/>
            <a:r>
              <a:rPr lang="en-US">
                <a:cs typeface="Tahoma" pitchFamily="34" charset="0"/>
              </a:rPr>
              <a:t>The LC/NACO Authority File is a dynamic file, changing every 24 hours</a:t>
            </a:r>
          </a:p>
          <a:p>
            <a:pPr eaLnBrk="1" hangingPunct="1"/>
            <a:endParaRPr lang="en-US">
              <a:cs typeface="Tahoma" pitchFamily="34" charset="0"/>
            </a:endParaRPr>
          </a:p>
          <a:p>
            <a:pPr eaLnBrk="1" hangingPunct="1"/>
            <a:r>
              <a:rPr lang="en-US">
                <a:cs typeface="Tahoma" pitchFamily="34" charset="0"/>
              </a:rPr>
              <a:t>Any record may be changed by another NACO participant for </a:t>
            </a:r>
            <a:r>
              <a:rPr lang="en-US" b="1" i="1">
                <a:cs typeface="Tahoma" pitchFamily="34" charset="0"/>
              </a:rPr>
              <a:t>appropriate</a:t>
            </a:r>
            <a:r>
              <a:rPr lang="en-US">
                <a:cs typeface="Tahoma" pitchFamily="34" charset="0"/>
              </a:rPr>
              <a:t> reasons</a:t>
            </a:r>
          </a:p>
          <a:p>
            <a:pPr eaLnBrk="1" hangingPunct="1"/>
            <a:endParaRPr lang="en-US"/>
          </a:p>
        </p:txBody>
      </p:sp>
      <p:sp>
        <p:nvSpPr>
          <p:cNvPr id="4" name="Slide Number Placeholder 3"/>
          <p:cNvSpPr>
            <a:spLocks noGrp="1"/>
          </p:cNvSpPr>
          <p:nvPr>
            <p:ph type="sldNum" sz="quarter" idx="12"/>
          </p:nvPr>
        </p:nvSpPr>
        <p:spPr/>
        <p:txBody>
          <a:bodyPr/>
          <a:lstStyle/>
          <a:p>
            <a:pPr>
              <a:defRPr/>
            </a:pPr>
            <a:fld id="{C0FDA8EB-185A-4C2B-9129-08CB78C1E3A6}" type="slidenum">
              <a:rPr lang="en-US"/>
              <a:pPr>
                <a:defRPr/>
              </a:pPr>
              <a:t>21</a:t>
            </a:fld>
            <a:endParaRPr lang="en-US"/>
          </a:p>
        </p:txBody>
      </p:sp>
      <p:sp>
        <p:nvSpPr>
          <p:cNvPr id="5" name="Footer Placeholder 4"/>
          <p:cNvSpPr>
            <a:spLocks noGrp="1"/>
          </p:cNvSpPr>
          <p:nvPr>
            <p:ph type="ftr" sz="quarter" idx="11"/>
          </p:nvPr>
        </p:nvSpPr>
        <p:spPr/>
        <p:txBody>
          <a:bodyPr/>
          <a:lstStyle/>
          <a:p>
            <a:pPr>
              <a:defRPr/>
            </a:pPr>
            <a:r>
              <a:rPr lang="en-US"/>
              <a:t>Module 1. Foundations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le 1"/>
          <p:cNvSpPr>
            <a:spLocks noGrp="1"/>
          </p:cNvSpPr>
          <p:nvPr>
            <p:ph type="title"/>
          </p:nvPr>
        </p:nvSpPr>
        <p:spPr/>
        <p:txBody>
          <a:bodyPr/>
          <a:lstStyle/>
          <a:p>
            <a:pPr eaLnBrk="1" hangingPunct="1"/>
            <a:r>
              <a:rPr lang="en-US"/>
              <a:t>The Catalog Serves the Users</a:t>
            </a:r>
          </a:p>
        </p:txBody>
      </p:sp>
      <p:sp>
        <p:nvSpPr>
          <p:cNvPr id="3" name="Content Placeholder 2"/>
          <p:cNvSpPr>
            <a:spLocks noGrp="1"/>
          </p:cNvSpPr>
          <p:nvPr>
            <p:ph idx="1"/>
          </p:nvPr>
        </p:nvSpPr>
        <p:spPr/>
        <p:txBody>
          <a:bodyPr rtlCol="0">
            <a:normAutofit/>
          </a:bodyPr>
          <a:lstStyle/>
          <a:p>
            <a:pPr marL="0" indent="0" eaLnBrk="1" fontAlgn="auto" hangingPunct="1">
              <a:spcAft>
                <a:spcPts val="0"/>
              </a:spcAft>
              <a:buFont typeface="Arial" pitchFamily="34" charset="0"/>
              <a:buNone/>
              <a:defRPr/>
            </a:pPr>
            <a:r>
              <a:rPr lang="en-US" dirty="0">
                <a:cs typeface="Tahoma" pitchFamily="34" charset="0"/>
              </a:rPr>
              <a:t>According to the Statement of International Cataloging Principles:</a:t>
            </a:r>
            <a:endParaRPr lang="en-US" dirty="0"/>
          </a:p>
          <a:p>
            <a:pPr eaLnBrk="1" fontAlgn="auto" hangingPunct="1">
              <a:spcAft>
                <a:spcPts val="0"/>
              </a:spcAft>
              <a:buFont typeface="Arial" pitchFamily="34" charset="0"/>
              <a:buChar char="•"/>
              <a:defRPr/>
            </a:pPr>
            <a:endParaRPr lang="en-US" sz="1200" dirty="0"/>
          </a:p>
          <a:p>
            <a:pPr eaLnBrk="1" fontAlgn="auto" hangingPunct="1">
              <a:spcAft>
                <a:spcPts val="0"/>
              </a:spcAft>
              <a:buFont typeface="Arial" pitchFamily="34" charset="0"/>
              <a:buChar char="•"/>
              <a:defRPr/>
            </a:pPr>
            <a:r>
              <a:rPr lang="en-US" dirty="0"/>
              <a:t>Controlled access points should be provided for the authorized and variant forms of names</a:t>
            </a:r>
          </a:p>
          <a:p>
            <a:pPr eaLnBrk="1" fontAlgn="auto" hangingPunct="1">
              <a:spcAft>
                <a:spcPts val="0"/>
              </a:spcAft>
              <a:buFont typeface="Arial" pitchFamily="34" charset="0"/>
              <a:buNone/>
              <a:defRPr/>
            </a:pPr>
            <a:endParaRPr lang="en-US" sz="1200" dirty="0">
              <a:cs typeface="Tahoma" pitchFamily="34" charset="0"/>
            </a:endParaRPr>
          </a:p>
          <a:p>
            <a:pPr eaLnBrk="1" fontAlgn="auto" hangingPunct="1">
              <a:spcAft>
                <a:spcPts val="0"/>
              </a:spcAft>
              <a:buFont typeface="Arial" pitchFamily="34" charset="0"/>
              <a:buChar char="•"/>
              <a:defRPr/>
            </a:pPr>
            <a:r>
              <a:rPr lang="en-US" dirty="0"/>
              <a:t>Controlled access points provide the consistency needed for collocating the bibliographic records for sets of resources</a:t>
            </a:r>
          </a:p>
          <a:p>
            <a:pPr eaLnBrk="1" fontAlgn="auto" hangingPunct="1">
              <a:spcAft>
                <a:spcPts val="0"/>
              </a:spcAft>
              <a:buFont typeface="Arial" pitchFamily="34" charset="0"/>
              <a:buChar char="•"/>
              <a:defRPr/>
            </a:pPr>
            <a:endParaRPr lang="en-US" dirty="0"/>
          </a:p>
        </p:txBody>
      </p:sp>
      <p:sp>
        <p:nvSpPr>
          <p:cNvPr id="4" name="Slide Number Placeholder 3"/>
          <p:cNvSpPr>
            <a:spLocks noGrp="1"/>
          </p:cNvSpPr>
          <p:nvPr>
            <p:ph type="sldNum" sz="quarter" idx="12"/>
          </p:nvPr>
        </p:nvSpPr>
        <p:spPr/>
        <p:txBody>
          <a:bodyPr/>
          <a:lstStyle/>
          <a:p>
            <a:pPr>
              <a:defRPr/>
            </a:pPr>
            <a:fld id="{AE75165F-9B65-4291-B487-2EED893681E1}" type="slidenum">
              <a:rPr lang="en-US"/>
              <a:pPr>
                <a:defRPr/>
              </a:pPr>
              <a:t>22</a:t>
            </a:fld>
            <a:endParaRPr lang="en-US"/>
          </a:p>
        </p:txBody>
      </p:sp>
      <p:sp>
        <p:nvSpPr>
          <p:cNvPr id="5" name="Footer Placeholder 4"/>
          <p:cNvSpPr>
            <a:spLocks noGrp="1"/>
          </p:cNvSpPr>
          <p:nvPr>
            <p:ph type="ftr" sz="quarter" idx="11"/>
          </p:nvPr>
        </p:nvSpPr>
        <p:spPr/>
        <p:txBody>
          <a:bodyPr/>
          <a:lstStyle/>
          <a:p>
            <a:pPr>
              <a:defRPr/>
            </a:pPr>
            <a:r>
              <a:rPr lang="en-US"/>
              <a:t>Module 1. Foundations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p:cNvSpPr>
            <a:spLocks noGrp="1"/>
          </p:cNvSpPr>
          <p:nvPr>
            <p:ph type="title"/>
          </p:nvPr>
        </p:nvSpPr>
        <p:spPr/>
        <p:txBody>
          <a:bodyPr/>
          <a:lstStyle/>
          <a:p>
            <a:pPr eaLnBrk="1" hangingPunct="1"/>
            <a:r>
              <a:rPr lang="en-US" dirty="0"/>
              <a:t>NARs and the NAF</a:t>
            </a:r>
          </a:p>
        </p:txBody>
      </p:sp>
      <p:sp>
        <p:nvSpPr>
          <p:cNvPr id="3" name="Content Placeholder 2"/>
          <p:cNvSpPr>
            <a:spLocks noGrp="1"/>
          </p:cNvSpPr>
          <p:nvPr>
            <p:ph idx="1"/>
          </p:nvPr>
        </p:nvSpPr>
        <p:spPr/>
        <p:txBody>
          <a:bodyPr rtlCol="0">
            <a:normAutofit fontScale="92500"/>
          </a:bodyPr>
          <a:lstStyle/>
          <a:p>
            <a:pPr marL="358775" indent="-358775" eaLnBrk="1" fontAlgn="auto" hangingPunct="1">
              <a:spcAft>
                <a:spcPts val="0"/>
              </a:spcAft>
              <a:buFont typeface="Arial" pitchFamily="34" charset="0"/>
              <a:buChar char="•"/>
              <a:defRPr/>
            </a:pPr>
            <a:r>
              <a:rPr lang="en-US" dirty="0">
                <a:cs typeface="Tahoma" pitchFamily="34" charset="0"/>
              </a:rPr>
              <a:t>Name authority record (NAR) shows authorized access point and variant access points, and describes the entity using RDA elements</a:t>
            </a:r>
          </a:p>
          <a:p>
            <a:pPr eaLnBrk="1" fontAlgn="auto" hangingPunct="1">
              <a:spcAft>
                <a:spcPts val="0"/>
              </a:spcAft>
              <a:buFont typeface="Arial" pitchFamily="34" charset="0"/>
              <a:buChar char="•"/>
              <a:defRPr/>
            </a:pPr>
            <a:endParaRPr lang="en-US" sz="1000" dirty="0">
              <a:cs typeface="Tahoma" pitchFamily="34" charset="0"/>
            </a:endParaRPr>
          </a:p>
          <a:p>
            <a:pPr eaLnBrk="1" fontAlgn="auto" hangingPunct="1">
              <a:spcAft>
                <a:spcPts val="0"/>
              </a:spcAft>
              <a:buFont typeface="Arial" pitchFamily="34" charset="0"/>
              <a:buChar char="•"/>
              <a:defRPr/>
            </a:pPr>
            <a:r>
              <a:rPr lang="en-US" dirty="0">
                <a:cs typeface="Tahoma" pitchFamily="34" charset="0"/>
              </a:rPr>
              <a:t>LC/NACO Authority File (NAF) includes all NARs</a:t>
            </a:r>
          </a:p>
          <a:p>
            <a:pPr eaLnBrk="1" fontAlgn="auto" hangingPunct="1">
              <a:spcAft>
                <a:spcPts val="0"/>
              </a:spcAft>
              <a:buFont typeface="Arial" pitchFamily="34" charset="0"/>
              <a:buChar char="•"/>
              <a:defRPr/>
            </a:pPr>
            <a:endParaRPr lang="en-US" sz="1000" dirty="0">
              <a:cs typeface="Tahoma" pitchFamily="34" charset="0"/>
            </a:endParaRPr>
          </a:p>
          <a:p>
            <a:pPr eaLnBrk="1" fontAlgn="auto" hangingPunct="1">
              <a:spcAft>
                <a:spcPts val="0"/>
              </a:spcAft>
              <a:buFont typeface="Arial" pitchFamily="34" charset="0"/>
              <a:buChar char="•"/>
              <a:defRPr/>
            </a:pPr>
            <a:r>
              <a:rPr lang="en-US" dirty="0">
                <a:cs typeface="Tahoma" pitchFamily="34" charset="0"/>
              </a:rPr>
              <a:t>Libraries choose levels of authority control</a:t>
            </a:r>
          </a:p>
          <a:p>
            <a:pPr eaLnBrk="1" fontAlgn="auto" hangingPunct="1">
              <a:spcAft>
                <a:spcPts val="0"/>
              </a:spcAft>
              <a:buFont typeface="Arial" pitchFamily="34" charset="0"/>
              <a:buChar char="•"/>
              <a:defRPr/>
            </a:pPr>
            <a:endParaRPr lang="en-US" sz="1000" dirty="0">
              <a:cs typeface="Tahoma" pitchFamily="34" charset="0"/>
            </a:endParaRPr>
          </a:p>
          <a:p>
            <a:pPr eaLnBrk="1" fontAlgn="auto" hangingPunct="1">
              <a:spcAft>
                <a:spcPts val="0"/>
              </a:spcAft>
              <a:buFont typeface="Arial" pitchFamily="34" charset="0"/>
              <a:buChar char="•"/>
              <a:defRPr/>
            </a:pPr>
            <a:r>
              <a:rPr lang="en-US" dirty="0">
                <a:cs typeface="Tahoma" pitchFamily="34" charset="0"/>
              </a:rPr>
              <a:t>DCM Z1 Introduction describes LC’s policies for when to create a name authority record</a:t>
            </a:r>
          </a:p>
          <a:p>
            <a:pPr eaLnBrk="1" fontAlgn="auto" hangingPunct="1">
              <a:spcAft>
                <a:spcPts val="0"/>
              </a:spcAft>
              <a:buFont typeface="Arial" pitchFamily="34" charset="0"/>
              <a:buChar char="•"/>
              <a:defRPr/>
            </a:pPr>
            <a:endParaRPr lang="en-US" sz="1000" dirty="0">
              <a:cs typeface="Tahoma" pitchFamily="34" charset="0"/>
            </a:endParaRPr>
          </a:p>
          <a:p>
            <a:pPr marL="0" indent="0" eaLnBrk="1" fontAlgn="auto" hangingPunct="1">
              <a:spcAft>
                <a:spcPts val="0"/>
              </a:spcAft>
              <a:buFont typeface="Arial" pitchFamily="34" charset="0"/>
              <a:buNone/>
              <a:defRPr/>
            </a:pPr>
            <a:endParaRPr lang="en-US" dirty="0"/>
          </a:p>
        </p:txBody>
      </p:sp>
      <p:sp>
        <p:nvSpPr>
          <p:cNvPr id="4" name="Slide Number Placeholder 3"/>
          <p:cNvSpPr>
            <a:spLocks noGrp="1"/>
          </p:cNvSpPr>
          <p:nvPr>
            <p:ph type="sldNum" sz="quarter" idx="12"/>
          </p:nvPr>
        </p:nvSpPr>
        <p:spPr/>
        <p:txBody>
          <a:bodyPr/>
          <a:lstStyle/>
          <a:p>
            <a:pPr>
              <a:defRPr/>
            </a:pPr>
            <a:fld id="{590CA568-433E-40BD-98BD-4A6148F457B4}" type="slidenum">
              <a:rPr lang="en-US"/>
              <a:pPr>
                <a:defRPr/>
              </a:pPr>
              <a:t>23</a:t>
            </a:fld>
            <a:endParaRPr lang="en-US"/>
          </a:p>
        </p:txBody>
      </p:sp>
      <p:sp>
        <p:nvSpPr>
          <p:cNvPr id="5" name="Footer Placeholder 4"/>
          <p:cNvSpPr>
            <a:spLocks noGrp="1"/>
          </p:cNvSpPr>
          <p:nvPr>
            <p:ph type="ftr" sz="quarter" idx="11"/>
          </p:nvPr>
        </p:nvSpPr>
        <p:spPr/>
        <p:txBody>
          <a:bodyPr/>
          <a:lstStyle/>
          <a:p>
            <a:pPr>
              <a:defRPr/>
            </a:pPr>
            <a:r>
              <a:rPr lang="en-US"/>
              <a:t>Module 1. Foundations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Title 1"/>
          <p:cNvSpPr>
            <a:spLocks noGrp="1"/>
          </p:cNvSpPr>
          <p:nvPr>
            <p:ph type="title"/>
          </p:nvPr>
        </p:nvSpPr>
        <p:spPr/>
        <p:txBody>
          <a:bodyPr/>
          <a:lstStyle/>
          <a:p>
            <a:pPr eaLnBrk="1" hangingPunct="1"/>
            <a:r>
              <a:rPr lang="en-US" dirty="0"/>
              <a:t>Cataloger’s Judgment</a:t>
            </a:r>
          </a:p>
        </p:txBody>
      </p:sp>
      <p:sp>
        <p:nvSpPr>
          <p:cNvPr id="61442" name="Content Placeholder 2"/>
          <p:cNvSpPr>
            <a:spLocks noGrp="1"/>
          </p:cNvSpPr>
          <p:nvPr>
            <p:ph idx="1"/>
          </p:nvPr>
        </p:nvSpPr>
        <p:spPr/>
        <p:txBody>
          <a:bodyPr/>
          <a:lstStyle/>
          <a:p>
            <a:pPr eaLnBrk="1" hangingPunct="1"/>
            <a:r>
              <a:rPr lang="en-US" dirty="0">
                <a:cs typeface="Tahoma" pitchFamily="34" charset="0"/>
              </a:rPr>
              <a:t>Use judgment when applying many instructions</a:t>
            </a:r>
          </a:p>
          <a:p>
            <a:pPr eaLnBrk="1" hangingPunct="1"/>
            <a:endParaRPr lang="en-US" dirty="0">
              <a:cs typeface="Tahoma" pitchFamily="34" charset="0"/>
            </a:endParaRPr>
          </a:p>
          <a:p>
            <a:pPr eaLnBrk="1" hangingPunct="1"/>
            <a:r>
              <a:rPr lang="en-US" dirty="0">
                <a:cs typeface="Tahoma" pitchFamily="34" charset="0"/>
              </a:rPr>
              <a:t>A different choice isn’t always an error, so respect the judgment of your colleagues</a:t>
            </a:r>
          </a:p>
          <a:p>
            <a:pPr eaLnBrk="1" hangingPunct="1"/>
            <a:endParaRPr lang="en-US" b="1" i="1" dirty="0">
              <a:cs typeface="Tahoma" pitchFamily="34" charset="0"/>
            </a:endParaRPr>
          </a:p>
          <a:p>
            <a:pPr eaLnBrk="1" hangingPunct="1"/>
            <a:r>
              <a:rPr lang="en-US" b="1" i="1" dirty="0">
                <a:cs typeface="Tahoma" pitchFamily="34" charset="0"/>
              </a:rPr>
              <a:t>Leave a correct, unique authorized access point alone</a:t>
            </a:r>
            <a:endParaRPr lang="en-US" b="1" dirty="0">
              <a:cs typeface="Tahoma" pitchFamily="34" charset="0"/>
            </a:endParaRPr>
          </a:p>
          <a:p>
            <a:pPr eaLnBrk="1" hangingPunct="1"/>
            <a:endParaRPr lang="en-US" dirty="0"/>
          </a:p>
        </p:txBody>
      </p:sp>
      <p:sp>
        <p:nvSpPr>
          <p:cNvPr id="4" name="Slide Number Placeholder 3"/>
          <p:cNvSpPr>
            <a:spLocks noGrp="1"/>
          </p:cNvSpPr>
          <p:nvPr>
            <p:ph type="sldNum" sz="quarter" idx="12"/>
          </p:nvPr>
        </p:nvSpPr>
        <p:spPr/>
        <p:txBody>
          <a:bodyPr/>
          <a:lstStyle/>
          <a:p>
            <a:pPr>
              <a:defRPr/>
            </a:pPr>
            <a:fld id="{016035F0-F182-4B0D-88DE-E846CD2DF49B}" type="slidenum">
              <a:rPr lang="en-US"/>
              <a:pPr>
                <a:defRPr/>
              </a:pPr>
              <a:t>24</a:t>
            </a:fld>
            <a:endParaRPr lang="en-US"/>
          </a:p>
        </p:txBody>
      </p:sp>
      <p:sp>
        <p:nvSpPr>
          <p:cNvPr id="5" name="Footer Placeholder 4"/>
          <p:cNvSpPr>
            <a:spLocks noGrp="1"/>
          </p:cNvSpPr>
          <p:nvPr>
            <p:ph type="ftr" sz="quarter" idx="11"/>
          </p:nvPr>
        </p:nvSpPr>
        <p:spPr/>
        <p:txBody>
          <a:bodyPr/>
          <a:lstStyle/>
          <a:p>
            <a:pPr>
              <a:defRPr/>
            </a:pPr>
            <a:r>
              <a:rPr lang="en-US"/>
              <a:t>Module 1. Foundations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Title 1"/>
          <p:cNvSpPr>
            <a:spLocks noGrp="1"/>
          </p:cNvSpPr>
          <p:nvPr>
            <p:ph type="title"/>
          </p:nvPr>
        </p:nvSpPr>
        <p:spPr/>
        <p:txBody>
          <a:bodyPr/>
          <a:lstStyle/>
          <a:p>
            <a:pPr eaLnBrk="1" hangingPunct="1"/>
            <a:r>
              <a:rPr lang="en-US"/>
              <a:t>Specific Practices</a:t>
            </a:r>
          </a:p>
        </p:txBody>
      </p:sp>
      <p:sp>
        <p:nvSpPr>
          <p:cNvPr id="63490" name="Content Placeholder 2"/>
          <p:cNvSpPr>
            <a:spLocks noGrp="1"/>
          </p:cNvSpPr>
          <p:nvPr>
            <p:ph idx="1"/>
          </p:nvPr>
        </p:nvSpPr>
        <p:spPr/>
        <p:txBody>
          <a:bodyPr/>
          <a:lstStyle/>
          <a:p>
            <a:pPr eaLnBrk="1" hangingPunct="1"/>
            <a:endParaRPr lang="en-US">
              <a:cs typeface="Tahoma" pitchFamily="34" charset="0"/>
            </a:endParaRPr>
          </a:p>
          <a:p>
            <a:pPr eaLnBrk="1" hangingPunct="1"/>
            <a:r>
              <a:rPr lang="en-US">
                <a:cs typeface="Tahoma" pitchFamily="34" charset="0"/>
              </a:rPr>
              <a:t>A practice may not apply equally to all parts of NACO work</a:t>
            </a:r>
          </a:p>
          <a:p>
            <a:pPr eaLnBrk="1" hangingPunct="1"/>
            <a:endParaRPr lang="en-US" sz="800">
              <a:cs typeface="Tahoma" pitchFamily="34" charset="0"/>
            </a:endParaRPr>
          </a:p>
          <a:p>
            <a:pPr lvl="1" eaLnBrk="1" hangingPunct="1">
              <a:buFont typeface="Arial" charset="0"/>
              <a:buNone/>
            </a:pPr>
            <a:r>
              <a:rPr lang="en-US" sz="3200">
                <a:cs typeface="Tahoma" pitchFamily="34" charset="0"/>
              </a:rPr>
              <a:t>	e.g., Geographic names </a:t>
            </a:r>
            <a:r>
              <a:rPr lang="en-US" sz="3200" b="1" i="1">
                <a:cs typeface="Tahoma" pitchFamily="34" charset="0"/>
              </a:rPr>
              <a:t>always</a:t>
            </a:r>
            <a:r>
              <a:rPr lang="en-US" sz="3200">
                <a:cs typeface="Tahoma" pitchFamily="34" charset="0"/>
              </a:rPr>
              <a:t> require research, but personal names </a:t>
            </a:r>
            <a:r>
              <a:rPr lang="en-US" sz="3200" b="1" i="1">
                <a:cs typeface="Tahoma" pitchFamily="34" charset="0"/>
              </a:rPr>
              <a:t>seldom</a:t>
            </a:r>
            <a:r>
              <a:rPr lang="en-US" sz="3200">
                <a:cs typeface="Tahoma" pitchFamily="34" charset="0"/>
              </a:rPr>
              <a:t> do</a:t>
            </a:r>
          </a:p>
          <a:p>
            <a:pPr eaLnBrk="1" hangingPunct="1"/>
            <a:endParaRPr lang="en-US"/>
          </a:p>
        </p:txBody>
      </p:sp>
      <p:sp>
        <p:nvSpPr>
          <p:cNvPr id="4" name="Slide Number Placeholder 3"/>
          <p:cNvSpPr>
            <a:spLocks noGrp="1"/>
          </p:cNvSpPr>
          <p:nvPr>
            <p:ph type="sldNum" sz="quarter" idx="12"/>
          </p:nvPr>
        </p:nvSpPr>
        <p:spPr/>
        <p:txBody>
          <a:bodyPr/>
          <a:lstStyle/>
          <a:p>
            <a:pPr>
              <a:defRPr/>
            </a:pPr>
            <a:fld id="{10016E8A-0254-4F89-A50A-BC88838887A0}" type="slidenum">
              <a:rPr lang="en-US"/>
              <a:pPr>
                <a:defRPr/>
              </a:pPr>
              <a:t>25</a:t>
            </a:fld>
            <a:endParaRPr lang="en-US"/>
          </a:p>
        </p:txBody>
      </p:sp>
      <p:sp>
        <p:nvSpPr>
          <p:cNvPr id="5" name="Footer Placeholder 4"/>
          <p:cNvSpPr>
            <a:spLocks noGrp="1"/>
          </p:cNvSpPr>
          <p:nvPr>
            <p:ph type="ftr" sz="quarter" idx="11"/>
          </p:nvPr>
        </p:nvSpPr>
        <p:spPr/>
        <p:txBody>
          <a:bodyPr/>
          <a:lstStyle/>
          <a:p>
            <a:pPr>
              <a:defRPr/>
            </a:pPr>
            <a:r>
              <a:rPr lang="en-US"/>
              <a:t>Module 1. Foundations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Title 1"/>
          <p:cNvSpPr>
            <a:spLocks noGrp="1"/>
          </p:cNvSpPr>
          <p:nvPr>
            <p:ph type="title"/>
          </p:nvPr>
        </p:nvSpPr>
        <p:spPr/>
        <p:txBody>
          <a:bodyPr/>
          <a:lstStyle/>
          <a:p>
            <a:pPr eaLnBrk="1" hangingPunct="1"/>
            <a:r>
              <a:rPr lang="en-US"/>
              <a:t>Focus on Work in Hand</a:t>
            </a:r>
          </a:p>
        </p:txBody>
      </p:sp>
      <p:sp>
        <p:nvSpPr>
          <p:cNvPr id="65538" name="Content Placeholder 2"/>
          <p:cNvSpPr>
            <a:spLocks noGrp="1"/>
          </p:cNvSpPr>
          <p:nvPr>
            <p:ph idx="1"/>
          </p:nvPr>
        </p:nvSpPr>
        <p:spPr/>
        <p:txBody>
          <a:bodyPr/>
          <a:lstStyle/>
          <a:p>
            <a:pPr eaLnBrk="1" hangingPunct="1"/>
            <a:r>
              <a:rPr lang="en-US">
                <a:cs typeface="Tahoma" pitchFamily="34" charset="0"/>
              </a:rPr>
              <a:t>Focus on records related to an item being cataloged</a:t>
            </a:r>
          </a:p>
          <a:p>
            <a:pPr eaLnBrk="1" hangingPunct="1"/>
            <a:endParaRPr lang="en-US" sz="800">
              <a:cs typeface="Tahoma" pitchFamily="34" charset="0"/>
            </a:endParaRPr>
          </a:p>
          <a:p>
            <a:pPr eaLnBrk="1" hangingPunct="1"/>
            <a:endParaRPr lang="en-US">
              <a:cs typeface="Tahoma" pitchFamily="34" charset="0"/>
            </a:endParaRPr>
          </a:p>
          <a:p>
            <a:pPr eaLnBrk="1" hangingPunct="1"/>
            <a:r>
              <a:rPr lang="en-US">
                <a:cs typeface="Tahoma" pitchFamily="34" charset="0"/>
              </a:rPr>
              <a:t>NACO (including LC) catalogers are discouraged from cruising the database to find errors</a:t>
            </a:r>
          </a:p>
          <a:p>
            <a:pPr eaLnBrk="1" hangingPunct="1"/>
            <a:endParaRPr lang="en-US"/>
          </a:p>
        </p:txBody>
      </p:sp>
      <p:sp>
        <p:nvSpPr>
          <p:cNvPr id="4" name="Slide Number Placeholder 3"/>
          <p:cNvSpPr>
            <a:spLocks noGrp="1"/>
          </p:cNvSpPr>
          <p:nvPr>
            <p:ph type="sldNum" sz="quarter" idx="12"/>
          </p:nvPr>
        </p:nvSpPr>
        <p:spPr/>
        <p:txBody>
          <a:bodyPr/>
          <a:lstStyle/>
          <a:p>
            <a:pPr>
              <a:defRPr/>
            </a:pPr>
            <a:fld id="{C657BF9D-D9D3-499F-9156-07BA5EE97F14}" type="slidenum">
              <a:rPr lang="en-US"/>
              <a:pPr>
                <a:defRPr/>
              </a:pPr>
              <a:t>26</a:t>
            </a:fld>
            <a:endParaRPr lang="en-US"/>
          </a:p>
        </p:txBody>
      </p:sp>
      <p:sp>
        <p:nvSpPr>
          <p:cNvPr id="5" name="Footer Placeholder 4"/>
          <p:cNvSpPr>
            <a:spLocks noGrp="1"/>
          </p:cNvSpPr>
          <p:nvPr>
            <p:ph type="ftr" sz="quarter" idx="11"/>
          </p:nvPr>
        </p:nvSpPr>
        <p:spPr/>
        <p:txBody>
          <a:bodyPr/>
          <a:lstStyle/>
          <a:p>
            <a:pPr>
              <a:defRPr/>
            </a:pPr>
            <a:r>
              <a:rPr lang="en-US"/>
              <a:t>Module 1. Foundations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Title 1"/>
          <p:cNvSpPr>
            <a:spLocks noGrp="1"/>
          </p:cNvSpPr>
          <p:nvPr>
            <p:ph type="title"/>
          </p:nvPr>
        </p:nvSpPr>
        <p:spPr/>
        <p:txBody>
          <a:bodyPr/>
          <a:lstStyle/>
          <a:p>
            <a:pPr eaLnBrk="1" hangingPunct="1"/>
            <a:r>
              <a:rPr lang="en-US"/>
              <a:t>Go To the Source</a:t>
            </a:r>
          </a:p>
        </p:txBody>
      </p:sp>
      <p:sp>
        <p:nvSpPr>
          <p:cNvPr id="67586" name="Content Placeholder 2"/>
          <p:cNvSpPr>
            <a:spLocks noGrp="1"/>
          </p:cNvSpPr>
          <p:nvPr>
            <p:ph idx="1"/>
          </p:nvPr>
        </p:nvSpPr>
        <p:spPr/>
        <p:txBody>
          <a:bodyPr/>
          <a:lstStyle/>
          <a:p>
            <a:pPr eaLnBrk="1" hangingPunct="1">
              <a:lnSpc>
                <a:spcPct val="90000"/>
              </a:lnSpc>
            </a:pPr>
            <a:r>
              <a:rPr lang="en-US" dirty="0">
                <a:cs typeface="Tahoma" pitchFamily="34" charset="0"/>
              </a:rPr>
              <a:t>Ask the other library’s NACO contact if you notice problems in an authority record</a:t>
            </a:r>
          </a:p>
          <a:p>
            <a:pPr eaLnBrk="1" hangingPunct="1">
              <a:lnSpc>
                <a:spcPct val="90000"/>
              </a:lnSpc>
            </a:pPr>
            <a:endParaRPr lang="en-US" sz="800" dirty="0">
              <a:cs typeface="Tahoma" pitchFamily="34" charset="0"/>
            </a:endParaRPr>
          </a:p>
          <a:p>
            <a:pPr eaLnBrk="1" hangingPunct="1">
              <a:lnSpc>
                <a:spcPct val="90000"/>
              </a:lnSpc>
            </a:pPr>
            <a:endParaRPr lang="en-US" dirty="0">
              <a:cs typeface="Tahoma" pitchFamily="34" charset="0"/>
            </a:endParaRPr>
          </a:p>
          <a:p>
            <a:pPr eaLnBrk="1" hangingPunct="1">
              <a:lnSpc>
                <a:spcPct val="90000"/>
              </a:lnSpc>
            </a:pPr>
            <a:r>
              <a:rPr lang="en-US" dirty="0">
                <a:cs typeface="Tahoma" pitchFamily="34" charset="0"/>
              </a:rPr>
              <a:t>NACO liaisons:</a:t>
            </a:r>
          </a:p>
          <a:p>
            <a:pPr eaLnBrk="1" hangingPunct="1">
              <a:lnSpc>
                <a:spcPct val="90000"/>
              </a:lnSpc>
              <a:buFont typeface="Arial" charset="0"/>
              <a:buNone/>
            </a:pPr>
            <a:r>
              <a:rPr lang="en-US" dirty="0">
                <a:cs typeface="Tahoma" pitchFamily="34" charset="0"/>
              </a:rPr>
              <a:t>	</a:t>
            </a:r>
            <a:r>
              <a:rPr lang="en-US" dirty="0">
                <a:cs typeface="Tahoma" pitchFamily="34" charset="0"/>
                <a:hlinkClick r:id="rId3"/>
              </a:rPr>
              <a:t>http://www.loc.gov/aba/pcc/naco/pccliaisons.html</a:t>
            </a:r>
            <a:endParaRPr lang="en-US" dirty="0">
              <a:cs typeface="Tahoma" pitchFamily="34" charset="0"/>
            </a:endParaRPr>
          </a:p>
          <a:p>
            <a:pPr eaLnBrk="1" hangingPunct="1"/>
            <a:endParaRPr lang="en-US" dirty="0"/>
          </a:p>
        </p:txBody>
      </p:sp>
      <p:sp>
        <p:nvSpPr>
          <p:cNvPr id="4" name="Slide Number Placeholder 3"/>
          <p:cNvSpPr>
            <a:spLocks noGrp="1"/>
          </p:cNvSpPr>
          <p:nvPr>
            <p:ph type="sldNum" sz="quarter" idx="12"/>
          </p:nvPr>
        </p:nvSpPr>
        <p:spPr/>
        <p:txBody>
          <a:bodyPr/>
          <a:lstStyle/>
          <a:p>
            <a:pPr>
              <a:defRPr/>
            </a:pPr>
            <a:fld id="{31219F8F-0500-4FD1-A483-F339345DCE9B}" type="slidenum">
              <a:rPr lang="en-US"/>
              <a:pPr>
                <a:defRPr/>
              </a:pPr>
              <a:t>27</a:t>
            </a:fld>
            <a:endParaRPr lang="en-US"/>
          </a:p>
        </p:txBody>
      </p:sp>
      <p:sp>
        <p:nvSpPr>
          <p:cNvPr id="5" name="Footer Placeholder 4"/>
          <p:cNvSpPr>
            <a:spLocks noGrp="1"/>
          </p:cNvSpPr>
          <p:nvPr>
            <p:ph type="ftr" sz="quarter" idx="11"/>
          </p:nvPr>
        </p:nvSpPr>
        <p:spPr/>
        <p:txBody>
          <a:bodyPr/>
          <a:lstStyle/>
          <a:p>
            <a:pPr>
              <a:defRPr/>
            </a:pPr>
            <a:r>
              <a:rPr lang="en-US"/>
              <a:t>Module 1. Foundations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Title 1"/>
          <p:cNvSpPr>
            <a:spLocks noGrp="1"/>
          </p:cNvSpPr>
          <p:nvPr>
            <p:ph type="title"/>
          </p:nvPr>
        </p:nvSpPr>
        <p:spPr/>
        <p:txBody>
          <a:bodyPr/>
          <a:lstStyle/>
          <a:p>
            <a:pPr eaLnBrk="1" hangingPunct="1"/>
            <a:r>
              <a:rPr lang="en-US"/>
              <a:t>NACO Parameters</a:t>
            </a:r>
          </a:p>
        </p:txBody>
      </p:sp>
      <p:sp>
        <p:nvSpPr>
          <p:cNvPr id="69634" name="Content Placeholder 2"/>
          <p:cNvSpPr>
            <a:spLocks noGrp="1"/>
          </p:cNvSpPr>
          <p:nvPr>
            <p:ph idx="1"/>
          </p:nvPr>
        </p:nvSpPr>
        <p:spPr/>
        <p:txBody>
          <a:bodyPr/>
          <a:lstStyle/>
          <a:p>
            <a:pPr eaLnBrk="1" hangingPunct="1">
              <a:lnSpc>
                <a:spcPct val="90000"/>
              </a:lnSpc>
            </a:pPr>
            <a:r>
              <a:rPr lang="en-US">
                <a:cs typeface="Tahoma" pitchFamily="34" charset="0"/>
              </a:rPr>
              <a:t>Documentation</a:t>
            </a:r>
          </a:p>
          <a:p>
            <a:pPr eaLnBrk="1" hangingPunct="1">
              <a:lnSpc>
                <a:spcPct val="90000"/>
              </a:lnSpc>
            </a:pPr>
            <a:r>
              <a:rPr lang="en-US">
                <a:cs typeface="Tahoma" pitchFamily="34" charset="0"/>
              </a:rPr>
              <a:t>Contribution guidelines—PCC</a:t>
            </a:r>
          </a:p>
          <a:p>
            <a:pPr eaLnBrk="1" hangingPunct="1">
              <a:lnSpc>
                <a:spcPct val="90000"/>
              </a:lnSpc>
            </a:pPr>
            <a:r>
              <a:rPr lang="en-US">
                <a:cs typeface="Tahoma" pitchFamily="34" charset="0"/>
              </a:rPr>
              <a:t>Changes to existing NARs</a:t>
            </a:r>
          </a:p>
          <a:p>
            <a:pPr eaLnBrk="1" hangingPunct="1">
              <a:lnSpc>
                <a:spcPct val="90000"/>
              </a:lnSpc>
            </a:pPr>
            <a:r>
              <a:rPr lang="en-US">
                <a:cs typeface="Tahoma" pitchFamily="34" charset="0"/>
              </a:rPr>
              <a:t>Cancellation of NARs</a:t>
            </a:r>
          </a:p>
          <a:p>
            <a:pPr eaLnBrk="1" hangingPunct="1">
              <a:lnSpc>
                <a:spcPct val="90000"/>
              </a:lnSpc>
            </a:pPr>
            <a:r>
              <a:rPr lang="en-US">
                <a:cs typeface="Tahoma" pitchFamily="34" charset="0"/>
              </a:rPr>
              <a:t>Bibliographic File Maintenance (BFM)</a:t>
            </a:r>
          </a:p>
          <a:p>
            <a:pPr eaLnBrk="1" hangingPunct="1">
              <a:lnSpc>
                <a:spcPct val="90000"/>
              </a:lnSpc>
            </a:pPr>
            <a:r>
              <a:rPr lang="en-US">
                <a:cs typeface="Tahoma" pitchFamily="34" charset="0"/>
              </a:rPr>
              <a:t>Searching (why, how, and when)</a:t>
            </a:r>
            <a:endParaRPr lang="en-US" b="1">
              <a:cs typeface="Tahoma" pitchFamily="34" charset="0"/>
            </a:endParaRPr>
          </a:p>
          <a:p>
            <a:pPr eaLnBrk="1" hangingPunct="1">
              <a:lnSpc>
                <a:spcPct val="90000"/>
              </a:lnSpc>
            </a:pPr>
            <a:r>
              <a:rPr lang="en-US">
                <a:cs typeface="Tahoma" pitchFamily="34" charset="0"/>
              </a:rPr>
              <a:t>Normalization rules</a:t>
            </a:r>
          </a:p>
          <a:p>
            <a:pPr eaLnBrk="1" hangingPunct="1"/>
            <a:endParaRPr lang="en-US"/>
          </a:p>
        </p:txBody>
      </p:sp>
      <p:sp>
        <p:nvSpPr>
          <p:cNvPr id="4" name="Slide Number Placeholder 3"/>
          <p:cNvSpPr>
            <a:spLocks noGrp="1"/>
          </p:cNvSpPr>
          <p:nvPr>
            <p:ph type="sldNum" sz="quarter" idx="12"/>
          </p:nvPr>
        </p:nvSpPr>
        <p:spPr/>
        <p:txBody>
          <a:bodyPr/>
          <a:lstStyle/>
          <a:p>
            <a:pPr>
              <a:defRPr/>
            </a:pPr>
            <a:fld id="{816F873A-D6A6-4585-B125-FE2BB5890D53}" type="slidenum">
              <a:rPr lang="en-US"/>
              <a:pPr>
                <a:defRPr/>
              </a:pPr>
              <a:t>28</a:t>
            </a:fld>
            <a:endParaRPr lang="en-US"/>
          </a:p>
        </p:txBody>
      </p:sp>
      <p:sp>
        <p:nvSpPr>
          <p:cNvPr id="5" name="Footer Placeholder 4"/>
          <p:cNvSpPr>
            <a:spLocks noGrp="1"/>
          </p:cNvSpPr>
          <p:nvPr>
            <p:ph type="ftr" sz="quarter" idx="11"/>
          </p:nvPr>
        </p:nvSpPr>
        <p:spPr/>
        <p:txBody>
          <a:bodyPr/>
          <a:lstStyle/>
          <a:p>
            <a:pPr>
              <a:defRPr/>
            </a:pPr>
            <a:r>
              <a:rPr lang="en-US"/>
              <a:t>Module 1. Foundations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NACO Parameter:</a:t>
            </a:r>
            <a:br>
              <a:rPr lang="en-US" dirty="0"/>
            </a:br>
            <a:r>
              <a:rPr lang="en-US" dirty="0"/>
              <a:t>Documentation</a:t>
            </a:r>
          </a:p>
        </p:txBody>
      </p:sp>
      <p:sp>
        <p:nvSpPr>
          <p:cNvPr id="71682" name="Content Placeholder 2"/>
          <p:cNvSpPr>
            <a:spLocks noGrp="1"/>
          </p:cNvSpPr>
          <p:nvPr>
            <p:ph idx="1"/>
          </p:nvPr>
        </p:nvSpPr>
        <p:spPr/>
        <p:txBody>
          <a:bodyPr/>
          <a:lstStyle/>
          <a:p>
            <a:pPr eaLnBrk="1" hangingPunct="1">
              <a:buClr>
                <a:schemeClr val="tx1"/>
              </a:buClr>
            </a:pPr>
            <a:r>
              <a:rPr lang="en-US" sz="3600" dirty="0">
                <a:cs typeface="Tahoma" pitchFamily="34" charset="0"/>
              </a:rPr>
              <a:t>RDA Toolkit</a:t>
            </a:r>
          </a:p>
          <a:p>
            <a:pPr eaLnBrk="1" hangingPunct="1">
              <a:buClr>
                <a:schemeClr val="tx1"/>
              </a:buClr>
            </a:pPr>
            <a:r>
              <a:rPr lang="en-US" sz="3600" dirty="0">
                <a:cs typeface="Tahoma" pitchFamily="34" charset="0"/>
              </a:rPr>
              <a:t>LC-PCC PSs</a:t>
            </a:r>
          </a:p>
          <a:p>
            <a:pPr eaLnBrk="1" hangingPunct="1">
              <a:buClr>
                <a:schemeClr val="tx1"/>
              </a:buClr>
            </a:pPr>
            <a:r>
              <a:rPr lang="en-US" sz="3600" dirty="0">
                <a:cs typeface="Tahoma" pitchFamily="34" charset="0"/>
              </a:rPr>
              <a:t>MARC 21 Authority Format</a:t>
            </a:r>
          </a:p>
          <a:p>
            <a:pPr eaLnBrk="1" hangingPunct="1">
              <a:buClr>
                <a:schemeClr val="tx1"/>
              </a:buClr>
            </a:pPr>
            <a:r>
              <a:rPr lang="en-US" sz="3600" dirty="0">
                <a:cs typeface="Tahoma" pitchFamily="34" charset="0"/>
              </a:rPr>
              <a:t>LC Guidelines Supplement to the MARC 21 Authority Format</a:t>
            </a:r>
          </a:p>
          <a:p>
            <a:pPr eaLnBrk="1" hangingPunct="1">
              <a:buClr>
                <a:schemeClr val="tx1"/>
              </a:buClr>
            </a:pPr>
            <a:r>
              <a:rPr lang="en-US" sz="3600" dirty="0">
                <a:cs typeface="Tahoma" pitchFamily="34" charset="0"/>
              </a:rPr>
              <a:t>Descriptive Cataloging Manual (DCM Z1)</a:t>
            </a:r>
            <a:endParaRPr lang="en-US" sz="3600" dirty="0"/>
          </a:p>
        </p:txBody>
      </p:sp>
      <p:sp>
        <p:nvSpPr>
          <p:cNvPr id="4" name="Slide Number Placeholder 3"/>
          <p:cNvSpPr>
            <a:spLocks noGrp="1"/>
          </p:cNvSpPr>
          <p:nvPr>
            <p:ph type="sldNum" sz="quarter" idx="12"/>
          </p:nvPr>
        </p:nvSpPr>
        <p:spPr/>
        <p:txBody>
          <a:bodyPr/>
          <a:lstStyle/>
          <a:p>
            <a:pPr>
              <a:defRPr/>
            </a:pPr>
            <a:fld id="{D83F5A64-DBCD-4B5B-832E-F32FB281A568}" type="slidenum">
              <a:rPr lang="en-US"/>
              <a:pPr>
                <a:defRPr/>
              </a:pPr>
              <a:t>29</a:t>
            </a:fld>
            <a:endParaRPr lang="en-US"/>
          </a:p>
        </p:txBody>
      </p:sp>
      <p:sp>
        <p:nvSpPr>
          <p:cNvPr id="5" name="Footer Placeholder 4"/>
          <p:cNvSpPr>
            <a:spLocks noGrp="1"/>
          </p:cNvSpPr>
          <p:nvPr>
            <p:ph type="ftr" sz="quarter" idx="11"/>
          </p:nvPr>
        </p:nvSpPr>
        <p:spPr/>
        <p:txBody>
          <a:bodyPr/>
          <a:lstStyle/>
          <a:p>
            <a:pPr>
              <a:defRPr/>
            </a:pPr>
            <a:r>
              <a:rPr lang="en-US"/>
              <a:t>Module 1. Foundations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itle 1"/>
          <p:cNvSpPr>
            <a:spLocks noGrp="1"/>
          </p:cNvSpPr>
          <p:nvPr>
            <p:ph type="title"/>
          </p:nvPr>
        </p:nvSpPr>
        <p:spPr/>
        <p:txBody>
          <a:bodyPr/>
          <a:lstStyle/>
          <a:p>
            <a:pPr eaLnBrk="1" hangingPunct="1"/>
            <a:r>
              <a:rPr lang="en-US"/>
              <a:t>Use Both RDA and LC-PCC PSs</a:t>
            </a:r>
          </a:p>
        </p:txBody>
      </p:sp>
      <p:sp>
        <p:nvSpPr>
          <p:cNvPr id="73730" name="Content Placeholder 2"/>
          <p:cNvSpPr>
            <a:spLocks noGrp="1"/>
          </p:cNvSpPr>
          <p:nvPr>
            <p:ph idx="1"/>
          </p:nvPr>
        </p:nvSpPr>
        <p:spPr/>
        <p:txBody>
          <a:bodyPr/>
          <a:lstStyle/>
          <a:p>
            <a:pPr eaLnBrk="1" hangingPunct="1">
              <a:lnSpc>
                <a:spcPct val="90000"/>
              </a:lnSpc>
            </a:pPr>
            <a:r>
              <a:rPr lang="en-US" b="1">
                <a:cs typeface="Tahoma" pitchFamily="34" charset="0"/>
              </a:rPr>
              <a:t>RDA</a:t>
            </a:r>
            <a:r>
              <a:rPr lang="en-US">
                <a:cs typeface="Tahoma" pitchFamily="34" charset="0"/>
              </a:rPr>
              <a:t> gives the basic instructions</a:t>
            </a:r>
          </a:p>
          <a:p>
            <a:pPr eaLnBrk="1" hangingPunct="1">
              <a:lnSpc>
                <a:spcPct val="90000"/>
              </a:lnSpc>
            </a:pPr>
            <a:endParaRPr lang="en-US" sz="1100" b="1">
              <a:cs typeface="Tahoma" pitchFamily="34" charset="0"/>
            </a:endParaRPr>
          </a:p>
          <a:p>
            <a:pPr eaLnBrk="1" hangingPunct="1">
              <a:lnSpc>
                <a:spcPct val="90000"/>
              </a:lnSpc>
            </a:pPr>
            <a:r>
              <a:rPr lang="en-US" b="1">
                <a:cs typeface="Tahoma" pitchFamily="34" charset="0"/>
              </a:rPr>
              <a:t>LC-PCC PSs</a:t>
            </a:r>
            <a:r>
              <a:rPr lang="en-US">
                <a:cs typeface="Tahoma" pitchFamily="34" charset="0"/>
              </a:rPr>
              <a:t> give further explanations, additional applications, and examples</a:t>
            </a:r>
          </a:p>
          <a:p>
            <a:pPr eaLnBrk="1" hangingPunct="1">
              <a:lnSpc>
                <a:spcPct val="90000"/>
              </a:lnSpc>
            </a:pPr>
            <a:endParaRPr lang="en-US" sz="1100" b="1">
              <a:cs typeface="Tahoma" pitchFamily="34" charset="0"/>
            </a:endParaRPr>
          </a:p>
          <a:p>
            <a:pPr eaLnBrk="1" hangingPunct="1">
              <a:lnSpc>
                <a:spcPct val="90000"/>
              </a:lnSpc>
            </a:pPr>
            <a:r>
              <a:rPr lang="en-US" b="1">
                <a:cs typeface="Tahoma" pitchFamily="34" charset="0"/>
              </a:rPr>
              <a:t>LC-PCC PSs</a:t>
            </a:r>
            <a:r>
              <a:rPr lang="en-US">
                <a:cs typeface="Tahoma" pitchFamily="34" charset="0"/>
              </a:rPr>
              <a:t> tell which RDA options and alternatives to apply</a:t>
            </a:r>
          </a:p>
          <a:p>
            <a:pPr lvl="1" eaLnBrk="1" hangingPunct="1">
              <a:lnSpc>
                <a:spcPct val="90000"/>
              </a:lnSpc>
              <a:buFont typeface="Arial" charset="0"/>
              <a:buNone/>
            </a:pPr>
            <a:r>
              <a:rPr lang="en-US" sz="3200">
                <a:cs typeface="Tahoma" pitchFamily="34" charset="0"/>
              </a:rPr>
              <a:t>	</a:t>
            </a:r>
          </a:p>
          <a:p>
            <a:pPr lvl="1" eaLnBrk="1" hangingPunct="1">
              <a:lnSpc>
                <a:spcPct val="90000"/>
              </a:lnSpc>
              <a:buFont typeface="Arial" charset="0"/>
              <a:buNone/>
            </a:pPr>
            <a:r>
              <a:rPr lang="en-US" sz="3200" b="1">
                <a:solidFill>
                  <a:schemeClr val="accent2"/>
                </a:solidFill>
                <a:cs typeface="Tahoma" pitchFamily="34" charset="0"/>
              </a:rPr>
              <a:t>LC-PCC PSs take precedence over RDA </a:t>
            </a:r>
          </a:p>
          <a:p>
            <a:pPr eaLnBrk="1" hangingPunct="1"/>
            <a:endParaRPr lang="en-US"/>
          </a:p>
        </p:txBody>
      </p:sp>
      <p:sp>
        <p:nvSpPr>
          <p:cNvPr id="4" name="Slide Number Placeholder 3"/>
          <p:cNvSpPr>
            <a:spLocks noGrp="1"/>
          </p:cNvSpPr>
          <p:nvPr>
            <p:ph type="sldNum" sz="quarter" idx="12"/>
          </p:nvPr>
        </p:nvSpPr>
        <p:spPr/>
        <p:txBody>
          <a:bodyPr/>
          <a:lstStyle/>
          <a:p>
            <a:pPr>
              <a:defRPr/>
            </a:pPr>
            <a:fld id="{35E03C7D-6CB2-4092-A82E-FC4A315BAFF8}" type="slidenum">
              <a:rPr lang="en-US"/>
              <a:pPr>
                <a:defRPr/>
              </a:pPr>
              <a:t>30</a:t>
            </a:fld>
            <a:endParaRPr lang="en-US"/>
          </a:p>
        </p:txBody>
      </p:sp>
      <p:sp>
        <p:nvSpPr>
          <p:cNvPr id="5" name="Footer Placeholder 4"/>
          <p:cNvSpPr>
            <a:spLocks noGrp="1"/>
          </p:cNvSpPr>
          <p:nvPr>
            <p:ph type="ftr" sz="quarter" idx="11"/>
          </p:nvPr>
        </p:nvSpPr>
        <p:spPr/>
        <p:txBody>
          <a:bodyPr/>
          <a:lstStyle/>
          <a:p>
            <a:pPr>
              <a:defRPr/>
            </a:pPr>
            <a:r>
              <a:rPr lang="en-US"/>
              <a:t>Module 1. Foundations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Slide Number Placeholder 3"/>
          <p:cNvSpPr>
            <a:spLocks noGrp="1"/>
          </p:cNvSpPr>
          <p:nvPr>
            <p:ph type="sldNum" sz="quarter" idx="12"/>
          </p:nvPr>
        </p:nvSpPr>
        <p:spPr/>
        <p:txBody>
          <a:bodyPr/>
          <a:lstStyle/>
          <a:p>
            <a:pPr>
              <a:defRPr/>
            </a:pPr>
            <a:fld id="{7CB60B18-22B9-457A-ADD4-9400FEF1B645}" type="slidenum">
              <a:rPr lang="en-US"/>
              <a:pPr>
                <a:defRPr/>
              </a:pPr>
              <a:t>31</a:t>
            </a:fld>
            <a:endParaRPr lang="en-US"/>
          </a:p>
        </p:txBody>
      </p:sp>
      <p:sp>
        <p:nvSpPr>
          <p:cNvPr id="75778" name="Slide Number Placeholder 5"/>
          <p:cNvSpPr txBox="1">
            <a:spLocks noGrp="1"/>
          </p:cNvSpPr>
          <p:nvPr/>
        </p:nvSpPr>
        <p:spPr bwMode="auto">
          <a:xfrm>
            <a:off x="3048000" y="6172200"/>
            <a:ext cx="2133600" cy="685800"/>
          </a:xfrm>
          <a:prstGeom prst="rect">
            <a:avLst/>
          </a:prstGeom>
          <a:noFill/>
          <a:ln w="9525">
            <a:noFill/>
            <a:miter lim="800000"/>
            <a:headEnd/>
            <a:tailEnd/>
          </a:ln>
        </p:spPr>
        <p:txBody>
          <a:bodyPr/>
          <a:lstStyle/>
          <a:p>
            <a:pPr algn="r"/>
            <a:fld id="{0AF484A9-8D45-4E72-BDF0-14377417EE28}" type="slidenum">
              <a:rPr lang="en-US" sz="1400"/>
              <a:pPr algn="r"/>
              <a:t>31</a:t>
            </a:fld>
            <a:endParaRPr lang="en-US" sz="1400"/>
          </a:p>
        </p:txBody>
      </p:sp>
      <p:sp>
        <p:nvSpPr>
          <p:cNvPr id="75779" name="Rectangle 2"/>
          <p:cNvSpPr>
            <a:spLocks noGrp="1" noChangeArrowheads="1"/>
          </p:cNvSpPr>
          <p:nvPr>
            <p:ph type="title" idx="4294967295"/>
          </p:nvPr>
        </p:nvSpPr>
        <p:spPr>
          <a:xfrm>
            <a:off x="0" y="196850"/>
            <a:ext cx="9144000" cy="641350"/>
          </a:xfrm>
          <a:solidFill>
            <a:schemeClr val="bg1"/>
          </a:solidFill>
        </p:spPr>
        <p:txBody>
          <a:bodyPr/>
          <a:lstStyle/>
          <a:p>
            <a:pPr eaLnBrk="1" hangingPunct="1"/>
            <a:r>
              <a:rPr lang="en-US" sz="3600" b="1" dirty="0">
                <a:cs typeface="Tahoma" pitchFamily="34" charset="0"/>
              </a:rPr>
              <a:t>MARC 21 Format : www.loc.gov/marc</a:t>
            </a:r>
          </a:p>
        </p:txBody>
      </p:sp>
      <p:sp>
        <p:nvSpPr>
          <p:cNvPr id="2" name="Footer Placeholder 1"/>
          <p:cNvSpPr>
            <a:spLocks noGrp="1"/>
          </p:cNvSpPr>
          <p:nvPr>
            <p:ph type="ftr" sz="quarter" idx="11"/>
          </p:nvPr>
        </p:nvSpPr>
        <p:spPr/>
        <p:txBody>
          <a:bodyPr/>
          <a:lstStyle/>
          <a:p>
            <a:pPr>
              <a:defRPr/>
            </a:pPr>
            <a:r>
              <a:rPr lang="en-US"/>
              <a:t>Module 1. Foundations</a:t>
            </a:r>
          </a:p>
        </p:txBody>
      </p:sp>
      <p:pic>
        <p:nvPicPr>
          <p:cNvPr id="5" name="Picture 4">
            <a:extLst>
              <a:ext uri="{FF2B5EF4-FFF2-40B4-BE49-F238E27FC236}">
                <a16:creationId xmlns:a16="http://schemas.microsoft.com/office/drawing/2014/main" id="{67155D2C-D15D-A99D-CCE3-FF32AAB36FA1}"/>
              </a:ext>
            </a:extLst>
          </p:cNvPr>
          <p:cNvPicPr>
            <a:picLocks noChangeAspect="1"/>
          </p:cNvPicPr>
          <p:nvPr/>
        </p:nvPicPr>
        <p:blipFill>
          <a:blip r:embed="rId3"/>
          <a:stretch>
            <a:fillRect/>
          </a:stretch>
        </p:blipFill>
        <p:spPr>
          <a:xfrm>
            <a:off x="0" y="1376680"/>
            <a:ext cx="9144000" cy="4104640"/>
          </a:xfrm>
          <a:prstGeom prst="rect">
            <a:avLst/>
          </a:prstGeom>
        </p:spPr>
      </p:pic>
    </p:spTree>
  </p:cSld>
  <p:clrMapOvr>
    <a:masterClrMapping/>
  </p:clrMapOvr>
  <p:transition spd="slow"/>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rtlCol="0">
            <a:normAutofit fontScale="90000"/>
          </a:bodyPr>
          <a:lstStyle/>
          <a:p>
            <a:pPr eaLnBrk="1" fontAlgn="auto" hangingPunct="1">
              <a:spcAft>
                <a:spcPts val="0"/>
              </a:spcAft>
              <a:defRPr/>
            </a:pPr>
            <a:r>
              <a:rPr lang="en-US" dirty="0"/>
              <a:t>LC Guidelines Supplement </a:t>
            </a:r>
            <a:br>
              <a:rPr lang="en-US" dirty="0"/>
            </a:br>
            <a:r>
              <a:rPr lang="en-US" dirty="0"/>
              <a:t>to MARC 21 Authority Format</a:t>
            </a:r>
          </a:p>
        </p:txBody>
      </p:sp>
      <p:sp>
        <p:nvSpPr>
          <p:cNvPr id="77826" name="Content Placeholder 2"/>
          <p:cNvSpPr>
            <a:spLocks noGrp="1"/>
          </p:cNvSpPr>
          <p:nvPr>
            <p:ph idx="1"/>
          </p:nvPr>
        </p:nvSpPr>
        <p:spPr/>
        <p:txBody>
          <a:bodyPr/>
          <a:lstStyle/>
          <a:p>
            <a:pPr eaLnBrk="1" hangingPunct="1"/>
            <a:endParaRPr lang="en-US">
              <a:cs typeface="Tahoma" pitchFamily="34" charset="0"/>
            </a:endParaRPr>
          </a:p>
          <a:p>
            <a:pPr eaLnBrk="1" hangingPunct="1"/>
            <a:r>
              <a:rPr lang="en-US">
                <a:cs typeface="Tahoma" pitchFamily="34" charset="0"/>
              </a:rPr>
              <a:t>Instructions for LC, NACO, SACO, series, subjects practices</a:t>
            </a:r>
          </a:p>
          <a:p>
            <a:pPr eaLnBrk="1" hangingPunct="1"/>
            <a:endParaRPr lang="en-US" sz="800">
              <a:cs typeface="Tahoma" pitchFamily="34" charset="0"/>
            </a:endParaRPr>
          </a:p>
          <a:p>
            <a:pPr eaLnBrk="1" hangingPunct="1"/>
            <a:endParaRPr lang="en-US">
              <a:cs typeface="Tahoma" pitchFamily="34" charset="0"/>
            </a:endParaRPr>
          </a:p>
          <a:p>
            <a:pPr eaLnBrk="1" hangingPunct="1"/>
            <a:r>
              <a:rPr lang="en-US">
                <a:cs typeface="Tahoma" pitchFamily="34" charset="0"/>
              </a:rPr>
              <a:t>Many have the statement “Do not use this field/subfield”</a:t>
            </a:r>
          </a:p>
          <a:p>
            <a:pPr eaLnBrk="1" hangingPunct="1"/>
            <a:endParaRPr lang="en-US"/>
          </a:p>
        </p:txBody>
      </p:sp>
      <p:sp>
        <p:nvSpPr>
          <p:cNvPr id="4" name="Slide Number Placeholder 3"/>
          <p:cNvSpPr>
            <a:spLocks noGrp="1"/>
          </p:cNvSpPr>
          <p:nvPr>
            <p:ph type="sldNum" sz="quarter" idx="12"/>
          </p:nvPr>
        </p:nvSpPr>
        <p:spPr/>
        <p:txBody>
          <a:bodyPr/>
          <a:lstStyle/>
          <a:p>
            <a:pPr>
              <a:defRPr/>
            </a:pPr>
            <a:fld id="{1CD16133-9DF0-440B-8590-EDB5BB21BF38}" type="slidenum">
              <a:rPr lang="en-US"/>
              <a:pPr>
                <a:defRPr/>
              </a:pPr>
              <a:t>32</a:t>
            </a:fld>
            <a:endParaRPr lang="en-US"/>
          </a:p>
        </p:txBody>
      </p:sp>
      <p:sp>
        <p:nvSpPr>
          <p:cNvPr id="5" name="Footer Placeholder 4"/>
          <p:cNvSpPr>
            <a:spLocks noGrp="1"/>
          </p:cNvSpPr>
          <p:nvPr>
            <p:ph type="ftr" sz="quarter" idx="11"/>
          </p:nvPr>
        </p:nvSpPr>
        <p:spPr/>
        <p:txBody>
          <a:bodyPr/>
          <a:lstStyle/>
          <a:p>
            <a:pPr>
              <a:defRPr/>
            </a:pPr>
            <a:r>
              <a:rPr lang="en-US"/>
              <a:t>Module 1. Foundations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Slide Number Placeholder 3"/>
          <p:cNvSpPr>
            <a:spLocks noGrp="1"/>
          </p:cNvSpPr>
          <p:nvPr>
            <p:ph type="sldNum" sz="quarter" idx="12"/>
          </p:nvPr>
        </p:nvSpPr>
        <p:spPr/>
        <p:txBody>
          <a:bodyPr/>
          <a:lstStyle/>
          <a:p>
            <a:pPr>
              <a:defRPr/>
            </a:pPr>
            <a:fld id="{5B76A045-A074-41F8-AD5C-256AADF270D4}" type="slidenum">
              <a:rPr lang="en-US"/>
              <a:pPr>
                <a:defRPr/>
              </a:pPr>
              <a:t>33</a:t>
            </a:fld>
            <a:endParaRPr lang="en-US"/>
          </a:p>
        </p:txBody>
      </p:sp>
      <p:sp>
        <p:nvSpPr>
          <p:cNvPr id="79874" name="Slide Number Placeholder 5"/>
          <p:cNvSpPr txBox="1">
            <a:spLocks noGrp="1"/>
          </p:cNvSpPr>
          <p:nvPr/>
        </p:nvSpPr>
        <p:spPr bwMode="auto">
          <a:xfrm>
            <a:off x="3048000" y="6172200"/>
            <a:ext cx="2133600" cy="685800"/>
          </a:xfrm>
          <a:prstGeom prst="rect">
            <a:avLst/>
          </a:prstGeom>
          <a:noFill/>
          <a:ln w="9525">
            <a:noFill/>
            <a:miter lim="800000"/>
            <a:headEnd/>
            <a:tailEnd/>
          </a:ln>
        </p:spPr>
        <p:txBody>
          <a:bodyPr/>
          <a:lstStyle/>
          <a:p>
            <a:pPr algn="r"/>
            <a:endParaRPr lang="en-US" sz="1400"/>
          </a:p>
        </p:txBody>
      </p:sp>
      <p:sp>
        <p:nvSpPr>
          <p:cNvPr id="79875" name="Rectangle 2"/>
          <p:cNvSpPr>
            <a:spLocks noGrp="1" noChangeArrowheads="1"/>
          </p:cNvSpPr>
          <p:nvPr>
            <p:ph type="title" idx="4294967295"/>
          </p:nvPr>
        </p:nvSpPr>
        <p:spPr>
          <a:xfrm>
            <a:off x="0" y="0"/>
            <a:ext cx="9144000" cy="1000125"/>
          </a:xfrm>
        </p:spPr>
        <p:txBody>
          <a:bodyPr/>
          <a:lstStyle/>
          <a:p>
            <a:pPr eaLnBrk="1" hangingPunct="1"/>
            <a:r>
              <a:rPr lang="en-US" dirty="0">
                <a:cs typeface="Tahoma" pitchFamily="34" charset="0"/>
              </a:rPr>
              <a:t>LC Guidelines Supplement</a:t>
            </a:r>
          </a:p>
        </p:txBody>
      </p:sp>
      <p:sp>
        <p:nvSpPr>
          <p:cNvPr id="2" name="Footer Placeholder 1"/>
          <p:cNvSpPr>
            <a:spLocks noGrp="1"/>
          </p:cNvSpPr>
          <p:nvPr>
            <p:ph type="ftr" sz="quarter" idx="11"/>
          </p:nvPr>
        </p:nvSpPr>
        <p:spPr/>
        <p:txBody>
          <a:bodyPr/>
          <a:lstStyle/>
          <a:p>
            <a:pPr>
              <a:defRPr/>
            </a:pPr>
            <a:r>
              <a:rPr lang="en-US"/>
              <a:t>Module 1. Foundations</a:t>
            </a:r>
          </a:p>
        </p:txBody>
      </p:sp>
      <p:pic>
        <p:nvPicPr>
          <p:cNvPr id="5" name="Picture 4">
            <a:extLst>
              <a:ext uri="{FF2B5EF4-FFF2-40B4-BE49-F238E27FC236}">
                <a16:creationId xmlns:a16="http://schemas.microsoft.com/office/drawing/2014/main" id="{6691B698-8D14-A89E-ADE3-FF6FF7541EF8}"/>
              </a:ext>
            </a:extLst>
          </p:cNvPr>
          <p:cNvPicPr>
            <a:picLocks noChangeAspect="1"/>
          </p:cNvPicPr>
          <p:nvPr/>
        </p:nvPicPr>
        <p:blipFill>
          <a:blip r:embed="rId3"/>
          <a:stretch>
            <a:fillRect/>
          </a:stretch>
        </p:blipFill>
        <p:spPr>
          <a:xfrm>
            <a:off x="0" y="1402266"/>
            <a:ext cx="9144000" cy="4053468"/>
          </a:xfrm>
          <a:prstGeom prst="rect">
            <a:avLst/>
          </a:prstGeom>
        </p:spPr>
      </p:pic>
    </p:spTree>
  </p:cSld>
  <p:clrMapOvr>
    <a:masterClrMapping/>
  </p:clrMapOvr>
  <p:transition spd="slow"/>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5AAE770-50A2-C7B4-7010-B48CFA1A3E18}"/>
              </a:ext>
            </a:extLst>
          </p:cNvPr>
          <p:cNvSpPr>
            <a:spLocks noGrp="1"/>
          </p:cNvSpPr>
          <p:nvPr>
            <p:ph type="ftr" sz="quarter" idx="11"/>
          </p:nvPr>
        </p:nvSpPr>
        <p:spPr/>
        <p:txBody>
          <a:bodyPr/>
          <a:lstStyle/>
          <a:p>
            <a:pPr>
              <a:defRPr/>
            </a:pPr>
            <a:r>
              <a:rPr lang="en-US"/>
              <a:t>Module 1. Foundations</a:t>
            </a:r>
          </a:p>
        </p:txBody>
      </p:sp>
      <p:sp>
        <p:nvSpPr>
          <p:cNvPr id="3" name="Slide Number Placeholder 2">
            <a:extLst>
              <a:ext uri="{FF2B5EF4-FFF2-40B4-BE49-F238E27FC236}">
                <a16:creationId xmlns:a16="http://schemas.microsoft.com/office/drawing/2014/main" id="{6B01A070-2665-0DBB-2FFB-9857F969ED7E}"/>
              </a:ext>
            </a:extLst>
          </p:cNvPr>
          <p:cNvSpPr>
            <a:spLocks noGrp="1"/>
          </p:cNvSpPr>
          <p:nvPr>
            <p:ph type="sldNum" sz="quarter" idx="12"/>
          </p:nvPr>
        </p:nvSpPr>
        <p:spPr/>
        <p:txBody>
          <a:bodyPr/>
          <a:lstStyle/>
          <a:p>
            <a:pPr>
              <a:defRPr/>
            </a:pPr>
            <a:fld id="{3BE3950E-DDF5-44B6-AABC-60FB42B89596}" type="slidenum">
              <a:rPr lang="en-US" smtClean="0"/>
              <a:pPr>
                <a:defRPr/>
              </a:pPr>
              <a:t>34</a:t>
            </a:fld>
            <a:endParaRPr lang="en-US"/>
          </a:p>
        </p:txBody>
      </p:sp>
      <p:pic>
        <p:nvPicPr>
          <p:cNvPr id="5" name="Picture 4">
            <a:extLst>
              <a:ext uri="{FF2B5EF4-FFF2-40B4-BE49-F238E27FC236}">
                <a16:creationId xmlns:a16="http://schemas.microsoft.com/office/drawing/2014/main" id="{F8199E15-969F-0E78-EF1A-20F698E8E24C}"/>
              </a:ext>
            </a:extLst>
          </p:cNvPr>
          <p:cNvPicPr>
            <a:picLocks noChangeAspect="1"/>
          </p:cNvPicPr>
          <p:nvPr/>
        </p:nvPicPr>
        <p:blipFill>
          <a:blip r:embed="rId3"/>
          <a:stretch>
            <a:fillRect/>
          </a:stretch>
        </p:blipFill>
        <p:spPr>
          <a:xfrm>
            <a:off x="495300" y="257175"/>
            <a:ext cx="8153400" cy="6343650"/>
          </a:xfrm>
          <a:prstGeom prst="rect">
            <a:avLst/>
          </a:prstGeom>
        </p:spPr>
      </p:pic>
    </p:spTree>
    <p:extLst>
      <p:ext uri="{BB962C8B-B14F-4D97-AF65-F5344CB8AC3E}">
        <p14:creationId xmlns:p14="http://schemas.microsoft.com/office/powerpoint/2010/main" val="27432575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F742DD09-7E22-5FFA-4B30-A759BA79E788}"/>
              </a:ext>
            </a:extLst>
          </p:cNvPr>
          <p:cNvSpPr>
            <a:spLocks noGrp="1"/>
          </p:cNvSpPr>
          <p:nvPr>
            <p:ph type="ftr" sz="quarter" idx="11"/>
          </p:nvPr>
        </p:nvSpPr>
        <p:spPr/>
        <p:txBody>
          <a:bodyPr/>
          <a:lstStyle/>
          <a:p>
            <a:pPr>
              <a:defRPr/>
            </a:pPr>
            <a:r>
              <a:rPr lang="en-US"/>
              <a:t>Module 1. Foundations</a:t>
            </a:r>
          </a:p>
        </p:txBody>
      </p:sp>
      <p:sp>
        <p:nvSpPr>
          <p:cNvPr id="3" name="Slide Number Placeholder 2">
            <a:extLst>
              <a:ext uri="{FF2B5EF4-FFF2-40B4-BE49-F238E27FC236}">
                <a16:creationId xmlns:a16="http://schemas.microsoft.com/office/drawing/2014/main" id="{6E7557F7-A2F6-FE01-0C3D-1D6BBED32D55}"/>
              </a:ext>
            </a:extLst>
          </p:cNvPr>
          <p:cNvSpPr>
            <a:spLocks noGrp="1"/>
          </p:cNvSpPr>
          <p:nvPr>
            <p:ph type="sldNum" sz="quarter" idx="12"/>
          </p:nvPr>
        </p:nvSpPr>
        <p:spPr/>
        <p:txBody>
          <a:bodyPr/>
          <a:lstStyle/>
          <a:p>
            <a:pPr>
              <a:defRPr/>
            </a:pPr>
            <a:fld id="{3BE3950E-DDF5-44B6-AABC-60FB42B89596}" type="slidenum">
              <a:rPr lang="en-US" smtClean="0"/>
              <a:pPr>
                <a:defRPr/>
              </a:pPr>
              <a:t>35</a:t>
            </a:fld>
            <a:endParaRPr lang="en-US"/>
          </a:p>
        </p:txBody>
      </p:sp>
      <p:pic>
        <p:nvPicPr>
          <p:cNvPr id="9" name="Picture 8">
            <a:extLst>
              <a:ext uri="{FF2B5EF4-FFF2-40B4-BE49-F238E27FC236}">
                <a16:creationId xmlns:a16="http://schemas.microsoft.com/office/drawing/2014/main" id="{A6D96E2F-C599-E0FA-A69E-50AE911459A3}"/>
              </a:ext>
            </a:extLst>
          </p:cNvPr>
          <p:cNvPicPr>
            <a:picLocks noChangeAspect="1"/>
          </p:cNvPicPr>
          <p:nvPr/>
        </p:nvPicPr>
        <p:blipFill>
          <a:blip r:embed="rId3"/>
          <a:stretch>
            <a:fillRect/>
          </a:stretch>
        </p:blipFill>
        <p:spPr>
          <a:xfrm>
            <a:off x="728456" y="0"/>
            <a:ext cx="7687088" cy="6858000"/>
          </a:xfrm>
          <a:prstGeom prst="rect">
            <a:avLst/>
          </a:prstGeom>
        </p:spPr>
      </p:pic>
    </p:spTree>
    <p:extLst>
      <p:ext uri="{BB962C8B-B14F-4D97-AF65-F5344CB8AC3E}">
        <p14:creationId xmlns:p14="http://schemas.microsoft.com/office/powerpoint/2010/main" val="23000472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rtlCol="0">
            <a:normAutofit fontScale="90000"/>
          </a:bodyPr>
          <a:lstStyle/>
          <a:p>
            <a:pPr eaLnBrk="1" fontAlgn="auto" hangingPunct="1">
              <a:spcAft>
                <a:spcPts val="0"/>
              </a:spcAft>
              <a:defRPr/>
            </a:pPr>
            <a:r>
              <a:rPr lang="en-US" dirty="0"/>
              <a:t>Descriptive Cataloging Manual</a:t>
            </a:r>
            <a:br>
              <a:rPr lang="en-US" dirty="0"/>
            </a:br>
            <a:r>
              <a:rPr lang="en-US" dirty="0"/>
              <a:t>(DCM Z1):</a:t>
            </a:r>
            <a:br>
              <a:rPr lang="en-US" dirty="0"/>
            </a:br>
            <a:r>
              <a:rPr lang="en-US" dirty="0"/>
              <a:t>Name and Series Authority Records</a:t>
            </a:r>
          </a:p>
        </p:txBody>
      </p:sp>
      <p:sp>
        <p:nvSpPr>
          <p:cNvPr id="81922" name="Content Placeholder 2"/>
          <p:cNvSpPr>
            <a:spLocks noGrp="1"/>
          </p:cNvSpPr>
          <p:nvPr>
            <p:ph idx="1"/>
          </p:nvPr>
        </p:nvSpPr>
        <p:spPr>
          <a:xfrm>
            <a:off x="533400" y="2336800"/>
            <a:ext cx="8229600" cy="4525963"/>
          </a:xfrm>
        </p:spPr>
        <p:txBody>
          <a:bodyPr/>
          <a:lstStyle/>
          <a:p>
            <a:pPr eaLnBrk="1" hangingPunct="1"/>
            <a:r>
              <a:rPr lang="en-US">
                <a:cs typeface="Tahoma" pitchFamily="34" charset="0"/>
              </a:rPr>
              <a:t>Instructions on handling NAR and SAR 	practices</a:t>
            </a:r>
          </a:p>
          <a:p>
            <a:pPr eaLnBrk="1" hangingPunct="1"/>
            <a:endParaRPr lang="en-US" sz="1200">
              <a:cs typeface="Tahoma" pitchFamily="34" charset="0"/>
            </a:endParaRPr>
          </a:p>
          <a:p>
            <a:pPr eaLnBrk="1" hangingPunct="1"/>
            <a:r>
              <a:rPr lang="en-US">
                <a:cs typeface="Tahoma" pitchFamily="34" charset="0"/>
              </a:rPr>
              <a:t>LC &amp; PCC practices where they differ</a:t>
            </a:r>
          </a:p>
          <a:p>
            <a:pPr eaLnBrk="1" hangingPunct="1"/>
            <a:endParaRPr lang="en-US" sz="1200">
              <a:cs typeface="Tahoma" pitchFamily="34" charset="0"/>
            </a:endParaRPr>
          </a:p>
          <a:p>
            <a:pPr eaLnBrk="1" hangingPunct="1"/>
            <a:r>
              <a:rPr lang="en-US">
                <a:cs typeface="Tahoma" pitchFamily="34" charset="0"/>
              </a:rPr>
              <a:t>NACO normalization</a:t>
            </a:r>
          </a:p>
          <a:p>
            <a:pPr eaLnBrk="1" hangingPunct="1"/>
            <a:endParaRPr lang="en-US" sz="1200">
              <a:cs typeface="Tahoma" pitchFamily="34" charset="0"/>
            </a:endParaRPr>
          </a:p>
          <a:p>
            <a:pPr eaLnBrk="1" hangingPunct="1"/>
            <a:r>
              <a:rPr lang="en-US">
                <a:cs typeface="Tahoma" pitchFamily="34" charset="0"/>
              </a:rPr>
              <a:t>Examples</a:t>
            </a:r>
          </a:p>
        </p:txBody>
      </p:sp>
      <p:sp>
        <p:nvSpPr>
          <p:cNvPr id="4" name="Slide Number Placeholder 3"/>
          <p:cNvSpPr>
            <a:spLocks noGrp="1"/>
          </p:cNvSpPr>
          <p:nvPr>
            <p:ph type="sldNum" sz="quarter" idx="12"/>
          </p:nvPr>
        </p:nvSpPr>
        <p:spPr/>
        <p:txBody>
          <a:bodyPr/>
          <a:lstStyle/>
          <a:p>
            <a:pPr>
              <a:defRPr/>
            </a:pPr>
            <a:fld id="{0DC31028-5BEA-4FB9-AB93-A969DA1FA8FB}" type="slidenum">
              <a:rPr lang="en-US"/>
              <a:pPr>
                <a:defRPr/>
              </a:pPr>
              <a:t>36</a:t>
            </a:fld>
            <a:endParaRPr lang="en-US"/>
          </a:p>
        </p:txBody>
      </p:sp>
      <p:sp>
        <p:nvSpPr>
          <p:cNvPr id="5" name="Footer Placeholder 4"/>
          <p:cNvSpPr>
            <a:spLocks noGrp="1"/>
          </p:cNvSpPr>
          <p:nvPr>
            <p:ph type="ftr" sz="quarter" idx="11"/>
          </p:nvPr>
        </p:nvSpPr>
        <p:spPr/>
        <p:txBody>
          <a:bodyPr/>
          <a:lstStyle/>
          <a:p>
            <a:pPr>
              <a:defRPr/>
            </a:pPr>
            <a:r>
              <a:rPr lang="en-US"/>
              <a:t>Module 1. Foundations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Slide Number Placeholder 3"/>
          <p:cNvSpPr>
            <a:spLocks noGrp="1"/>
          </p:cNvSpPr>
          <p:nvPr>
            <p:ph type="sldNum" sz="quarter" idx="12"/>
          </p:nvPr>
        </p:nvSpPr>
        <p:spPr/>
        <p:txBody>
          <a:bodyPr/>
          <a:lstStyle/>
          <a:p>
            <a:pPr>
              <a:defRPr/>
            </a:pPr>
            <a:fld id="{0741CE24-C311-42E3-AA69-AB56A9E002AE}" type="slidenum">
              <a:rPr lang="en-US"/>
              <a:pPr>
                <a:defRPr/>
              </a:pPr>
              <a:t>37</a:t>
            </a:fld>
            <a:endParaRPr lang="en-US"/>
          </a:p>
        </p:txBody>
      </p:sp>
      <p:sp>
        <p:nvSpPr>
          <p:cNvPr id="36868" name="Rectangle 2"/>
          <p:cNvSpPr>
            <a:spLocks noGrp="1" noChangeArrowheads="1"/>
          </p:cNvSpPr>
          <p:nvPr>
            <p:ph type="title" idx="4294967295"/>
          </p:nvPr>
        </p:nvSpPr>
        <p:spPr>
          <a:xfrm>
            <a:off x="0" y="0"/>
            <a:ext cx="9144000" cy="685800"/>
          </a:xfrm>
        </p:spPr>
        <p:txBody>
          <a:bodyPr rtlCol="0">
            <a:normAutofit fontScale="90000"/>
          </a:bodyPr>
          <a:lstStyle/>
          <a:p>
            <a:pPr eaLnBrk="1" fontAlgn="auto" hangingPunct="1">
              <a:spcAft>
                <a:spcPts val="0"/>
              </a:spcAft>
              <a:defRPr/>
            </a:pPr>
            <a:r>
              <a:rPr lang="en-US" dirty="0">
                <a:latin typeface="+mn-lt"/>
                <a:cs typeface="Tahoma" pitchFamily="34" charset="0"/>
              </a:rPr>
              <a:t>DCM Z1</a:t>
            </a:r>
          </a:p>
        </p:txBody>
      </p:sp>
      <p:sp>
        <p:nvSpPr>
          <p:cNvPr id="2" name="Footer Placeholder 1"/>
          <p:cNvSpPr>
            <a:spLocks noGrp="1"/>
          </p:cNvSpPr>
          <p:nvPr>
            <p:ph type="ftr" sz="quarter" idx="11"/>
          </p:nvPr>
        </p:nvSpPr>
        <p:spPr/>
        <p:txBody>
          <a:bodyPr/>
          <a:lstStyle/>
          <a:p>
            <a:pPr>
              <a:defRPr/>
            </a:pPr>
            <a:r>
              <a:rPr lang="en-US"/>
              <a:t>Module 1. Foundations</a:t>
            </a:r>
          </a:p>
        </p:txBody>
      </p:sp>
      <p:pic>
        <p:nvPicPr>
          <p:cNvPr id="5" name="Picture 4">
            <a:extLst>
              <a:ext uri="{FF2B5EF4-FFF2-40B4-BE49-F238E27FC236}">
                <a16:creationId xmlns:a16="http://schemas.microsoft.com/office/drawing/2014/main" id="{12E3D100-C392-EC5F-0C27-8B84C7D203E2}"/>
              </a:ext>
            </a:extLst>
          </p:cNvPr>
          <p:cNvPicPr>
            <a:picLocks noChangeAspect="1"/>
          </p:cNvPicPr>
          <p:nvPr/>
        </p:nvPicPr>
        <p:blipFill>
          <a:blip r:embed="rId3"/>
          <a:stretch>
            <a:fillRect/>
          </a:stretch>
        </p:blipFill>
        <p:spPr>
          <a:xfrm>
            <a:off x="0" y="1388971"/>
            <a:ext cx="9144000" cy="4080058"/>
          </a:xfrm>
          <a:prstGeom prst="rect">
            <a:avLst/>
          </a:prstGeom>
        </p:spPr>
      </p:pic>
    </p:spTree>
  </p:cSld>
  <p:clrMapOvr>
    <a:masterClrMapping/>
  </p:clrMapOvr>
  <p:transition spd="slow"/>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A675ACF-B918-0BC7-0BC9-1F1F4410F4AB}"/>
              </a:ext>
            </a:extLst>
          </p:cNvPr>
          <p:cNvSpPr>
            <a:spLocks noGrp="1"/>
          </p:cNvSpPr>
          <p:nvPr>
            <p:ph type="ftr" sz="quarter" idx="11"/>
          </p:nvPr>
        </p:nvSpPr>
        <p:spPr/>
        <p:txBody>
          <a:bodyPr/>
          <a:lstStyle/>
          <a:p>
            <a:pPr>
              <a:defRPr/>
            </a:pPr>
            <a:r>
              <a:rPr lang="en-US"/>
              <a:t>Module 1. Foundations</a:t>
            </a:r>
          </a:p>
        </p:txBody>
      </p:sp>
      <p:sp>
        <p:nvSpPr>
          <p:cNvPr id="3" name="Slide Number Placeholder 2">
            <a:extLst>
              <a:ext uri="{FF2B5EF4-FFF2-40B4-BE49-F238E27FC236}">
                <a16:creationId xmlns:a16="http://schemas.microsoft.com/office/drawing/2014/main" id="{B5970553-BB62-9195-D052-6F9D9B91D0B0}"/>
              </a:ext>
            </a:extLst>
          </p:cNvPr>
          <p:cNvSpPr>
            <a:spLocks noGrp="1"/>
          </p:cNvSpPr>
          <p:nvPr>
            <p:ph type="sldNum" sz="quarter" idx="12"/>
          </p:nvPr>
        </p:nvSpPr>
        <p:spPr/>
        <p:txBody>
          <a:bodyPr/>
          <a:lstStyle/>
          <a:p>
            <a:pPr>
              <a:defRPr/>
            </a:pPr>
            <a:fld id="{3BE3950E-DDF5-44B6-AABC-60FB42B89596}" type="slidenum">
              <a:rPr lang="en-US" smtClean="0"/>
              <a:pPr>
                <a:defRPr/>
              </a:pPr>
              <a:t>38</a:t>
            </a:fld>
            <a:endParaRPr lang="en-US"/>
          </a:p>
        </p:txBody>
      </p:sp>
      <p:pic>
        <p:nvPicPr>
          <p:cNvPr id="7" name="Picture 6">
            <a:extLst>
              <a:ext uri="{FF2B5EF4-FFF2-40B4-BE49-F238E27FC236}">
                <a16:creationId xmlns:a16="http://schemas.microsoft.com/office/drawing/2014/main" id="{3F80ED5F-020C-4EF2-6E35-03CE25E6F969}"/>
              </a:ext>
            </a:extLst>
          </p:cNvPr>
          <p:cNvPicPr>
            <a:picLocks noChangeAspect="1"/>
          </p:cNvPicPr>
          <p:nvPr/>
        </p:nvPicPr>
        <p:blipFill>
          <a:blip r:embed="rId3"/>
          <a:stretch>
            <a:fillRect/>
          </a:stretch>
        </p:blipFill>
        <p:spPr>
          <a:xfrm>
            <a:off x="1819883" y="0"/>
            <a:ext cx="5504234" cy="6858000"/>
          </a:xfrm>
          <a:prstGeom prst="rect">
            <a:avLst/>
          </a:prstGeom>
        </p:spPr>
      </p:pic>
    </p:spTree>
    <p:extLst>
      <p:ext uri="{BB962C8B-B14F-4D97-AF65-F5344CB8AC3E}">
        <p14:creationId xmlns:p14="http://schemas.microsoft.com/office/powerpoint/2010/main" val="29754276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Title 1"/>
          <p:cNvSpPr>
            <a:spLocks noGrp="1"/>
          </p:cNvSpPr>
          <p:nvPr>
            <p:ph type="title"/>
          </p:nvPr>
        </p:nvSpPr>
        <p:spPr>
          <a:xfrm>
            <a:off x="457200" y="33337"/>
            <a:ext cx="8229600" cy="1109663"/>
          </a:xfrm>
        </p:spPr>
        <p:txBody>
          <a:bodyPr/>
          <a:lstStyle/>
          <a:p>
            <a:pPr eaLnBrk="1" hangingPunct="1"/>
            <a:r>
              <a:rPr lang="en-US" dirty="0"/>
              <a:t>Other Documentation</a:t>
            </a:r>
          </a:p>
        </p:txBody>
      </p:sp>
      <p:sp>
        <p:nvSpPr>
          <p:cNvPr id="92162" name="Content Placeholder 2"/>
          <p:cNvSpPr>
            <a:spLocks noGrp="1"/>
          </p:cNvSpPr>
          <p:nvPr>
            <p:ph idx="1"/>
          </p:nvPr>
        </p:nvSpPr>
        <p:spPr>
          <a:xfrm>
            <a:off x="457200" y="1295400"/>
            <a:ext cx="8534400" cy="4525963"/>
          </a:xfrm>
        </p:spPr>
        <p:txBody>
          <a:bodyPr/>
          <a:lstStyle/>
          <a:p>
            <a:pPr eaLnBrk="1" hangingPunct="1"/>
            <a:r>
              <a:rPr lang="en-US" sz="3600" dirty="0"/>
              <a:t>Alphabetic List of Ambiguous Entities</a:t>
            </a:r>
          </a:p>
          <a:p>
            <a:pPr lvl="1" eaLnBrk="1" hangingPunct="1"/>
            <a:r>
              <a:rPr lang="en-US" sz="3200" dirty="0"/>
              <a:t>DCM Z1: Headings for Ambiguous Entities</a:t>
            </a:r>
          </a:p>
          <a:p>
            <a:pPr lvl="1" eaLnBrk="1" hangingPunct="1"/>
            <a:r>
              <a:rPr lang="en-US" sz="3200" dirty="0"/>
              <a:t>Subject Headings Manual (SHM) H 405</a:t>
            </a:r>
          </a:p>
          <a:p>
            <a:pPr eaLnBrk="1" hangingPunct="1"/>
            <a:endParaRPr lang="en-US" dirty="0"/>
          </a:p>
          <a:p>
            <a:pPr eaLnBrk="1" hangingPunct="1"/>
            <a:r>
              <a:rPr lang="en-US" sz="3600" dirty="0"/>
              <a:t>ALA-LC Romanization Tables</a:t>
            </a:r>
          </a:p>
          <a:p>
            <a:pPr eaLnBrk="1" hangingPunct="1"/>
            <a:endParaRPr lang="en-US" dirty="0"/>
          </a:p>
          <a:p>
            <a:pPr eaLnBrk="1" hangingPunct="1"/>
            <a:r>
              <a:rPr lang="en-US" sz="3600" dirty="0"/>
              <a:t>Policy announcements, FAQs, guidelines, etc.  from PCC/NACO and LC</a:t>
            </a:r>
          </a:p>
        </p:txBody>
      </p:sp>
      <p:sp>
        <p:nvSpPr>
          <p:cNvPr id="4" name="Slide Number Placeholder 3"/>
          <p:cNvSpPr>
            <a:spLocks noGrp="1"/>
          </p:cNvSpPr>
          <p:nvPr>
            <p:ph type="sldNum" sz="quarter" idx="12"/>
          </p:nvPr>
        </p:nvSpPr>
        <p:spPr/>
        <p:txBody>
          <a:bodyPr/>
          <a:lstStyle/>
          <a:p>
            <a:pPr>
              <a:defRPr/>
            </a:pPr>
            <a:fld id="{1B7D0111-6318-4698-B836-7676E52645A0}" type="slidenum">
              <a:rPr lang="en-US"/>
              <a:pPr>
                <a:defRPr/>
              </a:pPr>
              <a:t>39</a:t>
            </a:fld>
            <a:endParaRPr lang="en-US"/>
          </a:p>
        </p:txBody>
      </p:sp>
      <p:sp>
        <p:nvSpPr>
          <p:cNvPr id="5" name="Footer Placeholder 4"/>
          <p:cNvSpPr>
            <a:spLocks noGrp="1"/>
          </p:cNvSpPr>
          <p:nvPr>
            <p:ph type="ftr" sz="quarter" idx="11"/>
          </p:nvPr>
        </p:nvSpPr>
        <p:spPr/>
        <p:txBody>
          <a:bodyPr/>
          <a:lstStyle/>
          <a:p>
            <a:pPr>
              <a:defRPr/>
            </a:pPr>
            <a:r>
              <a:rPr lang="en-US"/>
              <a:t>Module 1. Foundations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 name="Slide Number Placeholder 3"/>
          <p:cNvSpPr>
            <a:spLocks noGrp="1"/>
          </p:cNvSpPr>
          <p:nvPr>
            <p:ph type="sldNum" sz="quarter" idx="12"/>
          </p:nvPr>
        </p:nvSpPr>
        <p:spPr/>
        <p:txBody>
          <a:bodyPr/>
          <a:lstStyle/>
          <a:p>
            <a:pPr>
              <a:defRPr/>
            </a:pPr>
            <a:fld id="{F1A5F551-DB44-4408-9018-0B53966EFBD2}" type="slidenum">
              <a:rPr lang="en-US"/>
              <a:pPr>
                <a:defRPr/>
              </a:pPr>
              <a:t>40</a:t>
            </a:fld>
            <a:endParaRPr lang="en-US"/>
          </a:p>
        </p:txBody>
      </p:sp>
      <p:sp>
        <p:nvSpPr>
          <p:cNvPr id="2060" name="Rectangle 2"/>
          <p:cNvSpPr>
            <a:spLocks noGrp="1" noChangeArrowheads="1"/>
          </p:cNvSpPr>
          <p:nvPr>
            <p:ph type="title" idx="4294967295"/>
          </p:nvPr>
        </p:nvSpPr>
        <p:spPr>
          <a:xfrm>
            <a:off x="0" y="381000"/>
            <a:ext cx="9144000" cy="1295400"/>
          </a:xfrm>
        </p:spPr>
        <p:txBody>
          <a:bodyPr rtlCol="0">
            <a:normAutofit fontScale="90000"/>
          </a:bodyPr>
          <a:lstStyle/>
          <a:p>
            <a:pPr eaLnBrk="1" fontAlgn="auto" hangingPunct="1">
              <a:spcAft>
                <a:spcPts val="0"/>
              </a:spcAft>
              <a:defRPr/>
            </a:pPr>
            <a:r>
              <a:rPr lang="en-US" dirty="0">
                <a:cs typeface="Tahoma" pitchFamily="34" charset="0"/>
              </a:rPr>
              <a:t>Division of the World:</a:t>
            </a:r>
            <a:br>
              <a:rPr lang="en-US" dirty="0">
                <a:cs typeface="Tahoma" pitchFamily="34" charset="0"/>
              </a:rPr>
            </a:br>
            <a:r>
              <a:rPr lang="en-US" dirty="0">
                <a:cs typeface="Tahoma" pitchFamily="34" charset="0"/>
              </a:rPr>
              <a:t>Name vs. Subject file</a:t>
            </a:r>
          </a:p>
        </p:txBody>
      </p:sp>
      <p:sp>
        <p:nvSpPr>
          <p:cNvPr id="94211" name="Rectangle 3"/>
          <p:cNvSpPr>
            <a:spLocks noGrp="1" noChangeArrowheads="1"/>
          </p:cNvSpPr>
          <p:nvPr>
            <p:ph type="body" idx="4294967295"/>
          </p:nvPr>
        </p:nvSpPr>
        <p:spPr>
          <a:xfrm>
            <a:off x="1111250" y="1831975"/>
            <a:ext cx="7504113" cy="1030288"/>
          </a:xfrm>
        </p:spPr>
        <p:txBody>
          <a:bodyPr/>
          <a:lstStyle/>
          <a:p>
            <a:pPr eaLnBrk="1" hangingPunct="1">
              <a:buFontTx/>
              <a:buNone/>
            </a:pPr>
            <a:r>
              <a:rPr lang="en-US">
                <a:latin typeface="Tahoma" pitchFamily="34" charset="0"/>
                <a:cs typeface="Tahoma" pitchFamily="34" charset="0"/>
              </a:rPr>
              <a:t>    Is the entity a name or a subject?</a:t>
            </a:r>
          </a:p>
          <a:p>
            <a:pPr eaLnBrk="1" hangingPunct="1"/>
            <a:endParaRPr lang="en-US">
              <a:latin typeface="Tahoma" pitchFamily="34" charset="0"/>
              <a:cs typeface="Tahoma" pitchFamily="34" charset="0"/>
            </a:endParaRPr>
          </a:p>
        </p:txBody>
      </p:sp>
      <p:sp>
        <p:nvSpPr>
          <p:cNvPr id="94212" name="Slide Number Placeholder 5"/>
          <p:cNvSpPr txBox="1">
            <a:spLocks noGrp="1"/>
          </p:cNvSpPr>
          <p:nvPr/>
        </p:nvSpPr>
        <p:spPr bwMode="auto">
          <a:xfrm>
            <a:off x="3048000" y="6172200"/>
            <a:ext cx="2133600" cy="685800"/>
          </a:xfrm>
          <a:prstGeom prst="rect">
            <a:avLst/>
          </a:prstGeom>
          <a:noFill/>
          <a:ln w="9525">
            <a:noFill/>
            <a:miter lim="800000"/>
            <a:headEnd/>
            <a:tailEnd/>
          </a:ln>
        </p:spPr>
        <p:txBody>
          <a:bodyPr/>
          <a:lstStyle/>
          <a:p>
            <a:pPr algn="r"/>
            <a:endParaRPr lang="en-US" sz="1400"/>
          </a:p>
        </p:txBody>
      </p:sp>
      <p:sp>
        <p:nvSpPr>
          <p:cNvPr id="94213" name="Text Box 35"/>
          <p:cNvSpPr txBox="1">
            <a:spLocks noChangeArrowheads="1"/>
          </p:cNvSpPr>
          <p:nvPr/>
        </p:nvSpPr>
        <p:spPr bwMode="auto">
          <a:xfrm>
            <a:off x="3505200" y="5486400"/>
            <a:ext cx="2330450" cy="641350"/>
          </a:xfrm>
          <a:prstGeom prst="rect">
            <a:avLst/>
          </a:prstGeom>
          <a:noFill/>
          <a:ln w="9525">
            <a:noFill/>
            <a:miter lim="800000"/>
            <a:headEnd/>
            <a:tailEnd/>
          </a:ln>
        </p:spPr>
        <p:txBody>
          <a:bodyPr wrap="none">
            <a:spAutoFit/>
          </a:bodyPr>
          <a:lstStyle/>
          <a:p>
            <a:r>
              <a:rPr lang="en-US" b="1"/>
              <a:t>Ambiguous Entities</a:t>
            </a:r>
          </a:p>
          <a:p>
            <a:r>
              <a:rPr lang="en-US" b="1"/>
              <a:t>SHM H 405</a:t>
            </a:r>
            <a:r>
              <a:rPr lang="en-US">
                <a:latin typeface="Tahoma" pitchFamily="34" charset="0"/>
                <a:cs typeface="Tahoma" pitchFamily="34" charset="0"/>
              </a:rPr>
              <a:t> </a:t>
            </a:r>
          </a:p>
        </p:txBody>
      </p:sp>
      <p:sp>
        <p:nvSpPr>
          <p:cNvPr id="94214" name="Line 36"/>
          <p:cNvSpPr>
            <a:spLocks noChangeShapeType="1"/>
          </p:cNvSpPr>
          <p:nvPr/>
        </p:nvSpPr>
        <p:spPr bwMode="auto">
          <a:xfrm flipH="1" flipV="1">
            <a:off x="4495800" y="4038600"/>
            <a:ext cx="0" cy="1447800"/>
          </a:xfrm>
          <a:prstGeom prst="line">
            <a:avLst/>
          </a:prstGeom>
          <a:noFill/>
          <a:ln w="38100">
            <a:solidFill>
              <a:schemeClr val="tx1"/>
            </a:solidFill>
            <a:round/>
            <a:headEnd/>
            <a:tailEnd type="triangle" w="med" len="med"/>
          </a:ln>
        </p:spPr>
        <p:txBody>
          <a:bodyPr wrap="none" anchor="ctr"/>
          <a:lstStyle/>
          <a:p>
            <a:endParaRPr lang="en-US"/>
          </a:p>
        </p:txBody>
      </p:sp>
      <p:grpSp>
        <p:nvGrpSpPr>
          <p:cNvPr id="94215" name="Diagram 37"/>
          <p:cNvGrpSpPr>
            <a:grpSpLocks/>
          </p:cNvGrpSpPr>
          <p:nvPr/>
        </p:nvGrpSpPr>
        <p:grpSpPr bwMode="auto">
          <a:xfrm>
            <a:off x="228600" y="990600"/>
            <a:ext cx="8534400" cy="5867400"/>
            <a:chOff x="1807" y="-307"/>
            <a:chExt cx="8640" cy="8640"/>
          </a:xfrm>
        </p:grpSpPr>
        <p:sp>
          <p:nvSpPr>
            <p:cNvPr id="94217" name="_s2052"/>
            <p:cNvSpPr>
              <a:spLocks noChangeArrowheads="1" noTextEdit="1"/>
            </p:cNvSpPr>
            <p:nvPr/>
          </p:nvSpPr>
          <p:spPr bwMode="auto">
            <a:xfrm>
              <a:off x="5755" y="2450"/>
              <a:ext cx="3125" cy="3125"/>
            </a:xfrm>
            <a:prstGeom prst="ellipse">
              <a:avLst/>
            </a:prstGeom>
            <a:solidFill>
              <a:srgbClr val="009999">
                <a:alpha val="50195"/>
              </a:srgbClr>
            </a:solidFill>
            <a:ln w="4669">
              <a:solidFill>
                <a:srgbClr val="009999"/>
              </a:solidFill>
              <a:round/>
              <a:headEnd/>
              <a:tailEnd/>
            </a:ln>
          </p:spPr>
          <p:txBody>
            <a:bodyPr anchor="ctr"/>
            <a:lstStyle/>
            <a:p>
              <a:endParaRPr lang="en-US"/>
            </a:p>
          </p:txBody>
        </p:sp>
        <p:sp>
          <p:nvSpPr>
            <p:cNvPr id="94218" name="_s2053"/>
            <p:cNvSpPr>
              <a:spLocks noChangeArrowheads="1"/>
            </p:cNvSpPr>
            <p:nvPr/>
          </p:nvSpPr>
          <p:spPr bwMode="auto">
            <a:xfrm>
              <a:off x="9192" y="3622"/>
              <a:ext cx="979" cy="781"/>
            </a:xfrm>
            <a:prstGeom prst="rect">
              <a:avLst/>
            </a:prstGeom>
            <a:noFill/>
            <a:ln w="9525">
              <a:noFill/>
              <a:miter lim="800000"/>
              <a:headEnd/>
              <a:tailEnd/>
            </a:ln>
          </p:spPr>
          <p:txBody>
            <a:bodyPr lIns="0" tIns="0" rIns="0" bIns="0" anchor="ctr"/>
            <a:lstStyle/>
            <a:p>
              <a:pPr algn="ctr"/>
              <a:r>
                <a:rPr lang="en-US" altLang="zh-CN" sz="1200">
                  <a:latin typeface="Times New Roman" pitchFamily="18" charset="0"/>
                </a:rPr>
                <a:t>    </a:t>
              </a:r>
              <a:endParaRPr lang="en-US" sz="2400">
                <a:latin typeface="Tahoma" pitchFamily="34" charset="0"/>
                <a:ea typeface="宋体" pitchFamily="2" charset="-122"/>
              </a:endParaRPr>
            </a:p>
          </p:txBody>
        </p:sp>
        <p:sp>
          <p:nvSpPr>
            <p:cNvPr id="94219" name="_s2054"/>
            <p:cNvSpPr>
              <a:spLocks noChangeArrowheads="1" noTextEdit="1"/>
            </p:cNvSpPr>
            <p:nvPr/>
          </p:nvSpPr>
          <p:spPr bwMode="auto">
            <a:xfrm>
              <a:off x="3374" y="2450"/>
              <a:ext cx="3125" cy="3125"/>
            </a:xfrm>
            <a:prstGeom prst="ellipse">
              <a:avLst/>
            </a:prstGeom>
            <a:solidFill>
              <a:srgbClr val="99CC00">
                <a:alpha val="50195"/>
              </a:srgbClr>
            </a:solidFill>
            <a:ln w="4669">
              <a:solidFill>
                <a:srgbClr val="99CC00"/>
              </a:solidFill>
              <a:round/>
              <a:headEnd/>
              <a:tailEnd/>
            </a:ln>
          </p:spPr>
          <p:txBody>
            <a:bodyPr anchor="ctr"/>
            <a:lstStyle/>
            <a:p>
              <a:endParaRPr lang="en-US"/>
            </a:p>
          </p:txBody>
        </p:sp>
        <p:sp>
          <p:nvSpPr>
            <p:cNvPr id="94220" name="_s2055"/>
            <p:cNvSpPr>
              <a:spLocks noChangeArrowheads="1"/>
            </p:cNvSpPr>
            <p:nvPr/>
          </p:nvSpPr>
          <p:spPr bwMode="auto">
            <a:xfrm>
              <a:off x="2082" y="3622"/>
              <a:ext cx="979" cy="781"/>
            </a:xfrm>
            <a:prstGeom prst="rect">
              <a:avLst/>
            </a:prstGeom>
            <a:noFill/>
            <a:ln w="9525">
              <a:noFill/>
              <a:miter lim="800000"/>
              <a:headEnd/>
              <a:tailEnd/>
            </a:ln>
          </p:spPr>
          <p:txBody>
            <a:bodyPr lIns="0" tIns="0" rIns="0" bIns="0" anchor="ctr"/>
            <a:lstStyle/>
            <a:p>
              <a:r>
                <a:rPr lang="en-US" altLang="zh-CN" sz="1200">
                  <a:latin typeface="Times New Roman" pitchFamily="18" charset="0"/>
                </a:rPr>
                <a:t>     </a:t>
              </a:r>
              <a:endParaRPr lang="en-US" sz="2400">
                <a:latin typeface="Tahoma" pitchFamily="34" charset="0"/>
                <a:ea typeface="宋体" pitchFamily="2" charset="-122"/>
              </a:endParaRPr>
            </a:p>
          </p:txBody>
        </p:sp>
        <p:sp>
          <p:nvSpPr>
            <p:cNvPr id="94221" name="Text Box 43"/>
            <p:cNvSpPr txBox="1">
              <a:spLocks noChangeArrowheads="1"/>
            </p:cNvSpPr>
            <p:nvPr/>
          </p:nvSpPr>
          <p:spPr bwMode="auto">
            <a:xfrm>
              <a:off x="3427" y="3149"/>
              <a:ext cx="2700" cy="1944"/>
            </a:xfrm>
            <a:prstGeom prst="rect">
              <a:avLst/>
            </a:prstGeom>
            <a:noFill/>
            <a:ln w="9525">
              <a:noFill/>
              <a:miter lim="800000"/>
              <a:headEnd/>
              <a:tailEnd/>
            </a:ln>
          </p:spPr>
          <p:txBody>
            <a:bodyPr/>
            <a:lstStyle/>
            <a:p>
              <a:pPr algn="ctr"/>
              <a:r>
                <a:rPr lang="en-US" altLang="zh-CN" sz="2000" b="1"/>
                <a:t>Name</a:t>
              </a:r>
            </a:p>
            <a:p>
              <a:pPr algn="ctr"/>
              <a:r>
                <a:rPr lang="en-US" altLang="zh-CN" sz="2000" b="1"/>
                <a:t> Authority</a:t>
              </a:r>
            </a:p>
            <a:p>
              <a:pPr algn="ctr"/>
              <a:r>
                <a:rPr lang="en-US" altLang="zh-CN" sz="2000" b="1"/>
                <a:t> File</a:t>
              </a:r>
              <a:endParaRPr lang="en-US">
                <a:ea typeface="宋体" pitchFamily="2" charset="-122"/>
              </a:endParaRPr>
            </a:p>
          </p:txBody>
        </p:sp>
        <p:sp>
          <p:nvSpPr>
            <p:cNvPr id="94222" name="Text Box 44"/>
            <p:cNvSpPr txBox="1">
              <a:spLocks noChangeArrowheads="1"/>
            </p:cNvSpPr>
            <p:nvPr/>
          </p:nvSpPr>
          <p:spPr bwMode="auto">
            <a:xfrm>
              <a:off x="6487" y="3149"/>
              <a:ext cx="2160" cy="1800"/>
            </a:xfrm>
            <a:prstGeom prst="rect">
              <a:avLst/>
            </a:prstGeom>
            <a:noFill/>
            <a:ln w="9525">
              <a:noFill/>
              <a:miter lim="800000"/>
              <a:headEnd/>
              <a:tailEnd/>
            </a:ln>
          </p:spPr>
          <p:txBody>
            <a:bodyPr/>
            <a:lstStyle/>
            <a:p>
              <a:pPr algn="ctr"/>
              <a:r>
                <a:rPr lang="en-US" altLang="zh-CN" sz="2000" b="1"/>
                <a:t>Subject</a:t>
              </a:r>
            </a:p>
            <a:p>
              <a:pPr algn="ctr"/>
              <a:r>
                <a:rPr lang="en-US" altLang="zh-CN" sz="2000" b="1"/>
                <a:t>Authority</a:t>
              </a:r>
              <a:endParaRPr lang="en-US" altLang="zh-CN" sz="2400" b="1"/>
            </a:p>
            <a:p>
              <a:pPr algn="ctr"/>
              <a:r>
                <a:rPr lang="en-US" altLang="zh-CN" sz="2000" b="1"/>
                <a:t>File</a:t>
              </a:r>
              <a:endParaRPr lang="en-US">
                <a:ea typeface="宋体" pitchFamily="2" charset="-122"/>
              </a:endParaRPr>
            </a:p>
          </p:txBody>
        </p:sp>
      </p:grpSp>
      <p:sp>
        <p:nvSpPr>
          <p:cNvPr id="11" name="Footer Placeholder 10"/>
          <p:cNvSpPr>
            <a:spLocks noGrp="1"/>
          </p:cNvSpPr>
          <p:nvPr>
            <p:ph type="ftr" sz="quarter" idx="11"/>
          </p:nvPr>
        </p:nvSpPr>
        <p:spPr/>
        <p:txBody>
          <a:bodyPr/>
          <a:lstStyle/>
          <a:p>
            <a:pPr>
              <a:defRPr/>
            </a:pPr>
            <a:r>
              <a:rPr lang="en-US"/>
              <a:t>Module 1. Foundations</a:t>
            </a:r>
          </a:p>
        </p:txBody>
      </p:sp>
    </p:spTree>
  </p:cSld>
  <p:clrMapOvr>
    <a:masterClrMapping/>
  </p:clrMapOvr>
  <p:transition spd="slow"/>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 name="Slide Number Placeholder 3"/>
          <p:cNvSpPr>
            <a:spLocks noGrp="1"/>
          </p:cNvSpPr>
          <p:nvPr>
            <p:ph type="sldNum" sz="quarter" idx="12"/>
          </p:nvPr>
        </p:nvSpPr>
        <p:spPr/>
        <p:txBody>
          <a:bodyPr/>
          <a:lstStyle/>
          <a:p>
            <a:pPr>
              <a:defRPr/>
            </a:pPr>
            <a:fld id="{72098B72-DC72-441B-A23C-9673BD75C806}" type="slidenum">
              <a:rPr lang="en-US"/>
              <a:pPr>
                <a:defRPr/>
              </a:pPr>
              <a:t>41</a:t>
            </a:fld>
            <a:endParaRPr lang="en-US"/>
          </a:p>
        </p:txBody>
      </p:sp>
      <p:sp>
        <p:nvSpPr>
          <p:cNvPr id="41988" name="Text Box 3"/>
          <p:cNvSpPr txBox="1">
            <a:spLocks noChangeArrowheads="1"/>
          </p:cNvSpPr>
          <p:nvPr/>
        </p:nvSpPr>
        <p:spPr bwMode="auto">
          <a:xfrm>
            <a:off x="0" y="358775"/>
            <a:ext cx="9144000" cy="708025"/>
          </a:xfrm>
          <a:prstGeom prst="rect">
            <a:avLst/>
          </a:prstGeom>
          <a:noFill/>
          <a:ln>
            <a:noFill/>
          </a:ln>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fontAlgn="auto">
              <a:spcBef>
                <a:spcPct val="50000"/>
              </a:spcBef>
              <a:spcAft>
                <a:spcPts val="0"/>
              </a:spcAft>
              <a:defRPr/>
            </a:pPr>
            <a:r>
              <a:rPr lang="en-US" sz="4000" dirty="0">
                <a:latin typeface="+mj-lt"/>
                <a:cs typeface="Tahoma" pitchFamily="34" charset="0"/>
              </a:rPr>
              <a:t>Name or Subject? SHM H 405</a:t>
            </a:r>
          </a:p>
        </p:txBody>
      </p:sp>
      <p:sp>
        <p:nvSpPr>
          <p:cNvPr id="2" name="Footer Placeholder 1"/>
          <p:cNvSpPr>
            <a:spLocks noGrp="1"/>
          </p:cNvSpPr>
          <p:nvPr>
            <p:ph type="ftr" sz="quarter" idx="11"/>
          </p:nvPr>
        </p:nvSpPr>
        <p:spPr>
          <a:xfrm>
            <a:off x="3505200" y="6172200"/>
            <a:ext cx="2895600" cy="365125"/>
          </a:xfrm>
        </p:spPr>
        <p:txBody>
          <a:bodyPr/>
          <a:lstStyle/>
          <a:p>
            <a:pPr>
              <a:defRPr/>
            </a:pPr>
            <a:r>
              <a:rPr lang="en-US"/>
              <a:t>Module 1. Foundations</a:t>
            </a:r>
          </a:p>
        </p:txBody>
      </p:sp>
      <p:pic>
        <p:nvPicPr>
          <p:cNvPr id="5" name="Picture 4">
            <a:extLst>
              <a:ext uri="{FF2B5EF4-FFF2-40B4-BE49-F238E27FC236}">
                <a16:creationId xmlns:a16="http://schemas.microsoft.com/office/drawing/2014/main" id="{76D1F96D-4EE0-1BD2-F468-54E8ADCB11E8}"/>
              </a:ext>
            </a:extLst>
          </p:cNvPr>
          <p:cNvPicPr>
            <a:picLocks noChangeAspect="1"/>
          </p:cNvPicPr>
          <p:nvPr/>
        </p:nvPicPr>
        <p:blipFill>
          <a:blip r:embed="rId3"/>
          <a:stretch>
            <a:fillRect/>
          </a:stretch>
        </p:blipFill>
        <p:spPr>
          <a:xfrm>
            <a:off x="0" y="1470367"/>
            <a:ext cx="9144000" cy="3917265"/>
          </a:xfrm>
          <a:prstGeom prst="rect">
            <a:avLst/>
          </a:prstGeom>
        </p:spPr>
      </p:pic>
    </p:spTree>
  </p:cSld>
  <p:clrMapOvr>
    <a:masterClrMapping/>
  </p:clrMapOvr>
  <p:transition spd="slow"/>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1C5DE6F-3FEC-4725-B130-A9E445BFE3F5}"/>
              </a:ext>
            </a:extLst>
          </p:cNvPr>
          <p:cNvSpPr>
            <a:spLocks noGrp="1"/>
          </p:cNvSpPr>
          <p:nvPr>
            <p:ph type="ftr" sz="quarter" idx="11"/>
          </p:nvPr>
        </p:nvSpPr>
        <p:spPr/>
        <p:txBody>
          <a:bodyPr/>
          <a:lstStyle/>
          <a:p>
            <a:pPr>
              <a:defRPr/>
            </a:pPr>
            <a:r>
              <a:rPr lang="en-US"/>
              <a:t>Module 1. Foundations</a:t>
            </a:r>
          </a:p>
        </p:txBody>
      </p:sp>
      <p:sp>
        <p:nvSpPr>
          <p:cNvPr id="3" name="Slide Number Placeholder 2">
            <a:extLst>
              <a:ext uri="{FF2B5EF4-FFF2-40B4-BE49-F238E27FC236}">
                <a16:creationId xmlns:a16="http://schemas.microsoft.com/office/drawing/2014/main" id="{1479B259-9841-4BE2-8693-DE5D50D8EF4A}"/>
              </a:ext>
            </a:extLst>
          </p:cNvPr>
          <p:cNvSpPr>
            <a:spLocks noGrp="1"/>
          </p:cNvSpPr>
          <p:nvPr>
            <p:ph type="sldNum" sz="quarter" idx="12"/>
          </p:nvPr>
        </p:nvSpPr>
        <p:spPr/>
        <p:txBody>
          <a:bodyPr/>
          <a:lstStyle/>
          <a:p>
            <a:pPr>
              <a:defRPr/>
            </a:pPr>
            <a:fld id="{3BE3950E-DDF5-44B6-AABC-60FB42B89596}" type="slidenum">
              <a:rPr lang="en-US" smtClean="0"/>
              <a:pPr>
                <a:defRPr/>
              </a:pPr>
              <a:t>42</a:t>
            </a:fld>
            <a:endParaRPr lang="en-US"/>
          </a:p>
        </p:txBody>
      </p:sp>
      <p:pic>
        <p:nvPicPr>
          <p:cNvPr id="4" name="Picture 3">
            <a:extLst>
              <a:ext uri="{FF2B5EF4-FFF2-40B4-BE49-F238E27FC236}">
                <a16:creationId xmlns:a16="http://schemas.microsoft.com/office/drawing/2014/main" id="{79529613-C178-4056-B5AB-4461ADC8546E}"/>
              </a:ext>
            </a:extLst>
          </p:cNvPr>
          <p:cNvPicPr>
            <a:picLocks noChangeAspect="1"/>
          </p:cNvPicPr>
          <p:nvPr/>
        </p:nvPicPr>
        <p:blipFill>
          <a:blip r:embed="rId3"/>
          <a:stretch>
            <a:fillRect/>
          </a:stretch>
        </p:blipFill>
        <p:spPr>
          <a:xfrm>
            <a:off x="1563052" y="145161"/>
            <a:ext cx="6017895" cy="6567678"/>
          </a:xfrm>
          <a:prstGeom prst="rect">
            <a:avLst/>
          </a:prstGeom>
        </p:spPr>
      </p:pic>
    </p:spTree>
    <p:extLst>
      <p:ext uri="{BB962C8B-B14F-4D97-AF65-F5344CB8AC3E}">
        <p14:creationId xmlns:p14="http://schemas.microsoft.com/office/powerpoint/2010/main" val="71509083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1C5DE6F-3FEC-4725-B130-A9E445BFE3F5}"/>
              </a:ext>
            </a:extLst>
          </p:cNvPr>
          <p:cNvSpPr>
            <a:spLocks noGrp="1"/>
          </p:cNvSpPr>
          <p:nvPr>
            <p:ph type="ftr" sz="quarter" idx="11"/>
          </p:nvPr>
        </p:nvSpPr>
        <p:spPr/>
        <p:txBody>
          <a:bodyPr/>
          <a:lstStyle/>
          <a:p>
            <a:pPr>
              <a:defRPr/>
            </a:pPr>
            <a:r>
              <a:rPr lang="en-US"/>
              <a:t>Module 1. Foundations</a:t>
            </a:r>
          </a:p>
        </p:txBody>
      </p:sp>
      <p:sp>
        <p:nvSpPr>
          <p:cNvPr id="3" name="Slide Number Placeholder 2">
            <a:extLst>
              <a:ext uri="{FF2B5EF4-FFF2-40B4-BE49-F238E27FC236}">
                <a16:creationId xmlns:a16="http://schemas.microsoft.com/office/drawing/2014/main" id="{1479B259-9841-4BE2-8693-DE5D50D8EF4A}"/>
              </a:ext>
            </a:extLst>
          </p:cNvPr>
          <p:cNvSpPr>
            <a:spLocks noGrp="1"/>
          </p:cNvSpPr>
          <p:nvPr>
            <p:ph type="sldNum" sz="quarter" idx="12"/>
          </p:nvPr>
        </p:nvSpPr>
        <p:spPr/>
        <p:txBody>
          <a:bodyPr/>
          <a:lstStyle/>
          <a:p>
            <a:pPr>
              <a:defRPr/>
            </a:pPr>
            <a:fld id="{3BE3950E-DDF5-44B6-AABC-60FB42B89596}" type="slidenum">
              <a:rPr lang="en-US" smtClean="0"/>
              <a:pPr>
                <a:defRPr/>
              </a:pPr>
              <a:t>43</a:t>
            </a:fld>
            <a:endParaRPr lang="en-US"/>
          </a:p>
        </p:txBody>
      </p:sp>
      <p:pic>
        <p:nvPicPr>
          <p:cNvPr id="5" name="Picture 4">
            <a:extLst>
              <a:ext uri="{FF2B5EF4-FFF2-40B4-BE49-F238E27FC236}">
                <a16:creationId xmlns:a16="http://schemas.microsoft.com/office/drawing/2014/main" id="{ADF754BD-4559-4262-A683-B359B312F088}"/>
              </a:ext>
            </a:extLst>
          </p:cNvPr>
          <p:cNvPicPr>
            <a:picLocks noChangeAspect="1"/>
          </p:cNvPicPr>
          <p:nvPr/>
        </p:nvPicPr>
        <p:blipFill>
          <a:blip r:embed="rId3"/>
          <a:stretch>
            <a:fillRect/>
          </a:stretch>
        </p:blipFill>
        <p:spPr>
          <a:xfrm>
            <a:off x="1511046" y="151118"/>
            <a:ext cx="6121908" cy="6597396"/>
          </a:xfrm>
          <a:prstGeom prst="rect">
            <a:avLst/>
          </a:prstGeom>
        </p:spPr>
      </p:pic>
    </p:spTree>
    <p:extLst>
      <p:ext uri="{BB962C8B-B14F-4D97-AF65-F5344CB8AC3E}">
        <p14:creationId xmlns:p14="http://schemas.microsoft.com/office/powerpoint/2010/main" val="319309849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 name="Slide Number Placeholder 3"/>
          <p:cNvSpPr>
            <a:spLocks noGrp="1"/>
          </p:cNvSpPr>
          <p:nvPr>
            <p:ph type="sldNum" sz="quarter" idx="12"/>
          </p:nvPr>
        </p:nvSpPr>
        <p:spPr/>
        <p:txBody>
          <a:bodyPr/>
          <a:lstStyle/>
          <a:p>
            <a:pPr>
              <a:defRPr/>
            </a:pPr>
            <a:fld id="{520CE2A9-782A-404E-AE0F-9C0AC2269AF6}" type="slidenum">
              <a:rPr lang="en-US"/>
              <a:pPr>
                <a:defRPr/>
              </a:pPr>
              <a:t>44</a:t>
            </a:fld>
            <a:endParaRPr lang="en-US"/>
          </a:p>
        </p:txBody>
      </p:sp>
      <p:sp>
        <p:nvSpPr>
          <p:cNvPr id="98306" name="Rectangle 3"/>
          <p:cNvSpPr>
            <a:spLocks noGrp="1" noChangeArrowheads="1"/>
          </p:cNvSpPr>
          <p:nvPr>
            <p:ph type="body" sz="half" idx="4294967295"/>
          </p:nvPr>
        </p:nvSpPr>
        <p:spPr>
          <a:xfrm>
            <a:off x="152400" y="908494"/>
            <a:ext cx="7696200" cy="628650"/>
          </a:xfrm>
        </p:spPr>
        <p:txBody>
          <a:bodyPr/>
          <a:lstStyle/>
          <a:p>
            <a:pPr eaLnBrk="1" hangingPunct="1"/>
            <a:r>
              <a:rPr lang="en-US" sz="2800" dirty="0">
                <a:hlinkClick r:id="rId3"/>
              </a:rPr>
              <a:t>http://www.loc.gov/catdir/cpso/roman.html</a:t>
            </a:r>
            <a:endParaRPr lang="en-US" sz="2800" dirty="0"/>
          </a:p>
          <a:p>
            <a:pPr eaLnBrk="1" hangingPunct="1"/>
            <a:endParaRPr lang="en-US" sz="2800" dirty="0"/>
          </a:p>
        </p:txBody>
      </p:sp>
      <p:sp>
        <p:nvSpPr>
          <p:cNvPr id="98307" name="Slide Number Placeholder 6"/>
          <p:cNvSpPr txBox="1">
            <a:spLocks noGrp="1"/>
          </p:cNvSpPr>
          <p:nvPr/>
        </p:nvSpPr>
        <p:spPr bwMode="auto">
          <a:xfrm>
            <a:off x="3048000" y="6172200"/>
            <a:ext cx="2133600" cy="685800"/>
          </a:xfrm>
          <a:prstGeom prst="rect">
            <a:avLst/>
          </a:prstGeom>
          <a:noFill/>
          <a:ln w="9525">
            <a:noFill/>
            <a:miter lim="800000"/>
            <a:headEnd/>
            <a:tailEnd/>
          </a:ln>
        </p:spPr>
        <p:txBody>
          <a:bodyPr/>
          <a:lstStyle/>
          <a:p>
            <a:pPr algn="r"/>
            <a:fld id="{1B5EBFDF-508A-40CB-BD3C-E24D8D336E09}" type="slidenum">
              <a:rPr lang="en-US" sz="1400"/>
              <a:pPr algn="r"/>
              <a:t>44</a:t>
            </a:fld>
            <a:endParaRPr lang="en-US" sz="1400"/>
          </a:p>
        </p:txBody>
      </p:sp>
      <p:sp>
        <p:nvSpPr>
          <p:cNvPr id="43013" name="Text Box 2"/>
          <p:cNvSpPr txBox="1">
            <a:spLocks noChangeArrowheads="1"/>
          </p:cNvSpPr>
          <p:nvPr/>
        </p:nvSpPr>
        <p:spPr bwMode="auto">
          <a:xfrm>
            <a:off x="0" y="152400"/>
            <a:ext cx="9144000" cy="708025"/>
          </a:xfrm>
          <a:prstGeom prst="rect">
            <a:avLst/>
          </a:prstGeom>
          <a:noFill/>
          <a:ln>
            <a:noFill/>
          </a:ln>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fontAlgn="auto">
              <a:spcBef>
                <a:spcPts val="0"/>
              </a:spcBef>
              <a:spcAft>
                <a:spcPts val="0"/>
              </a:spcAft>
              <a:defRPr/>
            </a:pPr>
            <a:r>
              <a:rPr lang="en-US" sz="4000" dirty="0">
                <a:latin typeface="+mj-lt"/>
                <a:cs typeface="Tahoma" pitchFamily="34" charset="0"/>
              </a:rPr>
              <a:t>Romanization Tables</a:t>
            </a:r>
          </a:p>
        </p:txBody>
      </p:sp>
      <p:sp>
        <p:nvSpPr>
          <p:cNvPr id="2" name="Footer Placeholder 1"/>
          <p:cNvSpPr>
            <a:spLocks noGrp="1"/>
          </p:cNvSpPr>
          <p:nvPr>
            <p:ph type="ftr" sz="quarter" idx="11"/>
          </p:nvPr>
        </p:nvSpPr>
        <p:spPr/>
        <p:txBody>
          <a:bodyPr/>
          <a:lstStyle/>
          <a:p>
            <a:pPr>
              <a:defRPr/>
            </a:pPr>
            <a:r>
              <a:rPr lang="en-US"/>
              <a:t>Module 1. Foundations</a:t>
            </a:r>
          </a:p>
        </p:txBody>
      </p:sp>
      <p:pic>
        <p:nvPicPr>
          <p:cNvPr id="7" name="Picture 6">
            <a:extLst>
              <a:ext uri="{FF2B5EF4-FFF2-40B4-BE49-F238E27FC236}">
                <a16:creationId xmlns:a16="http://schemas.microsoft.com/office/drawing/2014/main" id="{09863C72-32A3-8F2A-4CB4-18CEB82D0ED2}"/>
              </a:ext>
            </a:extLst>
          </p:cNvPr>
          <p:cNvPicPr>
            <a:picLocks noChangeAspect="1"/>
          </p:cNvPicPr>
          <p:nvPr/>
        </p:nvPicPr>
        <p:blipFill>
          <a:blip r:embed="rId4"/>
          <a:stretch>
            <a:fillRect/>
          </a:stretch>
        </p:blipFill>
        <p:spPr>
          <a:xfrm>
            <a:off x="1371600" y="1585214"/>
            <a:ext cx="6844475" cy="5136261"/>
          </a:xfrm>
          <a:prstGeom prst="rect">
            <a:avLst/>
          </a:prstGeom>
        </p:spPr>
      </p:pic>
    </p:spTree>
  </p:cSld>
  <p:clrMapOvr>
    <a:masterClrMapping/>
  </p:clrMapOvr>
  <p:transition spd="slow"/>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a:xfrm>
            <a:off x="355600" y="152400"/>
            <a:ext cx="8229600" cy="906463"/>
          </a:xfrm>
        </p:spPr>
        <p:txBody>
          <a:bodyPr/>
          <a:lstStyle/>
          <a:p>
            <a:pPr eaLnBrk="1" hangingPunct="1"/>
            <a:r>
              <a:rPr lang="en-US" sz="4000"/>
              <a:t>PCC Home Page</a:t>
            </a:r>
          </a:p>
        </p:txBody>
      </p:sp>
      <p:sp>
        <p:nvSpPr>
          <p:cNvPr id="4" name="Slide Number Placeholder 3"/>
          <p:cNvSpPr>
            <a:spLocks noGrp="1"/>
          </p:cNvSpPr>
          <p:nvPr>
            <p:ph type="sldNum" sz="quarter" idx="12"/>
          </p:nvPr>
        </p:nvSpPr>
        <p:spPr/>
        <p:txBody>
          <a:bodyPr/>
          <a:lstStyle/>
          <a:p>
            <a:pPr>
              <a:defRPr/>
            </a:pPr>
            <a:fld id="{E61EE68F-023C-4207-B2F3-AF4014B2E5BA}" type="slidenum">
              <a:rPr lang="en-US"/>
              <a:pPr>
                <a:defRPr/>
              </a:pPr>
              <a:t>45</a:t>
            </a:fld>
            <a:endParaRPr lang="en-US"/>
          </a:p>
        </p:txBody>
      </p:sp>
      <p:sp>
        <p:nvSpPr>
          <p:cNvPr id="100357" name="TextBox 4"/>
          <p:cNvSpPr txBox="1">
            <a:spLocks noChangeArrowheads="1"/>
          </p:cNvSpPr>
          <p:nvPr/>
        </p:nvSpPr>
        <p:spPr bwMode="auto">
          <a:xfrm>
            <a:off x="1828800" y="931863"/>
            <a:ext cx="6172200" cy="584200"/>
          </a:xfrm>
          <a:prstGeom prst="rect">
            <a:avLst/>
          </a:prstGeom>
          <a:noFill/>
          <a:ln w="9525">
            <a:noFill/>
            <a:miter lim="800000"/>
            <a:headEnd/>
            <a:tailEnd/>
          </a:ln>
        </p:spPr>
        <p:txBody>
          <a:bodyPr>
            <a:spAutoFit/>
          </a:bodyPr>
          <a:lstStyle/>
          <a:p>
            <a:r>
              <a:rPr lang="en-US" sz="3200" dirty="0">
                <a:latin typeface="Calibri" pitchFamily="34" charset="0"/>
                <a:hlinkClick r:id="rId3"/>
              </a:rPr>
              <a:t>http://www.loc.gov/aba/pcc/</a:t>
            </a:r>
            <a:r>
              <a:rPr lang="en-US" sz="3200" dirty="0">
                <a:latin typeface="Calibri" pitchFamily="34" charset="0"/>
              </a:rPr>
              <a:t> </a:t>
            </a:r>
          </a:p>
        </p:txBody>
      </p:sp>
      <p:sp>
        <p:nvSpPr>
          <p:cNvPr id="2" name="Footer Placeholder 1"/>
          <p:cNvSpPr>
            <a:spLocks noGrp="1"/>
          </p:cNvSpPr>
          <p:nvPr>
            <p:ph type="ftr" sz="quarter" idx="11"/>
          </p:nvPr>
        </p:nvSpPr>
        <p:spPr/>
        <p:txBody>
          <a:bodyPr/>
          <a:lstStyle/>
          <a:p>
            <a:pPr>
              <a:defRPr/>
            </a:pPr>
            <a:r>
              <a:rPr lang="en-US"/>
              <a:t>Module 1. Foundations</a:t>
            </a:r>
          </a:p>
        </p:txBody>
      </p:sp>
      <p:pic>
        <p:nvPicPr>
          <p:cNvPr id="6" name="Picture 5">
            <a:extLst>
              <a:ext uri="{FF2B5EF4-FFF2-40B4-BE49-F238E27FC236}">
                <a16:creationId xmlns:a16="http://schemas.microsoft.com/office/drawing/2014/main" id="{78961ED7-DD4F-D8A2-94EF-96863F709F08}"/>
              </a:ext>
            </a:extLst>
          </p:cNvPr>
          <p:cNvPicPr>
            <a:picLocks noChangeAspect="1"/>
          </p:cNvPicPr>
          <p:nvPr/>
        </p:nvPicPr>
        <p:blipFill>
          <a:blip r:embed="rId4"/>
          <a:stretch>
            <a:fillRect/>
          </a:stretch>
        </p:blipFill>
        <p:spPr>
          <a:xfrm>
            <a:off x="686085" y="1661972"/>
            <a:ext cx="7771829" cy="4603433"/>
          </a:xfrm>
          <a:prstGeom prst="rect">
            <a:avLst/>
          </a:prstGeom>
        </p:spPr>
      </p:pic>
    </p:spTree>
  </p:cSld>
  <p:clrMapOvr>
    <a:masterClrMapping/>
  </p:clrMapOvr>
  <p:transition spd="slow"/>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Title 1"/>
          <p:cNvSpPr>
            <a:spLocks noGrp="1"/>
          </p:cNvSpPr>
          <p:nvPr>
            <p:ph type="title"/>
          </p:nvPr>
        </p:nvSpPr>
        <p:spPr>
          <a:xfrm>
            <a:off x="528638" y="0"/>
            <a:ext cx="8229600" cy="1143000"/>
          </a:xfrm>
        </p:spPr>
        <p:txBody>
          <a:bodyPr/>
          <a:lstStyle/>
          <a:p>
            <a:pPr eaLnBrk="1" hangingPunct="1"/>
            <a:r>
              <a:rPr lang="en-US" sz="4000"/>
              <a:t>NACO Home Page</a:t>
            </a:r>
          </a:p>
        </p:txBody>
      </p:sp>
      <p:sp>
        <p:nvSpPr>
          <p:cNvPr id="4" name="Slide Number Placeholder 3"/>
          <p:cNvSpPr>
            <a:spLocks noGrp="1"/>
          </p:cNvSpPr>
          <p:nvPr>
            <p:ph type="sldNum" sz="quarter" idx="12"/>
          </p:nvPr>
        </p:nvSpPr>
        <p:spPr/>
        <p:txBody>
          <a:bodyPr/>
          <a:lstStyle/>
          <a:p>
            <a:pPr>
              <a:defRPr/>
            </a:pPr>
            <a:fld id="{F7AC8BFD-0F22-4CF9-AB3C-897182402059}" type="slidenum">
              <a:rPr lang="en-US"/>
              <a:pPr>
                <a:defRPr/>
              </a:pPr>
              <a:t>46</a:t>
            </a:fld>
            <a:endParaRPr lang="en-US"/>
          </a:p>
        </p:txBody>
      </p:sp>
      <p:sp>
        <p:nvSpPr>
          <p:cNvPr id="102405" name="TextBox 5"/>
          <p:cNvSpPr txBox="1">
            <a:spLocks noChangeArrowheads="1"/>
          </p:cNvSpPr>
          <p:nvPr/>
        </p:nvSpPr>
        <p:spPr bwMode="auto">
          <a:xfrm>
            <a:off x="1752600" y="895350"/>
            <a:ext cx="6573838" cy="584200"/>
          </a:xfrm>
          <a:prstGeom prst="rect">
            <a:avLst/>
          </a:prstGeom>
          <a:noFill/>
          <a:ln w="9525">
            <a:noFill/>
            <a:miter lim="800000"/>
            <a:headEnd/>
            <a:tailEnd/>
          </a:ln>
        </p:spPr>
        <p:txBody>
          <a:bodyPr>
            <a:spAutoFit/>
          </a:bodyPr>
          <a:lstStyle/>
          <a:p>
            <a:r>
              <a:rPr lang="en-US" sz="3200" dirty="0">
                <a:latin typeface="Calibri" pitchFamily="34" charset="0"/>
                <a:hlinkClick r:id="rId3"/>
              </a:rPr>
              <a:t>http://www.loc.gov/aba/pcc/naco/</a:t>
            </a:r>
            <a:r>
              <a:rPr lang="en-US" sz="3200" dirty="0">
                <a:latin typeface="Calibri" pitchFamily="34" charset="0"/>
              </a:rPr>
              <a:t> </a:t>
            </a:r>
          </a:p>
        </p:txBody>
      </p:sp>
      <p:sp>
        <p:nvSpPr>
          <p:cNvPr id="2" name="Footer Placeholder 1"/>
          <p:cNvSpPr>
            <a:spLocks noGrp="1"/>
          </p:cNvSpPr>
          <p:nvPr>
            <p:ph type="ftr" sz="quarter" idx="11"/>
          </p:nvPr>
        </p:nvSpPr>
        <p:spPr/>
        <p:txBody>
          <a:bodyPr/>
          <a:lstStyle/>
          <a:p>
            <a:pPr>
              <a:defRPr/>
            </a:pPr>
            <a:r>
              <a:rPr lang="en-US"/>
              <a:t>Module 1. Foundations</a:t>
            </a:r>
          </a:p>
        </p:txBody>
      </p:sp>
      <p:pic>
        <p:nvPicPr>
          <p:cNvPr id="6" name="Picture 5">
            <a:extLst>
              <a:ext uri="{FF2B5EF4-FFF2-40B4-BE49-F238E27FC236}">
                <a16:creationId xmlns:a16="http://schemas.microsoft.com/office/drawing/2014/main" id="{115FDA9D-957A-5719-D654-7901F3FA1168}"/>
              </a:ext>
            </a:extLst>
          </p:cNvPr>
          <p:cNvPicPr>
            <a:picLocks noChangeAspect="1"/>
          </p:cNvPicPr>
          <p:nvPr/>
        </p:nvPicPr>
        <p:blipFill>
          <a:blip r:embed="rId4"/>
          <a:stretch>
            <a:fillRect/>
          </a:stretch>
        </p:blipFill>
        <p:spPr>
          <a:xfrm>
            <a:off x="343963" y="1531715"/>
            <a:ext cx="8181784" cy="4922330"/>
          </a:xfrm>
          <a:prstGeom prst="rect">
            <a:avLst/>
          </a:prstGeom>
        </p:spPr>
      </p:pic>
    </p:spTree>
  </p:cSld>
  <p:clrMapOvr>
    <a:masterClrMapping/>
  </p:clrMapOvr>
  <p:transition spd="slow"/>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 name="Slide Number Placeholder 3"/>
          <p:cNvSpPr>
            <a:spLocks noGrp="1"/>
          </p:cNvSpPr>
          <p:nvPr>
            <p:ph type="sldNum" sz="quarter" idx="12"/>
          </p:nvPr>
        </p:nvSpPr>
        <p:spPr/>
        <p:txBody>
          <a:bodyPr/>
          <a:lstStyle/>
          <a:p>
            <a:pPr>
              <a:defRPr/>
            </a:pPr>
            <a:fld id="{72F4A164-9B6C-409C-97DD-FCC960E3F09A}" type="slidenum">
              <a:rPr lang="en-US"/>
              <a:pPr>
                <a:defRPr/>
              </a:pPr>
              <a:t>47</a:t>
            </a:fld>
            <a:endParaRPr lang="en-US"/>
          </a:p>
        </p:txBody>
      </p:sp>
      <p:sp>
        <p:nvSpPr>
          <p:cNvPr id="104450" name="Rectangle 4"/>
          <p:cNvSpPr>
            <a:spLocks noGrp="1" noChangeArrowheads="1"/>
          </p:cNvSpPr>
          <p:nvPr>
            <p:ph type="body" idx="4294967295"/>
          </p:nvPr>
        </p:nvSpPr>
        <p:spPr>
          <a:xfrm>
            <a:off x="228600" y="1027910"/>
            <a:ext cx="7772400" cy="1109662"/>
          </a:xfrm>
        </p:spPr>
        <p:txBody>
          <a:bodyPr/>
          <a:lstStyle/>
          <a:p>
            <a:pPr eaLnBrk="1" hangingPunct="1"/>
            <a:r>
              <a:rPr lang="en-US" dirty="0">
                <a:cs typeface="Tahoma" pitchFamily="34" charset="0"/>
              </a:rPr>
              <a:t>PCC Discussion List: see instructions at </a:t>
            </a:r>
            <a:r>
              <a:rPr lang="en-US" sz="2800" dirty="0">
                <a:cs typeface="Tahoma" pitchFamily="34" charset="0"/>
                <a:hlinkClick r:id="rId3"/>
              </a:rPr>
              <a:t>http://www.loc.gov/aba/pcc/discussion.html</a:t>
            </a:r>
            <a:r>
              <a:rPr lang="en-US" sz="2800" dirty="0">
                <a:cs typeface="Tahoma" pitchFamily="34" charset="0"/>
              </a:rPr>
              <a:t> </a:t>
            </a:r>
          </a:p>
        </p:txBody>
      </p:sp>
      <p:sp>
        <p:nvSpPr>
          <p:cNvPr id="46085" name="Text Box 2"/>
          <p:cNvSpPr txBox="1">
            <a:spLocks noChangeArrowheads="1"/>
          </p:cNvSpPr>
          <p:nvPr/>
        </p:nvSpPr>
        <p:spPr bwMode="auto">
          <a:xfrm>
            <a:off x="23812" y="188120"/>
            <a:ext cx="9144000" cy="762000"/>
          </a:xfrm>
          <a:prstGeom prst="rect">
            <a:avLst/>
          </a:prstGeom>
          <a:noFill/>
          <a:ln>
            <a:noFill/>
          </a:ln>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fontAlgn="auto">
              <a:spcBef>
                <a:spcPts val="0"/>
              </a:spcBef>
              <a:spcAft>
                <a:spcPts val="0"/>
              </a:spcAft>
              <a:defRPr/>
            </a:pPr>
            <a:r>
              <a:rPr lang="en-US" sz="4400" dirty="0">
                <a:latin typeface="+mj-lt"/>
                <a:cs typeface="Tahoma" pitchFamily="34" charset="0"/>
              </a:rPr>
              <a:t>Source of Latest Changes</a:t>
            </a:r>
          </a:p>
        </p:txBody>
      </p:sp>
      <p:sp>
        <p:nvSpPr>
          <p:cNvPr id="2" name="Footer Placeholder 1"/>
          <p:cNvSpPr>
            <a:spLocks noGrp="1"/>
          </p:cNvSpPr>
          <p:nvPr>
            <p:ph type="ftr" sz="quarter" idx="11"/>
          </p:nvPr>
        </p:nvSpPr>
        <p:spPr/>
        <p:txBody>
          <a:bodyPr/>
          <a:lstStyle/>
          <a:p>
            <a:pPr>
              <a:defRPr/>
            </a:pPr>
            <a:r>
              <a:rPr lang="en-US"/>
              <a:t>Module 1. Foundations</a:t>
            </a:r>
          </a:p>
        </p:txBody>
      </p:sp>
      <p:sp>
        <p:nvSpPr>
          <p:cNvPr id="9" name="Rectangle 4"/>
          <p:cNvSpPr txBox="1">
            <a:spLocks noChangeArrowheads="1"/>
          </p:cNvSpPr>
          <p:nvPr/>
        </p:nvSpPr>
        <p:spPr bwMode="auto">
          <a:xfrm>
            <a:off x="228600" y="2667001"/>
            <a:ext cx="3048000" cy="2667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eaLnBrk="1" hangingPunct="1"/>
            <a:r>
              <a:rPr lang="en-US" dirty="0">
                <a:cs typeface="Tahoma" pitchFamily="34" charset="0"/>
              </a:rPr>
              <a:t>LC Cataloging &amp; Acquisitions Home </a:t>
            </a:r>
            <a:r>
              <a:rPr lang="en-US" sz="2800" dirty="0">
                <a:cs typeface="Tahoma" pitchFamily="34" charset="0"/>
                <a:hlinkClick r:id="rId4"/>
              </a:rPr>
              <a:t>http://www.loc. gov/aba/</a:t>
            </a:r>
            <a:endParaRPr lang="en-US" sz="2800" dirty="0">
              <a:cs typeface="Tahoma" pitchFamily="34" charset="0"/>
            </a:endParaRPr>
          </a:p>
          <a:p>
            <a:pPr eaLnBrk="1" hangingPunct="1"/>
            <a:endParaRPr lang="en-US" dirty="0"/>
          </a:p>
        </p:txBody>
      </p:sp>
      <p:pic>
        <p:nvPicPr>
          <p:cNvPr id="5" name="Picture 4"/>
          <p:cNvPicPr>
            <a:picLocks noChangeAspect="1"/>
          </p:cNvPicPr>
          <p:nvPr/>
        </p:nvPicPr>
        <p:blipFill>
          <a:blip r:embed="rId5"/>
          <a:stretch>
            <a:fillRect/>
          </a:stretch>
        </p:blipFill>
        <p:spPr>
          <a:xfrm>
            <a:off x="3355848" y="2194560"/>
            <a:ext cx="5737860" cy="4602480"/>
          </a:xfrm>
          <a:prstGeom prst="rect">
            <a:avLst/>
          </a:prstGeom>
          <a:ln w="12700">
            <a:solidFill>
              <a:schemeClr val="tx1"/>
            </a:solidFill>
          </a:ln>
        </p:spPr>
      </p:pic>
    </p:spTree>
  </p:cSld>
  <p:clrMapOvr>
    <a:masterClrMapping/>
  </p:clrMapOvr>
  <p:transition spd="slow"/>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Slide Number Placeholder 3"/>
          <p:cNvSpPr>
            <a:spLocks noGrp="1"/>
          </p:cNvSpPr>
          <p:nvPr>
            <p:ph type="sldNum" sz="quarter" idx="12"/>
          </p:nvPr>
        </p:nvSpPr>
        <p:spPr/>
        <p:txBody>
          <a:bodyPr/>
          <a:lstStyle/>
          <a:p>
            <a:pPr>
              <a:defRPr/>
            </a:pPr>
            <a:fld id="{C0452874-26AB-4CAE-A021-29CF90F3A205}" type="slidenum">
              <a:rPr lang="en-US"/>
              <a:pPr>
                <a:defRPr/>
              </a:pPr>
              <a:t>48</a:t>
            </a:fld>
            <a:endParaRPr lang="en-US"/>
          </a:p>
        </p:txBody>
      </p:sp>
      <p:sp>
        <p:nvSpPr>
          <p:cNvPr id="49156" name="Rectangle 2"/>
          <p:cNvSpPr>
            <a:spLocks noGrp="1" noChangeArrowheads="1"/>
          </p:cNvSpPr>
          <p:nvPr>
            <p:ph type="title" idx="4294967295"/>
          </p:nvPr>
        </p:nvSpPr>
        <p:spPr>
          <a:xfrm>
            <a:off x="0" y="496888"/>
            <a:ext cx="9144000" cy="1027112"/>
          </a:xfrm>
        </p:spPr>
        <p:txBody>
          <a:bodyPr rtlCol="0">
            <a:normAutofit fontScale="90000"/>
          </a:bodyPr>
          <a:lstStyle/>
          <a:p>
            <a:pPr eaLnBrk="1" fontAlgn="auto" hangingPunct="1">
              <a:spcAft>
                <a:spcPts val="0"/>
              </a:spcAft>
              <a:defRPr/>
            </a:pPr>
            <a:r>
              <a:rPr lang="en-US" sz="4000" b="1" dirty="0">
                <a:cs typeface="Tahoma" pitchFamily="34" charset="0"/>
              </a:rPr>
              <a:t>NACO Parameter : </a:t>
            </a:r>
            <a:br>
              <a:rPr lang="en-US" sz="4000" b="1" dirty="0">
                <a:cs typeface="Tahoma" pitchFamily="34" charset="0"/>
              </a:rPr>
            </a:br>
            <a:r>
              <a:rPr lang="en-US" sz="4000" b="1" dirty="0">
                <a:cs typeface="Tahoma" pitchFamily="34" charset="0"/>
              </a:rPr>
              <a:t>Contribution Guidelines for PCC</a:t>
            </a:r>
          </a:p>
        </p:txBody>
      </p:sp>
      <p:sp>
        <p:nvSpPr>
          <p:cNvPr id="106499" name="Rectangle 3"/>
          <p:cNvSpPr>
            <a:spLocks noGrp="1" noChangeArrowheads="1"/>
          </p:cNvSpPr>
          <p:nvPr>
            <p:ph type="body" idx="4294967295"/>
          </p:nvPr>
        </p:nvSpPr>
        <p:spPr>
          <a:xfrm>
            <a:off x="990600" y="1941513"/>
            <a:ext cx="7391400" cy="4572000"/>
          </a:xfrm>
        </p:spPr>
        <p:txBody>
          <a:bodyPr/>
          <a:lstStyle/>
          <a:p>
            <a:pPr eaLnBrk="1" hangingPunct="1">
              <a:lnSpc>
                <a:spcPct val="80000"/>
              </a:lnSpc>
              <a:buClr>
                <a:schemeClr val="tx1"/>
              </a:buClr>
            </a:pPr>
            <a:r>
              <a:rPr lang="en-US" dirty="0">
                <a:cs typeface="Tahoma" pitchFamily="34" charset="0"/>
              </a:rPr>
              <a:t>NACO libraries decide which NARs to contribute</a:t>
            </a:r>
          </a:p>
          <a:p>
            <a:pPr eaLnBrk="1" hangingPunct="1">
              <a:lnSpc>
                <a:spcPct val="80000"/>
              </a:lnSpc>
              <a:buClr>
                <a:schemeClr val="tx1"/>
              </a:buClr>
            </a:pPr>
            <a:endParaRPr lang="en-US" sz="1000" dirty="0">
              <a:cs typeface="Tahoma" pitchFamily="34" charset="0"/>
            </a:endParaRPr>
          </a:p>
          <a:p>
            <a:pPr eaLnBrk="1" hangingPunct="1">
              <a:lnSpc>
                <a:spcPct val="80000"/>
              </a:lnSpc>
              <a:buClr>
                <a:schemeClr val="tx1"/>
              </a:buClr>
            </a:pPr>
            <a:r>
              <a:rPr lang="en-US" dirty="0">
                <a:cs typeface="Tahoma" pitchFamily="34" charset="0"/>
              </a:rPr>
              <a:t>Series and music work or expression NARs may be contributed only after completing additional training</a:t>
            </a:r>
          </a:p>
          <a:p>
            <a:pPr eaLnBrk="1" hangingPunct="1">
              <a:lnSpc>
                <a:spcPct val="80000"/>
              </a:lnSpc>
              <a:buClr>
                <a:schemeClr val="tx1"/>
              </a:buClr>
            </a:pPr>
            <a:endParaRPr lang="en-US" sz="1000" dirty="0">
              <a:cs typeface="Tahoma" pitchFamily="34" charset="0"/>
            </a:endParaRPr>
          </a:p>
          <a:p>
            <a:pPr eaLnBrk="1" hangingPunct="1">
              <a:lnSpc>
                <a:spcPct val="80000"/>
              </a:lnSpc>
              <a:buClr>
                <a:schemeClr val="tx1"/>
              </a:buClr>
            </a:pPr>
            <a:r>
              <a:rPr lang="en-US" dirty="0">
                <a:cs typeface="Tahoma" pitchFamily="34" charset="0"/>
              </a:rPr>
              <a:t>When creating certain types of NARs, other related NARs must be established</a:t>
            </a:r>
            <a:r>
              <a:rPr lang="en-US" sz="2000" b="1" dirty="0">
                <a:solidFill>
                  <a:schemeClr val="accent2"/>
                </a:solidFill>
                <a:cs typeface="Tahoma" pitchFamily="34" charset="0"/>
              </a:rPr>
              <a:t>  </a:t>
            </a:r>
            <a:r>
              <a:rPr lang="en-US" sz="1600" b="1" dirty="0">
                <a:solidFill>
                  <a:schemeClr val="accent2"/>
                </a:solidFill>
                <a:latin typeface="Tahoma" pitchFamily="34" charset="0"/>
                <a:cs typeface="Tahoma" pitchFamily="34" charset="0"/>
              </a:rPr>
              <a:t>	</a:t>
            </a:r>
          </a:p>
        </p:txBody>
      </p:sp>
      <p:sp>
        <p:nvSpPr>
          <p:cNvPr id="106500" name="Slide Number Placeholder 5"/>
          <p:cNvSpPr txBox="1">
            <a:spLocks noGrp="1"/>
          </p:cNvSpPr>
          <p:nvPr/>
        </p:nvSpPr>
        <p:spPr bwMode="auto">
          <a:xfrm>
            <a:off x="3048000" y="6172200"/>
            <a:ext cx="2133600" cy="685800"/>
          </a:xfrm>
          <a:prstGeom prst="rect">
            <a:avLst/>
          </a:prstGeom>
          <a:noFill/>
          <a:ln w="9525">
            <a:noFill/>
            <a:miter lim="800000"/>
            <a:headEnd/>
            <a:tailEnd/>
          </a:ln>
        </p:spPr>
        <p:txBody>
          <a:bodyPr/>
          <a:lstStyle/>
          <a:p>
            <a:pPr algn="r"/>
            <a:endParaRPr lang="en-US" sz="1400"/>
          </a:p>
        </p:txBody>
      </p:sp>
      <p:sp>
        <p:nvSpPr>
          <p:cNvPr id="2" name="Footer Placeholder 1"/>
          <p:cNvSpPr>
            <a:spLocks noGrp="1"/>
          </p:cNvSpPr>
          <p:nvPr>
            <p:ph type="ftr" sz="quarter" idx="11"/>
          </p:nvPr>
        </p:nvSpPr>
        <p:spPr/>
        <p:txBody>
          <a:bodyPr/>
          <a:lstStyle/>
          <a:p>
            <a:pPr>
              <a:defRPr/>
            </a:pPr>
            <a:r>
              <a:rPr lang="en-US"/>
              <a:t>Module 1. Foundations</a:t>
            </a:r>
          </a:p>
        </p:txBody>
      </p:sp>
    </p:spTree>
  </p:cSld>
  <p:clrMapOvr>
    <a:masterClrMapping/>
  </p:clrMapOvr>
  <p:transition spd="slow"/>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Slide Number Placeholder 3"/>
          <p:cNvSpPr>
            <a:spLocks noGrp="1"/>
          </p:cNvSpPr>
          <p:nvPr>
            <p:ph type="sldNum" sz="quarter" idx="12"/>
          </p:nvPr>
        </p:nvSpPr>
        <p:spPr/>
        <p:txBody>
          <a:bodyPr/>
          <a:lstStyle/>
          <a:p>
            <a:pPr>
              <a:defRPr/>
            </a:pPr>
            <a:fld id="{971F3FCE-B90B-4BEF-8E91-EEC64D243672}" type="slidenum">
              <a:rPr lang="en-US"/>
              <a:pPr>
                <a:defRPr/>
              </a:pPr>
              <a:t>49</a:t>
            </a:fld>
            <a:endParaRPr lang="en-US"/>
          </a:p>
        </p:txBody>
      </p:sp>
      <p:sp>
        <p:nvSpPr>
          <p:cNvPr id="108546" name="Rectangle 2"/>
          <p:cNvSpPr>
            <a:spLocks noGrp="1" noChangeArrowheads="1"/>
          </p:cNvSpPr>
          <p:nvPr>
            <p:ph type="body" idx="4294967295"/>
          </p:nvPr>
        </p:nvSpPr>
        <p:spPr>
          <a:xfrm>
            <a:off x="990600" y="1524000"/>
            <a:ext cx="8153400" cy="4267200"/>
          </a:xfrm>
        </p:spPr>
        <p:txBody>
          <a:bodyPr/>
          <a:lstStyle/>
          <a:p>
            <a:pPr lvl="1" eaLnBrk="1" hangingPunct="1">
              <a:buFontTx/>
              <a:buNone/>
            </a:pPr>
            <a:endParaRPr lang="en-US" sz="2000" dirty="0"/>
          </a:p>
          <a:p>
            <a:pPr lvl="1" eaLnBrk="1" hangingPunct="1">
              <a:buFontTx/>
              <a:buNone/>
            </a:pPr>
            <a:r>
              <a:rPr lang="en-US" sz="3200" dirty="0">
                <a:cs typeface="Tahoma" pitchFamily="34" charset="0"/>
              </a:rPr>
              <a:t>For this NAR:</a:t>
            </a:r>
          </a:p>
          <a:p>
            <a:pPr lvl="1" eaLnBrk="1" hangingPunct="1">
              <a:buFontTx/>
              <a:buNone/>
            </a:pPr>
            <a:endParaRPr lang="en-US" sz="800" dirty="0">
              <a:cs typeface="Tahoma" pitchFamily="34" charset="0"/>
            </a:endParaRPr>
          </a:p>
          <a:p>
            <a:pPr lvl="1" eaLnBrk="1" hangingPunct="1">
              <a:lnSpc>
                <a:spcPct val="110000"/>
              </a:lnSpc>
              <a:buFontTx/>
              <a:buNone/>
            </a:pPr>
            <a:r>
              <a:rPr lang="en-US" sz="3200" dirty="0">
                <a:cs typeface="Tahoma" pitchFamily="34" charset="0"/>
              </a:rPr>
              <a:t>	1XX  Parent body. $b Subordinate body</a:t>
            </a:r>
          </a:p>
          <a:p>
            <a:pPr lvl="1" eaLnBrk="1" hangingPunct="1">
              <a:lnSpc>
                <a:spcPct val="110000"/>
              </a:lnSpc>
              <a:buFontTx/>
              <a:buChar char="•"/>
            </a:pPr>
            <a:endParaRPr lang="en-US" sz="1000" dirty="0">
              <a:cs typeface="Tahoma" pitchFamily="34" charset="0"/>
            </a:endParaRPr>
          </a:p>
          <a:p>
            <a:pPr lvl="1" eaLnBrk="1" hangingPunct="1">
              <a:lnSpc>
                <a:spcPct val="110000"/>
              </a:lnSpc>
              <a:buFontTx/>
              <a:buNone/>
            </a:pPr>
            <a:r>
              <a:rPr lang="en-US" sz="3200" dirty="0">
                <a:cs typeface="Tahoma" pitchFamily="34" charset="0"/>
              </a:rPr>
              <a:t>Another NAR is needed for: </a:t>
            </a:r>
          </a:p>
          <a:p>
            <a:pPr lvl="1" eaLnBrk="1" hangingPunct="1">
              <a:lnSpc>
                <a:spcPct val="110000"/>
              </a:lnSpc>
              <a:buFontTx/>
              <a:buNone/>
            </a:pPr>
            <a:endParaRPr lang="en-US" sz="800" dirty="0">
              <a:cs typeface="Tahoma" pitchFamily="34" charset="0"/>
            </a:endParaRPr>
          </a:p>
          <a:p>
            <a:pPr lvl="1" eaLnBrk="1" hangingPunct="1">
              <a:lnSpc>
                <a:spcPct val="110000"/>
              </a:lnSpc>
              <a:buFontTx/>
              <a:buNone/>
            </a:pPr>
            <a:r>
              <a:rPr lang="en-US" sz="3200" dirty="0">
                <a:cs typeface="Tahoma" pitchFamily="34" charset="0"/>
              </a:rPr>
              <a:t>	</a:t>
            </a:r>
            <a:r>
              <a:rPr lang="en-US" sz="3200" b="1" dirty="0">
                <a:cs typeface="Tahoma" pitchFamily="34" charset="0"/>
              </a:rPr>
              <a:t>1XX  Parent body</a:t>
            </a:r>
          </a:p>
        </p:txBody>
      </p:sp>
      <p:sp>
        <p:nvSpPr>
          <p:cNvPr id="108547" name="Rectangle 3"/>
          <p:cNvSpPr>
            <a:spLocks noGrp="1" noChangeArrowheads="1"/>
          </p:cNvSpPr>
          <p:nvPr>
            <p:ph type="title" idx="4294967295"/>
          </p:nvPr>
        </p:nvSpPr>
        <p:spPr>
          <a:xfrm>
            <a:off x="0" y="906959"/>
            <a:ext cx="9144000" cy="769441"/>
          </a:xfrm>
        </p:spPr>
        <p:txBody>
          <a:bodyPr anchor="b">
            <a:spAutoFit/>
          </a:bodyPr>
          <a:lstStyle/>
          <a:p>
            <a:pPr marL="838200" indent="-838200" eaLnBrk="1" hangingPunct="1"/>
            <a:r>
              <a:rPr lang="en-US" dirty="0">
                <a:cs typeface="Tahoma" pitchFamily="34" charset="0"/>
              </a:rPr>
              <a:t>1. Parent-Subordinate Hierarchies</a:t>
            </a:r>
          </a:p>
        </p:txBody>
      </p:sp>
      <p:sp>
        <p:nvSpPr>
          <p:cNvPr id="108548" name="Slide Number Placeholder 5"/>
          <p:cNvSpPr txBox="1">
            <a:spLocks noGrp="1"/>
          </p:cNvSpPr>
          <p:nvPr/>
        </p:nvSpPr>
        <p:spPr bwMode="auto">
          <a:xfrm>
            <a:off x="3048000" y="6172200"/>
            <a:ext cx="2133600" cy="685800"/>
          </a:xfrm>
          <a:prstGeom prst="rect">
            <a:avLst/>
          </a:prstGeom>
          <a:noFill/>
          <a:ln w="9525">
            <a:noFill/>
            <a:miter lim="800000"/>
            <a:headEnd/>
            <a:tailEnd/>
          </a:ln>
        </p:spPr>
        <p:txBody>
          <a:bodyPr/>
          <a:lstStyle/>
          <a:p>
            <a:pPr algn="r"/>
            <a:endParaRPr lang="en-US" sz="1400"/>
          </a:p>
        </p:txBody>
      </p:sp>
      <p:sp>
        <p:nvSpPr>
          <p:cNvPr id="2" name="Footer Placeholder 1"/>
          <p:cNvSpPr>
            <a:spLocks noGrp="1"/>
          </p:cNvSpPr>
          <p:nvPr>
            <p:ph type="ftr" sz="quarter" idx="11"/>
          </p:nvPr>
        </p:nvSpPr>
        <p:spPr/>
        <p:txBody>
          <a:bodyPr/>
          <a:lstStyle/>
          <a:p>
            <a:pPr>
              <a:defRPr/>
            </a:pPr>
            <a:r>
              <a:rPr lang="en-US"/>
              <a:t>Module 1. Foundations</a:t>
            </a:r>
          </a:p>
        </p:txBody>
      </p:sp>
    </p:spTree>
  </p:cSld>
  <p:clrMapOvr>
    <a:masterClrMapping/>
  </p:clrMapOvr>
  <p:transition spd="slow"/>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0593" name="Rectangle 5"/>
          <p:cNvSpPr>
            <a:spLocks noGrp="1" noChangeArrowheads="1"/>
          </p:cNvSpPr>
          <p:nvPr>
            <p:ph type="title"/>
          </p:nvPr>
        </p:nvSpPr>
        <p:spPr>
          <a:xfrm>
            <a:off x="0" y="274638"/>
            <a:ext cx="9144000" cy="1143000"/>
          </a:xfrm>
        </p:spPr>
        <p:txBody>
          <a:bodyPr/>
          <a:lstStyle/>
          <a:p>
            <a:pPr eaLnBrk="1" hangingPunct="1"/>
            <a:r>
              <a:rPr lang="en-US" dirty="0">
                <a:cs typeface="Tahoma" pitchFamily="34" charset="0"/>
              </a:rPr>
              <a:t>1b. Parent-Subordinate Hierarchies</a:t>
            </a:r>
          </a:p>
        </p:txBody>
      </p:sp>
      <p:sp>
        <p:nvSpPr>
          <p:cNvPr id="110594" name="Rectangle 2"/>
          <p:cNvSpPr>
            <a:spLocks noGrp="1" noChangeArrowheads="1"/>
          </p:cNvSpPr>
          <p:nvPr>
            <p:ph idx="1"/>
          </p:nvPr>
        </p:nvSpPr>
        <p:spPr>
          <a:xfrm>
            <a:off x="457200" y="1828800"/>
            <a:ext cx="8229600" cy="4297363"/>
          </a:xfrm>
        </p:spPr>
        <p:txBody>
          <a:bodyPr/>
          <a:lstStyle/>
          <a:p>
            <a:pPr eaLnBrk="1" hangingPunct="1">
              <a:buFontTx/>
              <a:buNone/>
              <a:tabLst>
                <a:tab pos="1941513" algn="l"/>
              </a:tabLst>
            </a:pPr>
            <a:r>
              <a:rPr lang="en-US" dirty="0">
                <a:cs typeface="Tahoma" pitchFamily="34" charset="0"/>
              </a:rPr>
              <a:t>For this NAR:</a:t>
            </a:r>
          </a:p>
          <a:p>
            <a:pPr eaLnBrk="1" hangingPunct="1">
              <a:buFontTx/>
              <a:buNone/>
              <a:tabLst>
                <a:tab pos="1941513" algn="l"/>
              </a:tabLst>
            </a:pPr>
            <a:r>
              <a:rPr lang="en-US" dirty="0">
                <a:cs typeface="Tahoma" pitchFamily="34" charset="0"/>
              </a:rPr>
              <a:t>	110 2 _	Universidad </a:t>
            </a:r>
            <a:r>
              <a:rPr lang="en-US" dirty="0" err="1">
                <a:cs typeface="Tahoma" pitchFamily="34" charset="0"/>
              </a:rPr>
              <a:t>Complutense</a:t>
            </a:r>
            <a:r>
              <a:rPr lang="en-US" dirty="0">
                <a:cs typeface="Tahoma" pitchFamily="34" charset="0"/>
              </a:rPr>
              <a:t>   	    	de Madrid. $b </a:t>
            </a:r>
            <a:r>
              <a:rPr lang="en-US" dirty="0" err="1">
                <a:cs typeface="Tahoma" pitchFamily="34" charset="0"/>
              </a:rPr>
              <a:t>Biblioteca</a:t>
            </a:r>
            <a:endParaRPr lang="en-US" dirty="0">
              <a:cs typeface="Tahoma" pitchFamily="34" charset="0"/>
            </a:endParaRPr>
          </a:p>
          <a:p>
            <a:pPr eaLnBrk="1" hangingPunct="1">
              <a:buFontTx/>
              <a:buNone/>
              <a:tabLst>
                <a:tab pos="1941513" algn="l"/>
              </a:tabLst>
            </a:pPr>
            <a:endParaRPr lang="en-US" dirty="0">
              <a:cs typeface="Tahoma" pitchFamily="34" charset="0"/>
            </a:endParaRPr>
          </a:p>
          <a:p>
            <a:pPr eaLnBrk="1" hangingPunct="1">
              <a:lnSpc>
                <a:spcPct val="110000"/>
              </a:lnSpc>
              <a:buFontTx/>
              <a:buNone/>
              <a:tabLst>
                <a:tab pos="1941513" algn="l"/>
              </a:tabLst>
            </a:pPr>
            <a:r>
              <a:rPr lang="en-US" i="1" dirty="0">
                <a:cs typeface="Tahoma" pitchFamily="34" charset="0"/>
              </a:rPr>
              <a:t>Another NAR is needed for:</a:t>
            </a:r>
          </a:p>
          <a:p>
            <a:pPr eaLnBrk="1" hangingPunct="1">
              <a:lnSpc>
                <a:spcPct val="110000"/>
              </a:lnSpc>
              <a:buFont typeface="Wingdings" pitchFamily="2" charset="2"/>
              <a:buNone/>
              <a:tabLst>
                <a:tab pos="1941513" algn="l"/>
              </a:tabLst>
            </a:pPr>
            <a:r>
              <a:rPr lang="en-US" dirty="0">
                <a:cs typeface="Tahoma" pitchFamily="34" charset="0"/>
              </a:rPr>
              <a:t>	110 2 _	Universidad </a:t>
            </a:r>
            <a:r>
              <a:rPr lang="en-US" dirty="0" err="1">
                <a:cs typeface="Tahoma" pitchFamily="34" charset="0"/>
              </a:rPr>
              <a:t>Complutense</a:t>
            </a:r>
            <a:r>
              <a:rPr lang="en-US" dirty="0">
                <a:cs typeface="Tahoma" pitchFamily="34" charset="0"/>
              </a:rPr>
              <a:t> de 	Madrid</a:t>
            </a:r>
          </a:p>
        </p:txBody>
      </p:sp>
      <p:sp>
        <p:nvSpPr>
          <p:cNvPr id="7" name="Slide Number Placeholder 5"/>
          <p:cNvSpPr>
            <a:spLocks noGrp="1"/>
          </p:cNvSpPr>
          <p:nvPr>
            <p:ph type="sldNum" sz="quarter" idx="12"/>
          </p:nvPr>
        </p:nvSpPr>
        <p:spPr/>
        <p:txBody>
          <a:bodyPr/>
          <a:lstStyle/>
          <a:p>
            <a:pPr>
              <a:defRPr/>
            </a:pPr>
            <a:fld id="{AE162CA9-1237-4320-BC47-B0BB12CF0476}" type="slidenum">
              <a:rPr lang="en-US"/>
              <a:pPr>
                <a:defRPr/>
              </a:pPr>
              <a:t>50</a:t>
            </a:fld>
            <a:endParaRPr lang="en-US"/>
          </a:p>
        </p:txBody>
      </p:sp>
      <p:sp>
        <p:nvSpPr>
          <p:cNvPr id="110596" name="Slide Number Placeholder 5"/>
          <p:cNvSpPr txBox="1">
            <a:spLocks noGrp="1"/>
          </p:cNvSpPr>
          <p:nvPr/>
        </p:nvSpPr>
        <p:spPr bwMode="auto">
          <a:xfrm>
            <a:off x="3048000" y="6172200"/>
            <a:ext cx="2133600" cy="685800"/>
          </a:xfrm>
          <a:prstGeom prst="rect">
            <a:avLst/>
          </a:prstGeom>
          <a:noFill/>
          <a:ln w="9525">
            <a:noFill/>
            <a:miter lim="800000"/>
            <a:headEnd/>
            <a:tailEnd/>
          </a:ln>
        </p:spPr>
        <p:txBody>
          <a:bodyPr/>
          <a:lstStyle/>
          <a:p>
            <a:pPr algn="r"/>
            <a:endParaRPr lang="en-US" sz="1400"/>
          </a:p>
        </p:txBody>
      </p:sp>
      <p:sp>
        <p:nvSpPr>
          <p:cNvPr id="2" name="Footer Placeholder 1"/>
          <p:cNvSpPr>
            <a:spLocks noGrp="1"/>
          </p:cNvSpPr>
          <p:nvPr>
            <p:ph type="ftr" sz="quarter" idx="11"/>
          </p:nvPr>
        </p:nvSpPr>
        <p:spPr/>
        <p:txBody>
          <a:bodyPr/>
          <a:lstStyle/>
          <a:p>
            <a:pPr>
              <a:defRPr/>
            </a:pPr>
            <a:r>
              <a:rPr lang="en-US"/>
              <a:t>Module 1. Foundations</a:t>
            </a:r>
          </a:p>
        </p:txBody>
      </p:sp>
    </p:spTree>
  </p:cSld>
  <p:clrMapOvr>
    <a:masterClrMapping/>
  </p:clrMapOvr>
  <p:transition spd="slow"/>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Rectangle 2"/>
          <p:cNvSpPr>
            <a:spLocks noGrp="1" noChangeArrowheads="1"/>
          </p:cNvSpPr>
          <p:nvPr>
            <p:ph type="title"/>
          </p:nvPr>
        </p:nvSpPr>
        <p:spPr>
          <a:xfrm>
            <a:off x="0" y="274638"/>
            <a:ext cx="9144000" cy="1249362"/>
          </a:xfrm>
        </p:spPr>
        <p:txBody>
          <a:bodyPr rtlCol="0">
            <a:normAutofit/>
          </a:bodyPr>
          <a:lstStyle/>
          <a:p>
            <a:pPr eaLnBrk="1" fontAlgn="auto" hangingPunct="1">
              <a:spcAft>
                <a:spcPts val="0"/>
              </a:spcAft>
              <a:defRPr/>
            </a:pPr>
            <a:r>
              <a:rPr lang="en-US" dirty="0">
                <a:cs typeface="Tahoma" pitchFamily="34" charset="0"/>
              </a:rPr>
              <a:t>1c. Parent-Subordinate Hierarchies</a:t>
            </a:r>
          </a:p>
        </p:txBody>
      </p:sp>
      <p:sp>
        <p:nvSpPr>
          <p:cNvPr id="112642" name="Rectangle 3"/>
          <p:cNvSpPr>
            <a:spLocks noGrp="1" noChangeArrowheads="1"/>
          </p:cNvSpPr>
          <p:nvPr>
            <p:ph idx="1"/>
          </p:nvPr>
        </p:nvSpPr>
        <p:spPr>
          <a:xfrm>
            <a:off x="457200" y="1752600"/>
            <a:ext cx="8229600" cy="4572000"/>
          </a:xfrm>
        </p:spPr>
        <p:txBody>
          <a:bodyPr/>
          <a:lstStyle/>
          <a:p>
            <a:pPr lvl="1" eaLnBrk="1" hangingPunct="1">
              <a:buFontTx/>
              <a:buNone/>
            </a:pPr>
            <a:r>
              <a:rPr lang="en-US" sz="3200" dirty="0">
                <a:cs typeface="Tahoma" pitchFamily="34" charset="0"/>
              </a:rPr>
              <a:t>For this NAR:</a:t>
            </a:r>
          </a:p>
          <a:p>
            <a:pPr lvl="1" eaLnBrk="1" hangingPunct="1">
              <a:lnSpc>
                <a:spcPct val="110000"/>
              </a:lnSpc>
              <a:buFontTx/>
              <a:buNone/>
            </a:pPr>
            <a:r>
              <a:rPr lang="en-US" sz="3200" dirty="0">
                <a:cs typeface="Tahoma" pitchFamily="34" charset="0"/>
              </a:rPr>
              <a:t>	1XX  Parent body. $b Subordinate body. $b 	       Subordinate body</a:t>
            </a:r>
          </a:p>
          <a:p>
            <a:pPr lvl="1" eaLnBrk="1" hangingPunct="1">
              <a:lnSpc>
                <a:spcPct val="110000"/>
              </a:lnSpc>
              <a:buFontTx/>
              <a:buNone/>
            </a:pPr>
            <a:endParaRPr lang="en-US" sz="2000" dirty="0">
              <a:cs typeface="Tahoma" pitchFamily="34" charset="0"/>
            </a:endParaRPr>
          </a:p>
          <a:p>
            <a:pPr lvl="1" eaLnBrk="1" hangingPunct="1">
              <a:lnSpc>
                <a:spcPct val="110000"/>
              </a:lnSpc>
              <a:buFontTx/>
              <a:buNone/>
            </a:pPr>
            <a:r>
              <a:rPr lang="en-US" sz="3200" dirty="0">
                <a:cs typeface="Tahoma" pitchFamily="34" charset="0"/>
              </a:rPr>
              <a:t>NARs are needed for: </a:t>
            </a:r>
          </a:p>
          <a:p>
            <a:pPr lvl="1" eaLnBrk="1" hangingPunct="1">
              <a:lnSpc>
                <a:spcPct val="110000"/>
              </a:lnSpc>
              <a:buFontTx/>
              <a:buNone/>
            </a:pPr>
            <a:r>
              <a:rPr lang="en-US" sz="3200" dirty="0">
                <a:cs typeface="Tahoma" pitchFamily="34" charset="0"/>
              </a:rPr>
              <a:t>	</a:t>
            </a:r>
            <a:r>
              <a:rPr lang="en-US" sz="3200" b="1" dirty="0">
                <a:cs typeface="Tahoma" pitchFamily="34" charset="0"/>
              </a:rPr>
              <a:t>1XX  Parent body</a:t>
            </a:r>
          </a:p>
          <a:p>
            <a:pPr lvl="1" eaLnBrk="1" hangingPunct="1">
              <a:lnSpc>
                <a:spcPct val="110000"/>
              </a:lnSpc>
              <a:buFontTx/>
              <a:buNone/>
            </a:pPr>
            <a:r>
              <a:rPr lang="en-US" sz="3200" b="1" dirty="0">
                <a:cs typeface="Tahoma" pitchFamily="34" charset="0"/>
              </a:rPr>
              <a:t>	1XX  Parent body. $b Subordinate body</a:t>
            </a:r>
            <a:r>
              <a:rPr lang="en-US" sz="3200" b="1" dirty="0">
                <a:latin typeface="Tahoma" pitchFamily="34" charset="0"/>
                <a:cs typeface="Tahoma" pitchFamily="34" charset="0"/>
              </a:rPr>
              <a:t>	</a:t>
            </a:r>
          </a:p>
          <a:p>
            <a:pPr eaLnBrk="1" hangingPunct="1"/>
            <a:endParaRPr lang="en-US" dirty="0"/>
          </a:p>
        </p:txBody>
      </p:sp>
      <p:sp>
        <p:nvSpPr>
          <p:cNvPr id="6" name="Slide Number Placeholder 5"/>
          <p:cNvSpPr>
            <a:spLocks noGrp="1"/>
          </p:cNvSpPr>
          <p:nvPr>
            <p:ph type="sldNum" sz="quarter" idx="12"/>
          </p:nvPr>
        </p:nvSpPr>
        <p:spPr/>
        <p:txBody>
          <a:bodyPr/>
          <a:lstStyle/>
          <a:p>
            <a:pPr>
              <a:defRPr/>
            </a:pPr>
            <a:fld id="{C23D3B95-F7FE-4F0F-9B84-1F0E5E7B430C}" type="slidenum">
              <a:rPr lang="en-US"/>
              <a:pPr>
                <a:defRPr/>
              </a:pPr>
              <a:t>51</a:t>
            </a:fld>
            <a:endParaRPr lang="en-US"/>
          </a:p>
        </p:txBody>
      </p:sp>
      <p:sp>
        <p:nvSpPr>
          <p:cNvPr id="2" name="Footer Placeholder 1"/>
          <p:cNvSpPr>
            <a:spLocks noGrp="1"/>
          </p:cNvSpPr>
          <p:nvPr>
            <p:ph type="ftr" sz="quarter" idx="11"/>
          </p:nvPr>
        </p:nvSpPr>
        <p:spPr/>
        <p:txBody>
          <a:bodyPr/>
          <a:lstStyle/>
          <a:p>
            <a:pPr>
              <a:defRPr/>
            </a:pPr>
            <a:r>
              <a:rPr lang="en-US"/>
              <a:t>Module 1. Foundations</a:t>
            </a:r>
          </a:p>
        </p:txBody>
      </p:sp>
    </p:spTree>
  </p:cSld>
  <p:clrMapOvr>
    <a:masterClrMapping/>
  </p:clrMapOvr>
  <p:transition spd="slow"/>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2"/>
          <p:cNvSpPr>
            <a:spLocks noGrp="1" noChangeArrowheads="1"/>
          </p:cNvSpPr>
          <p:nvPr>
            <p:ph type="title"/>
          </p:nvPr>
        </p:nvSpPr>
        <p:spPr>
          <a:xfrm>
            <a:off x="0" y="274638"/>
            <a:ext cx="9144000" cy="1143000"/>
          </a:xfrm>
        </p:spPr>
        <p:txBody>
          <a:bodyPr/>
          <a:lstStyle/>
          <a:p>
            <a:pPr eaLnBrk="1" hangingPunct="1"/>
            <a:r>
              <a:rPr lang="en-US" b="1" dirty="0">
                <a:solidFill>
                  <a:schemeClr val="accent2"/>
                </a:solidFill>
                <a:latin typeface="Tahoma" pitchFamily="34" charset="0"/>
                <a:cs typeface="Tahoma" pitchFamily="34" charset="0"/>
              </a:rPr>
              <a:t> </a:t>
            </a:r>
            <a:r>
              <a:rPr lang="en-US" dirty="0">
                <a:cs typeface="Tahoma" pitchFamily="34" charset="0"/>
              </a:rPr>
              <a:t>1d. Parent-Subordinate Hierarchies</a:t>
            </a:r>
          </a:p>
        </p:txBody>
      </p:sp>
      <p:sp>
        <p:nvSpPr>
          <p:cNvPr id="114690" name="Rectangle 3"/>
          <p:cNvSpPr>
            <a:spLocks noGrp="1" noChangeArrowheads="1"/>
          </p:cNvSpPr>
          <p:nvPr>
            <p:ph idx="1"/>
          </p:nvPr>
        </p:nvSpPr>
        <p:spPr/>
        <p:txBody>
          <a:bodyPr/>
          <a:lstStyle/>
          <a:p>
            <a:pPr eaLnBrk="1" hangingPunct="1">
              <a:lnSpc>
                <a:spcPct val="90000"/>
              </a:lnSpc>
              <a:buFontTx/>
              <a:buNone/>
              <a:tabLst>
                <a:tab pos="1660525" algn="l"/>
              </a:tabLst>
            </a:pPr>
            <a:r>
              <a:rPr lang="en-US" dirty="0">
                <a:cs typeface="Tahoma" pitchFamily="34" charset="0"/>
              </a:rPr>
              <a:t>For this NAR:</a:t>
            </a:r>
          </a:p>
          <a:p>
            <a:pPr eaLnBrk="1" hangingPunct="1">
              <a:lnSpc>
                <a:spcPct val="90000"/>
              </a:lnSpc>
              <a:buFontTx/>
              <a:buNone/>
              <a:tabLst>
                <a:tab pos="1660525" algn="l"/>
              </a:tabLst>
            </a:pPr>
            <a:r>
              <a:rPr lang="en-US" sz="2800" dirty="0">
                <a:cs typeface="Tahoma" pitchFamily="34" charset="0"/>
              </a:rPr>
              <a:t>	110 2 _	</a:t>
            </a:r>
            <a:r>
              <a:rPr lang="es-ES" sz="2800" dirty="0">
                <a:cs typeface="Tahoma" pitchFamily="34" charset="0"/>
              </a:rPr>
              <a:t>Universidad Complutense de Madrid. $b 	Colegio Mayor de San Pablo. $b Centro de 	Estudios Universitarios</a:t>
            </a:r>
          </a:p>
          <a:p>
            <a:pPr eaLnBrk="1" hangingPunct="1">
              <a:lnSpc>
                <a:spcPct val="90000"/>
              </a:lnSpc>
              <a:buFontTx/>
              <a:buNone/>
              <a:tabLst>
                <a:tab pos="1660525" algn="l"/>
              </a:tabLst>
            </a:pPr>
            <a:endParaRPr lang="en-US" i="1" dirty="0">
              <a:solidFill>
                <a:schemeClr val="accent2"/>
              </a:solidFill>
              <a:cs typeface="Tahoma" pitchFamily="34" charset="0"/>
            </a:endParaRPr>
          </a:p>
          <a:p>
            <a:pPr eaLnBrk="1" hangingPunct="1">
              <a:lnSpc>
                <a:spcPct val="90000"/>
              </a:lnSpc>
              <a:buFontTx/>
              <a:buNone/>
              <a:tabLst>
                <a:tab pos="1660525" algn="l"/>
              </a:tabLst>
            </a:pPr>
            <a:r>
              <a:rPr lang="en-US" i="1" dirty="0">
                <a:cs typeface="Tahoma" pitchFamily="34" charset="0"/>
              </a:rPr>
              <a:t>NARs are needed for:</a:t>
            </a:r>
          </a:p>
          <a:p>
            <a:pPr eaLnBrk="1" hangingPunct="1">
              <a:lnSpc>
                <a:spcPct val="90000"/>
              </a:lnSpc>
              <a:buFontTx/>
              <a:buNone/>
              <a:tabLst>
                <a:tab pos="1660525" algn="l"/>
              </a:tabLst>
            </a:pPr>
            <a:r>
              <a:rPr lang="es-ES" sz="2800" dirty="0">
                <a:cs typeface="Tahoma" pitchFamily="34" charset="0"/>
              </a:rPr>
              <a:t>	110 2 _   Universidad Complutense de Madrid </a:t>
            </a:r>
          </a:p>
          <a:p>
            <a:pPr eaLnBrk="1" hangingPunct="1">
              <a:lnSpc>
                <a:spcPct val="90000"/>
              </a:lnSpc>
              <a:buFontTx/>
              <a:buNone/>
              <a:tabLst>
                <a:tab pos="1660525" algn="l"/>
              </a:tabLst>
            </a:pPr>
            <a:r>
              <a:rPr lang="es-ES" sz="2800" dirty="0">
                <a:cs typeface="Tahoma" pitchFamily="34" charset="0"/>
              </a:rPr>
              <a:t>  	110 2 _   Universidad Complutense de Madrid. $b 	Colegio Mayor de San Pablo</a:t>
            </a:r>
            <a:endParaRPr lang="en-US" sz="2800" dirty="0">
              <a:cs typeface="Tahoma" pitchFamily="34" charset="0"/>
            </a:endParaRPr>
          </a:p>
        </p:txBody>
      </p:sp>
      <p:sp>
        <p:nvSpPr>
          <p:cNvPr id="6" name="Slide Number Placeholder 5"/>
          <p:cNvSpPr>
            <a:spLocks noGrp="1"/>
          </p:cNvSpPr>
          <p:nvPr>
            <p:ph type="sldNum" sz="quarter" idx="12"/>
          </p:nvPr>
        </p:nvSpPr>
        <p:spPr/>
        <p:txBody>
          <a:bodyPr/>
          <a:lstStyle/>
          <a:p>
            <a:pPr>
              <a:defRPr/>
            </a:pPr>
            <a:fld id="{C13F3E55-1271-41BD-805A-3FE5E507DB12}" type="slidenum">
              <a:rPr lang="en-US"/>
              <a:pPr>
                <a:defRPr/>
              </a:pPr>
              <a:t>52</a:t>
            </a:fld>
            <a:endParaRPr lang="en-US"/>
          </a:p>
        </p:txBody>
      </p:sp>
      <p:sp>
        <p:nvSpPr>
          <p:cNvPr id="2" name="Footer Placeholder 1"/>
          <p:cNvSpPr>
            <a:spLocks noGrp="1"/>
          </p:cNvSpPr>
          <p:nvPr>
            <p:ph type="ftr" sz="quarter" idx="11"/>
          </p:nvPr>
        </p:nvSpPr>
        <p:spPr/>
        <p:txBody>
          <a:bodyPr/>
          <a:lstStyle/>
          <a:p>
            <a:pPr>
              <a:defRPr/>
            </a:pPr>
            <a:r>
              <a:rPr lang="en-US"/>
              <a:t>Module 1. Foundations</a:t>
            </a:r>
          </a:p>
        </p:txBody>
      </p:sp>
    </p:spTree>
  </p:cSld>
  <p:clrMapOvr>
    <a:masterClrMapping/>
  </p:clrMapOvr>
  <p:transition spd="slow"/>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2"/>
          <p:cNvSpPr>
            <a:spLocks noGrp="1" noChangeArrowheads="1"/>
          </p:cNvSpPr>
          <p:nvPr>
            <p:ph type="title"/>
          </p:nvPr>
        </p:nvSpPr>
        <p:spPr>
          <a:xfrm>
            <a:off x="0" y="427703"/>
            <a:ext cx="9144000" cy="1143000"/>
          </a:xfrm>
        </p:spPr>
        <p:txBody>
          <a:bodyPr/>
          <a:lstStyle/>
          <a:p>
            <a:pPr eaLnBrk="1" hangingPunct="1"/>
            <a:r>
              <a:rPr lang="en-US" b="1" dirty="0">
                <a:solidFill>
                  <a:schemeClr val="accent2"/>
                </a:solidFill>
                <a:latin typeface="Tahoma" pitchFamily="34" charset="0"/>
                <a:cs typeface="Tahoma" pitchFamily="34" charset="0"/>
              </a:rPr>
              <a:t> </a:t>
            </a:r>
            <a:r>
              <a:rPr lang="en-US" dirty="0">
                <a:cs typeface="Tahoma" pitchFamily="34" charset="0"/>
              </a:rPr>
              <a:t>1e. Parent-Subordinate Hierarchies in Variant Access Points</a:t>
            </a:r>
          </a:p>
        </p:txBody>
      </p:sp>
      <p:sp>
        <p:nvSpPr>
          <p:cNvPr id="114690" name="Rectangle 3"/>
          <p:cNvSpPr>
            <a:spLocks noGrp="1" noChangeArrowheads="1"/>
          </p:cNvSpPr>
          <p:nvPr>
            <p:ph idx="1"/>
          </p:nvPr>
        </p:nvSpPr>
        <p:spPr>
          <a:xfrm>
            <a:off x="762000" y="1752600"/>
            <a:ext cx="7620000" cy="4525963"/>
          </a:xfrm>
        </p:spPr>
        <p:txBody>
          <a:bodyPr/>
          <a:lstStyle/>
          <a:p>
            <a:pPr eaLnBrk="1" hangingPunct="1">
              <a:lnSpc>
                <a:spcPct val="90000"/>
              </a:lnSpc>
              <a:buFontTx/>
              <a:buNone/>
              <a:tabLst>
                <a:tab pos="1660525" algn="l"/>
              </a:tabLst>
            </a:pPr>
            <a:endParaRPr lang="en-US" dirty="0">
              <a:cs typeface="Tahoma" pitchFamily="34" charset="0"/>
            </a:endParaRPr>
          </a:p>
          <a:p>
            <a:pPr eaLnBrk="1" hangingPunct="1">
              <a:lnSpc>
                <a:spcPct val="90000"/>
              </a:lnSpc>
              <a:buFontTx/>
              <a:buNone/>
              <a:tabLst>
                <a:tab pos="1660525" algn="l"/>
              </a:tabLst>
            </a:pPr>
            <a:r>
              <a:rPr lang="en-US" dirty="0">
                <a:cs typeface="Tahoma" pitchFamily="34" charset="0"/>
              </a:rPr>
              <a:t>For this NAR:</a:t>
            </a:r>
          </a:p>
          <a:p>
            <a:pPr eaLnBrk="1" hangingPunct="1">
              <a:lnSpc>
                <a:spcPct val="90000"/>
              </a:lnSpc>
              <a:buFontTx/>
              <a:buNone/>
              <a:tabLst>
                <a:tab pos="1660525" algn="l"/>
              </a:tabLst>
            </a:pPr>
            <a:r>
              <a:rPr lang="en-US" dirty="0">
                <a:cs typeface="Tahoma" pitchFamily="34" charset="0"/>
              </a:rPr>
              <a:t>	1XX  Subordinate body</a:t>
            </a:r>
          </a:p>
          <a:p>
            <a:pPr eaLnBrk="1" hangingPunct="1">
              <a:lnSpc>
                <a:spcPct val="90000"/>
              </a:lnSpc>
              <a:buFontTx/>
              <a:buNone/>
              <a:tabLst>
                <a:tab pos="1660525" algn="l"/>
              </a:tabLst>
            </a:pPr>
            <a:r>
              <a:rPr lang="en-US" dirty="0">
                <a:cs typeface="Tahoma" pitchFamily="34" charset="0"/>
              </a:rPr>
              <a:t>	4XX  Parent body. $b Subordinate body</a:t>
            </a:r>
            <a:endParaRPr lang="es-ES" dirty="0">
              <a:cs typeface="Tahoma" pitchFamily="34" charset="0"/>
            </a:endParaRPr>
          </a:p>
          <a:p>
            <a:pPr eaLnBrk="1" hangingPunct="1">
              <a:lnSpc>
                <a:spcPct val="90000"/>
              </a:lnSpc>
              <a:buFontTx/>
              <a:buNone/>
              <a:tabLst>
                <a:tab pos="1660525" algn="l"/>
              </a:tabLst>
            </a:pPr>
            <a:endParaRPr lang="en-US" i="1" dirty="0">
              <a:solidFill>
                <a:schemeClr val="accent2"/>
              </a:solidFill>
              <a:cs typeface="Tahoma" pitchFamily="34" charset="0"/>
            </a:endParaRPr>
          </a:p>
          <a:p>
            <a:pPr eaLnBrk="1" hangingPunct="1">
              <a:lnSpc>
                <a:spcPct val="90000"/>
              </a:lnSpc>
              <a:buFontTx/>
              <a:buNone/>
              <a:tabLst>
                <a:tab pos="1660525" algn="l"/>
              </a:tabLst>
            </a:pPr>
            <a:r>
              <a:rPr lang="en-US" dirty="0">
                <a:cs typeface="Tahoma" pitchFamily="34" charset="0"/>
              </a:rPr>
              <a:t>Another NAR is needed for:</a:t>
            </a:r>
          </a:p>
          <a:p>
            <a:pPr eaLnBrk="1" hangingPunct="1">
              <a:lnSpc>
                <a:spcPct val="90000"/>
              </a:lnSpc>
              <a:buFontTx/>
              <a:buNone/>
              <a:tabLst>
                <a:tab pos="1660525" algn="l"/>
              </a:tabLst>
            </a:pPr>
            <a:r>
              <a:rPr lang="es-ES" dirty="0">
                <a:cs typeface="Tahoma" pitchFamily="34" charset="0"/>
              </a:rPr>
              <a:t>	</a:t>
            </a:r>
            <a:r>
              <a:rPr lang="es-ES" b="1" dirty="0">
                <a:cs typeface="Tahoma" pitchFamily="34" charset="0"/>
              </a:rPr>
              <a:t>1XX  </a:t>
            </a:r>
            <a:r>
              <a:rPr lang="es-ES" b="1" dirty="0" err="1">
                <a:cs typeface="Tahoma" pitchFamily="34" charset="0"/>
              </a:rPr>
              <a:t>Parent</a:t>
            </a:r>
            <a:r>
              <a:rPr lang="es-ES" b="1" dirty="0">
                <a:cs typeface="Tahoma" pitchFamily="34" charset="0"/>
              </a:rPr>
              <a:t> </a:t>
            </a:r>
            <a:r>
              <a:rPr lang="es-ES" b="1" dirty="0" err="1">
                <a:cs typeface="Tahoma" pitchFamily="34" charset="0"/>
              </a:rPr>
              <a:t>body</a:t>
            </a:r>
            <a:endParaRPr lang="en-US" b="1" dirty="0">
              <a:cs typeface="Tahoma" pitchFamily="34" charset="0"/>
            </a:endParaRPr>
          </a:p>
        </p:txBody>
      </p:sp>
      <p:sp>
        <p:nvSpPr>
          <p:cNvPr id="6" name="Slide Number Placeholder 5"/>
          <p:cNvSpPr>
            <a:spLocks noGrp="1"/>
          </p:cNvSpPr>
          <p:nvPr>
            <p:ph type="sldNum" sz="quarter" idx="12"/>
          </p:nvPr>
        </p:nvSpPr>
        <p:spPr/>
        <p:txBody>
          <a:bodyPr/>
          <a:lstStyle/>
          <a:p>
            <a:pPr>
              <a:defRPr/>
            </a:pPr>
            <a:fld id="{C13F3E55-1271-41BD-805A-3FE5E507DB12}" type="slidenum">
              <a:rPr lang="en-US"/>
              <a:pPr>
                <a:defRPr/>
              </a:pPr>
              <a:t>53</a:t>
            </a:fld>
            <a:endParaRPr lang="en-US"/>
          </a:p>
        </p:txBody>
      </p:sp>
      <p:sp>
        <p:nvSpPr>
          <p:cNvPr id="2" name="Footer Placeholder 1"/>
          <p:cNvSpPr>
            <a:spLocks noGrp="1"/>
          </p:cNvSpPr>
          <p:nvPr>
            <p:ph type="ftr" sz="quarter" idx="11"/>
          </p:nvPr>
        </p:nvSpPr>
        <p:spPr/>
        <p:txBody>
          <a:bodyPr/>
          <a:lstStyle/>
          <a:p>
            <a:pPr>
              <a:defRPr/>
            </a:pPr>
            <a:r>
              <a:rPr lang="en-US"/>
              <a:t>Module 1. Foundations</a:t>
            </a:r>
          </a:p>
        </p:txBody>
      </p:sp>
    </p:spTree>
    <p:extLst>
      <p:ext uri="{BB962C8B-B14F-4D97-AF65-F5344CB8AC3E}">
        <p14:creationId xmlns:p14="http://schemas.microsoft.com/office/powerpoint/2010/main" val="3982470154"/>
      </p:ext>
    </p:extLst>
  </p:cSld>
  <p:clrMapOvr>
    <a:masterClrMapping/>
  </p:clrMapOvr>
  <p:transition spd="slow"/>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0593" name="Rectangle 5"/>
          <p:cNvSpPr>
            <a:spLocks noGrp="1" noChangeArrowheads="1"/>
          </p:cNvSpPr>
          <p:nvPr>
            <p:ph type="title"/>
          </p:nvPr>
        </p:nvSpPr>
        <p:spPr>
          <a:xfrm>
            <a:off x="0" y="274638"/>
            <a:ext cx="9144000" cy="1143000"/>
          </a:xfrm>
        </p:spPr>
        <p:txBody>
          <a:bodyPr/>
          <a:lstStyle/>
          <a:p>
            <a:pPr eaLnBrk="1" hangingPunct="1"/>
            <a:r>
              <a:rPr lang="en-US" dirty="0">
                <a:cs typeface="Tahoma" pitchFamily="34" charset="0"/>
              </a:rPr>
              <a:t>1f. Parent-Subordinate Hierarchies in Variant Access Points</a:t>
            </a:r>
          </a:p>
        </p:txBody>
      </p:sp>
      <p:sp>
        <p:nvSpPr>
          <p:cNvPr id="110594" name="Rectangle 2"/>
          <p:cNvSpPr>
            <a:spLocks noGrp="1" noChangeArrowheads="1"/>
          </p:cNvSpPr>
          <p:nvPr>
            <p:ph idx="1"/>
          </p:nvPr>
        </p:nvSpPr>
        <p:spPr>
          <a:xfrm>
            <a:off x="457200" y="1828800"/>
            <a:ext cx="8229600" cy="4297363"/>
          </a:xfrm>
        </p:spPr>
        <p:txBody>
          <a:bodyPr/>
          <a:lstStyle/>
          <a:p>
            <a:pPr eaLnBrk="1" hangingPunct="1">
              <a:buFontTx/>
              <a:buNone/>
              <a:tabLst>
                <a:tab pos="1941513" algn="l"/>
              </a:tabLst>
            </a:pPr>
            <a:r>
              <a:rPr lang="en-US" dirty="0">
                <a:cs typeface="Tahoma" pitchFamily="34" charset="0"/>
              </a:rPr>
              <a:t>For this NAR:</a:t>
            </a:r>
          </a:p>
          <a:p>
            <a:pPr eaLnBrk="1" hangingPunct="1">
              <a:buFontTx/>
              <a:buNone/>
              <a:tabLst>
                <a:tab pos="1941513" algn="l"/>
              </a:tabLst>
            </a:pPr>
            <a:r>
              <a:rPr lang="en-US" dirty="0">
                <a:cs typeface="Tahoma" pitchFamily="34" charset="0"/>
              </a:rPr>
              <a:t>	110 2 _	Apple Industrial Design Group</a:t>
            </a:r>
          </a:p>
          <a:p>
            <a:pPr eaLnBrk="1" hangingPunct="1">
              <a:buFontTx/>
              <a:buNone/>
              <a:tabLst>
                <a:tab pos="1941513" algn="l"/>
              </a:tabLst>
            </a:pPr>
            <a:r>
              <a:rPr lang="en-US" dirty="0">
                <a:cs typeface="Tahoma" pitchFamily="34" charset="0"/>
              </a:rPr>
              <a:t>	410 2 _	Apple Computer, Inc. $b Apple  	Industrial Design Group  </a:t>
            </a:r>
          </a:p>
          <a:p>
            <a:pPr eaLnBrk="1" hangingPunct="1">
              <a:buFontTx/>
              <a:buNone/>
              <a:tabLst>
                <a:tab pos="1941513" algn="l"/>
              </a:tabLst>
            </a:pPr>
            <a:endParaRPr lang="en-US" dirty="0">
              <a:cs typeface="Tahoma" pitchFamily="34" charset="0"/>
            </a:endParaRPr>
          </a:p>
          <a:p>
            <a:pPr eaLnBrk="1" hangingPunct="1">
              <a:lnSpc>
                <a:spcPct val="110000"/>
              </a:lnSpc>
              <a:buFontTx/>
              <a:buNone/>
              <a:tabLst>
                <a:tab pos="1941513" algn="l"/>
              </a:tabLst>
            </a:pPr>
            <a:r>
              <a:rPr lang="en-US" i="1" dirty="0">
                <a:cs typeface="Tahoma" pitchFamily="34" charset="0"/>
              </a:rPr>
              <a:t>Another NAR is needed for:</a:t>
            </a:r>
          </a:p>
          <a:p>
            <a:pPr eaLnBrk="1" hangingPunct="1">
              <a:lnSpc>
                <a:spcPct val="110000"/>
              </a:lnSpc>
              <a:buFont typeface="Wingdings" pitchFamily="2" charset="2"/>
              <a:buNone/>
              <a:tabLst>
                <a:tab pos="1941513" algn="l"/>
              </a:tabLst>
            </a:pPr>
            <a:r>
              <a:rPr lang="en-US" dirty="0">
                <a:cs typeface="Tahoma" pitchFamily="34" charset="0"/>
              </a:rPr>
              <a:t>	110 2 _	 Apple Computer, Inc. </a:t>
            </a:r>
          </a:p>
        </p:txBody>
      </p:sp>
      <p:sp>
        <p:nvSpPr>
          <p:cNvPr id="7" name="Slide Number Placeholder 5"/>
          <p:cNvSpPr>
            <a:spLocks noGrp="1"/>
          </p:cNvSpPr>
          <p:nvPr>
            <p:ph type="sldNum" sz="quarter" idx="12"/>
          </p:nvPr>
        </p:nvSpPr>
        <p:spPr/>
        <p:txBody>
          <a:bodyPr/>
          <a:lstStyle/>
          <a:p>
            <a:pPr>
              <a:defRPr/>
            </a:pPr>
            <a:fld id="{AE162CA9-1237-4320-BC47-B0BB12CF0476}" type="slidenum">
              <a:rPr lang="en-US"/>
              <a:pPr>
                <a:defRPr/>
              </a:pPr>
              <a:t>54</a:t>
            </a:fld>
            <a:endParaRPr lang="en-US"/>
          </a:p>
        </p:txBody>
      </p:sp>
      <p:sp>
        <p:nvSpPr>
          <p:cNvPr id="110596" name="Slide Number Placeholder 5"/>
          <p:cNvSpPr txBox="1">
            <a:spLocks noGrp="1"/>
          </p:cNvSpPr>
          <p:nvPr/>
        </p:nvSpPr>
        <p:spPr bwMode="auto">
          <a:xfrm>
            <a:off x="3048000" y="6172200"/>
            <a:ext cx="2133600" cy="685800"/>
          </a:xfrm>
          <a:prstGeom prst="rect">
            <a:avLst/>
          </a:prstGeom>
          <a:noFill/>
          <a:ln w="9525">
            <a:noFill/>
            <a:miter lim="800000"/>
            <a:headEnd/>
            <a:tailEnd/>
          </a:ln>
        </p:spPr>
        <p:txBody>
          <a:bodyPr/>
          <a:lstStyle/>
          <a:p>
            <a:pPr algn="r"/>
            <a:endParaRPr lang="en-US" sz="1400"/>
          </a:p>
        </p:txBody>
      </p:sp>
      <p:sp>
        <p:nvSpPr>
          <p:cNvPr id="2" name="Footer Placeholder 1"/>
          <p:cNvSpPr>
            <a:spLocks noGrp="1"/>
          </p:cNvSpPr>
          <p:nvPr>
            <p:ph type="ftr" sz="quarter" idx="11"/>
          </p:nvPr>
        </p:nvSpPr>
        <p:spPr/>
        <p:txBody>
          <a:bodyPr/>
          <a:lstStyle/>
          <a:p>
            <a:pPr>
              <a:defRPr/>
            </a:pPr>
            <a:r>
              <a:rPr lang="en-US"/>
              <a:t>Module 1. Foundations</a:t>
            </a:r>
          </a:p>
        </p:txBody>
      </p:sp>
    </p:spTree>
    <p:extLst>
      <p:ext uri="{BB962C8B-B14F-4D97-AF65-F5344CB8AC3E}">
        <p14:creationId xmlns:p14="http://schemas.microsoft.com/office/powerpoint/2010/main" val="3400694604"/>
      </p:ext>
    </p:extLst>
  </p:cSld>
  <p:clrMapOvr>
    <a:masterClrMapping/>
  </p:clrMapOvr>
  <p:transition spd="slow"/>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Slide Number Placeholder 3"/>
          <p:cNvSpPr>
            <a:spLocks noGrp="1"/>
          </p:cNvSpPr>
          <p:nvPr>
            <p:ph type="sldNum" sz="quarter" idx="12"/>
          </p:nvPr>
        </p:nvSpPr>
        <p:spPr/>
        <p:txBody>
          <a:bodyPr/>
          <a:lstStyle/>
          <a:p>
            <a:pPr>
              <a:defRPr/>
            </a:pPr>
            <a:fld id="{F52CAA14-AC73-407A-816D-537556F2CE92}" type="slidenum">
              <a:rPr lang="en-US"/>
              <a:pPr>
                <a:defRPr/>
              </a:pPr>
              <a:t>55</a:t>
            </a:fld>
            <a:endParaRPr lang="en-US" dirty="0"/>
          </a:p>
        </p:txBody>
      </p:sp>
      <p:sp>
        <p:nvSpPr>
          <p:cNvPr id="116738" name="Rectangle 2"/>
          <p:cNvSpPr>
            <a:spLocks noGrp="1" noChangeArrowheads="1"/>
          </p:cNvSpPr>
          <p:nvPr>
            <p:ph type="title" idx="4294967295"/>
          </p:nvPr>
        </p:nvSpPr>
        <p:spPr>
          <a:xfrm>
            <a:off x="0" y="381000"/>
            <a:ext cx="9144000" cy="962025"/>
          </a:xfrm>
        </p:spPr>
        <p:txBody>
          <a:bodyPr/>
          <a:lstStyle/>
          <a:p>
            <a:pPr eaLnBrk="1" hangingPunct="1"/>
            <a:r>
              <a:rPr lang="en-US" dirty="0">
                <a:cs typeface="Tahoma" pitchFamily="34" charset="0"/>
              </a:rPr>
              <a:t>2. Bodies in Variant Access Points</a:t>
            </a:r>
          </a:p>
        </p:txBody>
      </p:sp>
      <p:sp>
        <p:nvSpPr>
          <p:cNvPr id="116739" name="Rectangle 3"/>
          <p:cNvSpPr>
            <a:spLocks noGrp="1" noChangeArrowheads="1"/>
          </p:cNvSpPr>
          <p:nvPr>
            <p:ph type="body" idx="4294967295"/>
          </p:nvPr>
        </p:nvSpPr>
        <p:spPr>
          <a:xfrm>
            <a:off x="990600" y="1828800"/>
            <a:ext cx="8153400" cy="4114800"/>
          </a:xfrm>
        </p:spPr>
        <p:txBody>
          <a:bodyPr/>
          <a:lstStyle/>
          <a:p>
            <a:pPr eaLnBrk="1" hangingPunct="1">
              <a:buFontTx/>
              <a:buNone/>
            </a:pPr>
            <a:r>
              <a:rPr lang="en-US" dirty="0">
                <a:cs typeface="Tahoma" pitchFamily="34" charset="0"/>
              </a:rPr>
              <a:t>For this NAR:</a:t>
            </a:r>
          </a:p>
          <a:p>
            <a:pPr lvl="1" eaLnBrk="1" hangingPunct="1">
              <a:buFontTx/>
              <a:buNone/>
            </a:pPr>
            <a:r>
              <a:rPr lang="en-US" sz="3200" dirty="0">
                <a:cs typeface="Tahoma" pitchFamily="34" charset="0"/>
              </a:rPr>
              <a:t>1XX  Government agency</a:t>
            </a:r>
          </a:p>
          <a:p>
            <a:pPr lvl="1" eaLnBrk="1" hangingPunct="1">
              <a:buFontTx/>
              <a:buNone/>
            </a:pPr>
            <a:r>
              <a:rPr lang="en-US" sz="3200" dirty="0">
                <a:cs typeface="Tahoma" pitchFamily="34" charset="0"/>
              </a:rPr>
              <a:t>4XX  Jurisdiction. $b Government agency</a:t>
            </a:r>
          </a:p>
          <a:p>
            <a:pPr eaLnBrk="1" hangingPunct="1">
              <a:buFontTx/>
              <a:buNone/>
            </a:pPr>
            <a:endParaRPr lang="en-US" sz="2000" dirty="0">
              <a:cs typeface="Tahoma" pitchFamily="34" charset="0"/>
            </a:endParaRPr>
          </a:p>
          <a:p>
            <a:pPr eaLnBrk="1" hangingPunct="1">
              <a:buFontTx/>
              <a:buNone/>
            </a:pPr>
            <a:r>
              <a:rPr lang="en-US" dirty="0">
                <a:cs typeface="Tahoma" pitchFamily="34" charset="0"/>
              </a:rPr>
              <a:t>Another NAR is needed: </a:t>
            </a:r>
          </a:p>
          <a:p>
            <a:pPr lvl="1" eaLnBrk="1" hangingPunct="1">
              <a:buFontTx/>
              <a:buNone/>
            </a:pPr>
            <a:r>
              <a:rPr lang="en-US" sz="3200" b="1" dirty="0">
                <a:cs typeface="Tahoma" pitchFamily="34" charset="0"/>
              </a:rPr>
              <a:t>1XX  Jurisdiction</a:t>
            </a:r>
          </a:p>
        </p:txBody>
      </p:sp>
      <p:sp>
        <p:nvSpPr>
          <p:cNvPr id="116740" name="Slide Number Placeholder 5"/>
          <p:cNvSpPr txBox="1">
            <a:spLocks noGrp="1"/>
          </p:cNvSpPr>
          <p:nvPr/>
        </p:nvSpPr>
        <p:spPr bwMode="auto">
          <a:xfrm>
            <a:off x="3048000" y="6172200"/>
            <a:ext cx="2133600" cy="685800"/>
          </a:xfrm>
          <a:prstGeom prst="rect">
            <a:avLst/>
          </a:prstGeom>
          <a:noFill/>
          <a:ln w="9525">
            <a:noFill/>
            <a:miter lim="800000"/>
            <a:headEnd/>
            <a:tailEnd/>
          </a:ln>
        </p:spPr>
        <p:txBody>
          <a:bodyPr/>
          <a:lstStyle/>
          <a:p>
            <a:pPr algn="r"/>
            <a:endParaRPr lang="en-US" sz="1400" dirty="0"/>
          </a:p>
        </p:txBody>
      </p:sp>
      <p:sp>
        <p:nvSpPr>
          <p:cNvPr id="2" name="Footer Placeholder 1"/>
          <p:cNvSpPr>
            <a:spLocks noGrp="1"/>
          </p:cNvSpPr>
          <p:nvPr>
            <p:ph type="ftr" sz="quarter" idx="11"/>
          </p:nvPr>
        </p:nvSpPr>
        <p:spPr/>
        <p:txBody>
          <a:bodyPr/>
          <a:lstStyle/>
          <a:p>
            <a:pPr>
              <a:defRPr/>
            </a:pPr>
            <a:r>
              <a:rPr lang="en-US" dirty="0"/>
              <a:t>Module 1. Foundations</a:t>
            </a:r>
          </a:p>
        </p:txBody>
      </p:sp>
    </p:spTree>
  </p:cSld>
  <p:clrMapOvr>
    <a:masterClrMapping/>
  </p:clrMapOvr>
  <p:transition spd="slow"/>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Slide Number Placeholder 3"/>
          <p:cNvSpPr>
            <a:spLocks noGrp="1"/>
          </p:cNvSpPr>
          <p:nvPr>
            <p:ph type="sldNum" sz="quarter" idx="12"/>
          </p:nvPr>
        </p:nvSpPr>
        <p:spPr/>
        <p:txBody>
          <a:bodyPr/>
          <a:lstStyle/>
          <a:p>
            <a:pPr>
              <a:defRPr/>
            </a:pPr>
            <a:fld id="{4855C47F-5369-4497-8339-562C8178EB74}" type="slidenum">
              <a:rPr lang="en-US"/>
              <a:pPr>
                <a:defRPr/>
              </a:pPr>
              <a:t>56</a:t>
            </a:fld>
            <a:endParaRPr lang="en-US" dirty="0"/>
          </a:p>
        </p:txBody>
      </p:sp>
      <p:sp>
        <p:nvSpPr>
          <p:cNvPr id="118786" name="Rectangle 2"/>
          <p:cNvSpPr>
            <a:spLocks noGrp="1" noChangeArrowheads="1"/>
          </p:cNvSpPr>
          <p:nvPr>
            <p:ph type="title" idx="4294967295"/>
          </p:nvPr>
        </p:nvSpPr>
        <p:spPr>
          <a:xfrm>
            <a:off x="0" y="228600"/>
            <a:ext cx="9144000" cy="762000"/>
          </a:xfrm>
        </p:spPr>
        <p:txBody>
          <a:bodyPr/>
          <a:lstStyle/>
          <a:p>
            <a:pPr eaLnBrk="1" hangingPunct="1"/>
            <a:r>
              <a:rPr lang="en-US" dirty="0">
                <a:cs typeface="Tahoma" pitchFamily="34" charset="0"/>
              </a:rPr>
              <a:t>2b. Bodies in Variant Access Points</a:t>
            </a:r>
          </a:p>
        </p:txBody>
      </p:sp>
      <p:sp>
        <p:nvSpPr>
          <p:cNvPr id="118787" name="Rectangle 3"/>
          <p:cNvSpPr>
            <a:spLocks noGrp="1" noChangeArrowheads="1"/>
          </p:cNvSpPr>
          <p:nvPr>
            <p:ph type="body" idx="4294967295"/>
          </p:nvPr>
        </p:nvSpPr>
        <p:spPr>
          <a:xfrm>
            <a:off x="990600" y="1371600"/>
            <a:ext cx="8153400" cy="4724400"/>
          </a:xfrm>
        </p:spPr>
        <p:txBody>
          <a:bodyPr/>
          <a:lstStyle/>
          <a:p>
            <a:pPr eaLnBrk="1" hangingPunct="1">
              <a:lnSpc>
                <a:spcPct val="90000"/>
              </a:lnSpc>
              <a:buFontTx/>
              <a:buNone/>
              <a:tabLst>
                <a:tab pos="2062163" algn="l"/>
              </a:tabLst>
            </a:pPr>
            <a:r>
              <a:rPr lang="en-US" dirty="0">
                <a:cs typeface="Tahoma" pitchFamily="34" charset="0"/>
              </a:rPr>
              <a:t>For this NAR:</a:t>
            </a:r>
          </a:p>
          <a:p>
            <a:pPr eaLnBrk="1" hangingPunct="1">
              <a:lnSpc>
                <a:spcPct val="90000"/>
              </a:lnSpc>
              <a:buFontTx/>
              <a:buNone/>
              <a:tabLst>
                <a:tab pos="2062163" algn="l"/>
              </a:tabLst>
            </a:pPr>
            <a:endParaRPr lang="en-US" dirty="0">
              <a:cs typeface="Tahoma" pitchFamily="34" charset="0"/>
            </a:endParaRPr>
          </a:p>
          <a:p>
            <a:pPr marL="1828800" indent="-1489075" eaLnBrk="1" hangingPunct="1">
              <a:lnSpc>
                <a:spcPct val="90000"/>
              </a:lnSpc>
              <a:buFontTx/>
              <a:buNone/>
            </a:pPr>
            <a:r>
              <a:rPr lang="en-US" dirty="0">
                <a:cs typeface="Tahoma" pitchFamily="34" charset="0"/>
              </a:rPr>
              <a:t>110 2 _	</a:t>
            </a:r>
            <a:r>
              <a:rPr lang="en-US" dirty="0"/>
              <a:t>Seattle Municipal Archives</a:t>
            </a:r>
            <a:endParaRPr lang="en-US" dirty="0">
              <a:cs typeface="Tahoma" pitchFamily="34" charset="0"/>
            </a:endParaRPr>
          </a:p>
          <a:p>
            <a:pPr marL="1828800" indent="-1489075" eaLnBrk="1" hangingPunct="1">
              <a:lnSpc>
                <a:spcPct val="90000"/>
              </a:lnSpc>
              <a:buFontTx/>
              <a:buNone/>
            </a:pPr>
            <a:r>
              <a:rPr lang="en-US" dirty="0">
                <a:cs typeface="Tahoma" pitchFamily="34" charset="0"/>
              </a:rPr>
              <a:t>410 1 _  	</a:t>
            </a:r>
            <a:r>
              <a:rPr lang="en-US" dirty="0"/>
              <a:t>Seattle (Wash.). $b Municipal Archives</a:t>
            </a:r>
            <a:endParaRPr lang="en-US" dirty="0">
              <a:cs typeface="Tahoma" pitchFamily="34" charset="0"/>
            </a:endParaRPr>
          </a:p>
          <a:p>
            <a:pPr eaLnBrk="1" hangingPunct="1">
              <a:lnSpc>
                <a:spcPct val="90000"/>
              </a:lnSpc>
              <a:buFontTx/>
              <a:buNone/>
              <a:tabLst>
                <a:tab pos="2062163" algn="l"/>
              </a:tabLst>
            </a:pPr>
            <a:endParaRPr lang="en-US" i="1" dirty="0">
              <a:cs typeface="Tahoma" pitchFamily="34" charset="0"/>
            </a:endParaRPr>
          </a:p>
          <a:p>
            <a:pPr eaLnBrk="1" hangingPunct="1">
              <a:lnSpc>
                <a:spcPct val="90000"/>
              </a:lnSpc>
              <a:buFontTx/>
              <a:buNone/>
              <a:tabLst>
                <a:tab pos="2062163" algn="l"/>
              </a:tabLst>
            </a:pPr>
            <a:r>
              <a:rPr lang="en-US" i="1" dirty="0">
                <a:cs typeface="Tahoma" pitchFamily="34" charset="0"/>
              </a:rPr>
              <a:t>Another NAR is needed:</a:t>
            </a:r>
            <a:r>
              <a:rPr lang="en-US" dirty="0">
                <a:cs typeface="Tahoma" pitchFamily="34" charset="0"/>
              </a:rPr>
              <a:t> </a:t>
            </a:r>
          </a:p>
          <a:p>
            <a:pPr lvl="1" eaLnBrk="1" hangingPunct="1">
              <a:lnSpc>
                <a:spcPct val="90000"/>
              </a:lnSpc>
              <a:buFontTx/>
              <a:buNone/>
            </a:pPr>
            <a:r>
              <a:rPr lang="en-US" sz="3200" dirty="0">
                <a:cs typeface="Tahoma" pitchFamily="34" charset="0"/>
              </a:rPr>
              <a:t>151 _ _	</a:t>
            </a:r>
            <a:r>
              <a:rPr lang="en-US" sz="3200" dirty="0"/>
              <a:t>Seattle (Wash.)</a:t>
            </a:r>
            <a:endParaRPr lang="en-US" sz="3200" dirty="0">
              <a:cs typeface="Tahoma" pitchFamily="34" charset="0"/>
            </a:endParaRPr>
          </a:p>
        </p:txBody>
      </p:sp>
      <p:sp>
        <p:nvSpPr>
          <p:cNvPr id="118788" name="Slide Number Placeholder 5"/>
          <p:cNvSpPr txBox="1">
            <a:spLocks noGrp="1"/>
          </p:cNvSpPr>
          <p:nvPr/>
        </p:nvSpPr>
        <p:spPr bwMode="auto">
          <a:xfrm>
            <a:off x="3048000" y="6172200"/>
            <a:ext cx="2133600" cy="685800"/>
          </a:xfrm>
          <a:prstGeom prst="rect">
            <a:avLst/>
          </a:prstGeom>
          <a:noFill/>
          <a:ln w="9525">
            <a:noFill/>
            <a:miter lim="800000"/>
            <a:headEnd/>
            <a:tailEnd/>
          </a:ln>
        </p:spPr>
        <p:txBody>
          <a:bodyPr/>
          <a:lstStyle/>
          <a:p>
            <a:pPr algn="r"/>
            <a:endParaRPr lang="en-US" sz="1400" dirty="0"/>
          </a:p>
        </p:txBody>
      </p:sp>
      <p:sp>
        <p:nvSpPr>
          <p:cNvPr id="2" name="Footer Placeholder 1"/>
          <p:cNvSpPr>
            <a:spLocks noGrp="1"/>
          </p:cNvSpPr>
          <p:nvPr>
            <p:ph type="ftr" sz="quarter" idx="11"/>
          </p:nvPr>
        </p:nvSpPr>
        <p:spPr/>
        <p:txBody>
          <a:bodyPr/>
          <a:lstStyle/>
          <a:p>
            <a:pPr>
              <a:defRPr/>
            </a:pPr>
            <a:r>
              <a:rPr lang="en-US" dirty="0"/>
              <a:t>Module 1. Foundations</a:t>
            </a:r>
          </a:p>
        </p:txBody>
      </p:sp>
    </p:spTree>
  </p:cSld>
  <p:clrMapOvr>
    <a:masterClrMapping/>
  </p:clrMapOvr>
  <p:transition spd="slow"/>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2"/>
          <p:cNvSpPr>
            <a:spLocks noGrp="1" noChangeArrowheads="1"/>
          </p:cNvSpPr>
          <p:nvPr>
            <p:ph type="title"/>
          </p:nvPr>
        </p:nvSpPr>
        <p:spPr>
          <a:xfrm>
            <a:off x="0" y="274638"/>
            <a:ext cx="9144000" cy="868362"/>
          </a:xfrm>
        </p:spPr>
        <p:txBody>
          <a:bodyPr/>
          <a:lstStyle/>
          <a:p>
            <a:pPr eaLnBrk="1" hangingPunct="1"/>
            <a:r>
              <a:rPr lang="en-US" dirty="0">
                <a:cs typeface="Tahoma" pitchFamily="34" charset="0"/>
              </a:rPr>
              <a:t>2c. Bodies in Variant Access Points</a:t>
            </a:r>
          </a:p>
        </p:txBody>
      </p:sp>
      <p:sp>
        <p:nvSpPr>
          <p:cNvPr id="56324" name="Rectangle 3"/>
          <p:cNvSpPr>
            <a:spLocks noGrp="1" noChangeArrowheads="1"/>
          </p:cNvSpPr>
          <p:nvPr>
            <p:ph idx="1"/>
          </p:nvPr>
        </p:nvSpPr>
        <p:spPr>
          <a:xfrm>
            <a:off x="457200" y="1371600"/>
            <a:ext cx="8229600" cy="4754563"/>
          </a:xfrm>
        </p:spPr>
        <p:txBody>
          <a:bodyPr rtlCol="0">
            <a:normAutofit lnSpcReduction="10000"/>
          </a:bodyPr>
          <a:lstStyle/>
          <a:p>
            <a:pPr eaLnBrk="1" fontAlgn="auto" hangingPunct="1">
              <a:spcAft>
                <a:spcPts val="0"/>
              </a:spcAft>
              <a:buFontTx/>
              <a:buNone/>
              <a:tabLst>
                <a:tab pos="1828800" algn="l"/>
              </a:tabLst>
              <a:defRPr/>
            </a:pPr>
            <a:r>
              <a:rPr lang="en-US" dirty="0">
                <a:cs typeface="Tahoma" pitchFamily="34" charset="0"/>
              </a:rPr>
              <a:t>For this NAR:</a:t>
            </a:r>
          </a:p>
          <a:p>
            <a:pPr eaLnBrk="1" fontAlgn="auto" hangingPunct="1">
              <a:spcAft>
                <a:spcPts val="0"/>
              </a:spcAft>
              <a:buFontTx/>
              <a:buNone/>
              <a:tabLst>
                <a:tab pos="1828800" algn="l"/>
              </a:tabLst>
              <a:defRPr/>
            </a:pPr>
            <a:r>
              <a:rPr lang="en-US" dirty="0">
                <a:cs typeface="Tahoma" pitchFamily="34" charset="0"/>
              </a:rPr>
              <a:t>	110 1 _   British Columbia. $b School 	Facilities Planning</a:t>
            </a:r>
          </a:p>
          <a:p>
            <a:pPr eaLnBrk="1" fontAlgn="auto" hangingPunct="1">
              <a:spcAft>
                <a:spcPts val="1200"/>
              </a:spcAft>
              <a:buFontTx/>
              <a:buNone/>
              <a:tabLst>
                <a:tab pos="1828800" algn="l"/>
              </a:tabLst>
              <a:defRPr/>
            </a:pPr>
            <a:r>
              <a:rPr lang="en-US" dirty="0">
                <a:cs typeface="Tahoma" pitchFamily="34" charset="0"/>
              </a:rPr>
              <a:t>	410 1 _   British Columbia. $b Ministry of 	Education. $b School Facilities 	Planning</a:t>
            </a:r>
          </a:p>
          <a:p>
            <a:pPr eaLnBrk="1" fontAlgn="auto" hangingPunct="1">
              <a:spcAft>
                <a:spcPts val="0"/>
              </a:spcAft>
              <a:buFontTx/>
              <a:buNone/>
              <a:tabLst>
                <a:tab pos="1828800" algn="l"/>
              </a:tabLst>
              <a:defRPr/>
            </a:pPr>
            <a:r>
              <a:rPr lang="en-US" sz="3600" i="1" dirty="0">
                <a:cs typeface="Tahoma" pitchFamily="34" charset="0"/>
              </a:rPr>
              <a:t>Another NAR is needed:</a:t>
            </a:r>
          </a:p>
          <a:p>
            <a:pPr eaLnBrk="1" fontAlgn="auto" hangingPunct="1">
              <a:spcAft>
                <a:spcPts val="0"/>
              </a:spcAft>
              <a:buFontTx/>
              <a:buNone/>
              <a:tabLst>
                <a:tab pos="1828800" algn="l"/>
              </a:tabLst>
              <a:defRPr/>
            </a:pPr>
            <a:r>
              <a:rPr lang="en-US" dirty="0">
                <a:cs typeface="Tahoma" pitchFamily="34" charset="0"/>
              </a:rPr>
              <a:t>	110 1 _   British Columbia. $b Ministry of 	Education</a:t>
            </a:r>
          </a:p>
        </p:txBody>
      </p:sp>
      <p:sp>
        <p:nvSpPr>
          <p:cNvPr id="6" name="Slide Number Placeholder 5"/>
          <p:cNvSpPr>
            <a:spLocks noGrp="1"/>
          </p:cNvSpPr>
          <p:nvPr>
            <p:ph type="sldNum" sz="quarter" idx="12"/>
          </p:nvPr>
        </p:nvSpPr>
        <p:spPr/>
        <p:txBody>
          <a:bodyPr/>
          <a:lstStyle/>
          <a:p>
            <a:pPr>
              <a:defRPr/>
            </a:pPr>
            <a:fld id="{5DE9F4FC-5762-434D-A628-A504C63EE593}" type="slidenum">
              <a:rPr lang="en-US"/>
              <a:pPr>
                <a:defRPr/>
              </a:pPr>
              <a:t>57</a:t>
            </a:fld>
            <a:endParaRPr lang="en-US" dirty="0"/>
          </a:p>
        </p:txBody>
      </p:sp>
      <p:sp>
        <p:nvSpPr>
          <p:cNvPr id="2" name="Footer Placeholder 1"/>
          <p:cNvSpPr>
            <a:spLocks noGrp="1"/>
          </p:cNvSpPr>
          <p:nvPr>
            <p:ph type="ftr" sz="quarter" idx="11"/>
          </p:nvPr>
        </p:nvSpPr>
        <p:spPr/>
        <p:txBody>
          <a:bodyPr/>
          <a:lstStyle/>
          <a:p>
            <a:pPr>
              <a:defRPr/>
            </a:pPr>
            <a:r>
              <a:rPr lang="en-US" dirty="0"/>
              <a:t>Module 1. Foundations</a:t>
            </a:r>
          </a:p>
        </p:txBody>
      </p:sp>
    </p:spTree>
  </p:cSld>
  <p:clrMapOvr>
    <a:masterClrMapping/>
  </p:clrMapOvr>
  <p:transition spd="slow"/>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Slide Number Placeholder 3"/>
          <p:cNvSpPr>
            <a:spLocks noGrp="1"/>
          </p:cNvSpPr>
          <p:nvPr>
            <p:ph type="sldNum" sz="quarter" idx="12"/>
          </p:nvPr>
        </p:nvSpPr>
        <p:spPr/>
        <p:txBody>
          <a:bodyPr/>
          <a:lstStyle/>
          <a:p>
            <a:pPr>
              <a:defRPr/>
            </a:pPr>
            <a:fld id="{4855C47F-5369-4497-8339-562C8178EB74}" type="slidenum">
              <a:rPr lang="en-US"/>
              <a:pPr>
                <a:defRPr/>
              </a:pPr>
              <a:t>58</a:t>
            </a:fld>
            <a:endParaRPr lang="en-US" dirty="0"/>
          </a:p>
        </p:txBody>
      </p:sp>
      <p:sp>
        <p:nvSpPr>
          <p:cNvPr id="118786" name="Rectangle 2"/>
          <p:cNvSpPr>
            <a:spLocks noGrp="1" noChangeArrowheads="1"/>
          </p:cNvSpPr>
          <p:nvPr>
            <p:ph type="title" idx="4294967295"/>
          </p:nvPr>
        </p:nvSpPr>
        <p:spPr>
          <a:xfrm>
            <a:off x="0" y="228600"/>
            <a:ext cx="9144000" cy="762000"/>
          </a:xfrm>
        </p:spPr>
        <p:txBody>
          <a:bodyPr/>
          <a:lstStyle/>
          <a:p>
            <a:pPr eaLnBrk="1" hangingPunct="1"/>
            <a:r>
              <a:rPr lang="en-US" dirty="0">
                <a:cs typeface="Tahoma" pitchFamily="34" charset="0"/>
              </a:rPr>
              <a:t>2d. Bodies in Variant Access Points</a:t>
            </a:r>
          </a:p>
        </p:txBody>
      </p:sp>
      <p:sp>
        <p:nvSpPr>
          <p:cNvPr id="118787" name="Rectangle 3"/>
          <p:cNvSpPr>
            <a:spLocks noGrp="1" noChangeArrowheads="1"/>
          </p:cNvSpPr>
          <p:nvPr>
            <p:ph type="body" idx="4294967295"/>
          </p:nvPr>
        </p:nvSpPr>
        <p:spPr>
          <a:xfrm>
            <a:off x="990600" y="1371600"/>
            <a:ext cx="8153400" cy="4724400"/>
          </a:xfrm>
        </p:spPr>
        <p:txBody>
          <a:bodyPr/>
          <a:lstStyle/>
          <a:p>
            <a:pPr eaLnBrk="1" hangingPunct="1">
              <a:lnSpc>
                <a:spcPct val="90000"/>
              </a:lnSpc>
              <a:buFontTx/>
              <a:buNone/>
              <a:tabLst>
                <a:tab pos="2062163" algn="l"/>
              </a:tabLst>
            </a:pPr>
            <a:r>
              <a:rPr lang="en-US" dirty="0">
                <a:cs typeface="Tahoma" pitchFamily="34" charset="0"/>
              </a:rPr>
              <a:t>For this NAR:</a:t>
            </a:r>
          </a:p>
          <a:p>
            <a:pPr eaLnBrk="1" hangingPunct="1">
              <a:lnSpc>
                <a:spcPct val="90000"/>
              </a:lnSpc>
              <a:buFontTx/>
              <a:buNone/>
              <a:tabLst>
                <a:tab pos="2062163" algn="l"/>
              </a:tabLst>
            </a:pPr>
            <a:endParaRPr lang="en-US" dirty="0">
              <a:cs typeface="Tahoma" pitchFamily="34" charset="0"/>
            </a:endParaRPr>
          </a:p>
          <a:p>
            <a:pPr marL="1828800" indent="-1489075" eaLnBrk="1" hangingPunct="1">
              <a:lnSpc>
                <a:spcPct val="90000"/>
              </a:lnSpc>
              <a:buFontTx/>
              <a:buNone/>
            </a:pPr>
            <a:r>
              <a:rPr lang="en-US" dirty="0">
                <a:cs typeface="Tahoma" pitchFamily="34" charset="0"/>
              </a:rPr>
              <a:t>1XX  </a:t>
            </a:r>
            <a:r>
              <a:rPr lang="en-US" dirty="0"/>
              <a:t>Place within city (City)</a:t>
            </a:r>
            <a:endParaRPr lang="en-US" dirty="0">
              <a:cs typeface="Tahoma" pitchFamily="34" charset="0"/>
            </a:endParaRPr>
          </a:p>
          <a:p>
            <a:pPr marL="1828800" indent="-1489075" eaLnBrk="1" hangingPunct="1">
              <a:lnSpc>
                <a:spcPct val="90000"/>
              </a:lnSpc>
              <a:buFontTx/>
              <a:buNone/>
            </a:pPr>
            <a:r>
              <a:rPr lang="en-US" dirty="0">
                <a:cs typeface="Tahoma" pitchFamily="34" charset="0"/>
              </a:rPr>
              <a:t>4XX  City. $b Place within city</a:t>
            </a:r>
          </a:p>
          <a:p>
            <a:pPr eaLnBrk="1" hangingPunct="1">
              <a:lnSpc>
                <a:spcPct val="90000"/>
              </a:lnSpc>
              <a:buFontTx/>
              <a:buNone/>
              <a:tabLst>
                <a:tab pos="2062163" algn="l"/>
              </a:tabLst>
            </a:pPr>
            <a:endParaRPr lang="en-US" i="1" dirty="0">
              <a:cs typeface="Tahoma" pitchFamily="34" charset="0"/>
            </a:endParaRPr>
          </a:p>
          <a:p>
            <a:pPr eaLnBrk="1" hangingPunct="1">
              <a:lnSpc>
                <a:spcPct val="90000"/>
              </a:lnSpc>
              <a:buFontTx/>
              <a:buNone/>
              <a:tabLst>
                <a:tab pos="2062163" algn="l"/>
              </a:tabLst>
            </a:pPr>
            <a:r>
              <a:rPr lang="en-US" i="1" dirty="0">
                <a:cs typeface="Tahoma" pitchFamily="34" charset="0"/>
              </a:rPr>
              <a:t>Another NAR is needed:</a:t>
            </a:r>
            <a:r>
              <a:rPr lang="en-US" dirty="0">
                <a:cs typeface="Tahoma" pitchFamily="34" charset="0"/>
              </a:rPr>
              <a:t> </a:t>
            </a:r>
          </a:p>
          <a:p>
            <a:pPr eaLnBrk="1" hangingPunct="1">
              <a:lnSpc>
                <a:spcPct val="90000"/>
              </a:lnSpc>
              <a:buFontTx/>
              <a:buNone/>
              <a:tabLst>
                <a:tab pos="2062163" algn="l"/>
              </a:tabLst>
            </a:pPr>
            <a:r>
              <a:rPr lang="en-US" sz="3200" b="1" dirty="0">
                <a:cs typeface="Tahoma" pitchFamily="34" charset="0"/>
              </a:rPr>
              <a:t>    1XX  City</a:t>
            </a:r>
          </a:p>
        </p:txBody>
      </p:sp>
      <p:sp>
        <p:nvSpPr>
          <p:cNvPr id="118788" name="Slide Number Placeholder 5"/>
          <p:cNvSpPr txBox="1">
            <a:spLocks noGrp="1"/>
          </p:cNvSpPr>
          <p:nvPr/>
        </p:nvSpPr>
        <p:spPr bwMode="auto">
          <a:xfrm>
            <a:off x="3048000" y="6172200"/>
            <a:ext cx="2133600" cy="685800"/>
          </a:xfrm>
          <a:prstGeom prst="rect">
            <a:avLst/>
          </a:prstGeom>
          <a:noFill/>
          <a:ln w="9525">
            <a:noFill/>
            <a:miter lim="800000"/>
            <a:headEnd/>
            <a:tailEnd/>
          </a:ln>
        </p:spPr>
        <p:txBody>
          <a:bodyPr/>
          <a:lstStyle/>
          <a:p>
            <a:pPr algn="r"/>
            <a:endParaRPr lang="en-US" sz="1400" dirty="0"/>
          </a:p>
        </p:txBody>
      </p:sp>
      <p:sp>
        <p:nvSpPr>
          <p:cNvPr id="2" name="Footer Placeholder 1"/>
          <p:cNvSpPr>
            <a:spLocks noGrp="1"/>
          </p:cNvSpPr>
          <p:nvPr>
            <p:ph type="ftr" sz="quarter" idx="11"/>
          </p:nvPr>
        </p:nvSpPr>
        <p:spPr/>
        <p:txBody>
          <a:bodyPr/>
          <a:lstStyle/>
          <a:p>
            <a:pPr>
              <a:defRPr/>
            </a:pPr>
            <a:r>
              <a:rPr lang="en-US" dirty="0"/>
              <a:t>Module 1. Foundations</a:t>
            </a:r>
          </a:p>
        </p:txBody>
      </p:sp>
    </p:spTree>
    <p:extLst>
      <p:ext uri="{BB962C8B-B14F-4D97-AF65-F5344CB8AC3E}">
        <p14:creationId xmlns:p14="http://schemas.microsoft.com/office/powerpoint/2010/main" val="3893319363"/>
      </p:ext>
    </p:extLst>
  </p:cSld>
  <p:clrMapOvr>
    <a:masterClrMapping/>
  </p:clrMapOvr>
  <p:transition spd="slow"/>
</p:sld>
</file>

<file path=ppt/slides/slide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Slide Number Placeholder 3"/>
          <p:cNvSpPr>
            <a:spLocks noGrp="1"/>
          </p:cNvSpPr>
          <p:nvPr>
            <p:ph type="sldNum" sz="quarter" idx="12"/>
          </p:nvPr>
        </p:nvSpPr>
        <p:spPr/>
        <p:txBody>
          <a:bodyPr/>
          <a:lstStyle/>
          <a:p>
            <a:pPr>
              <a:defRPr/>
            </a:pPr>
            <a:fld id="{4855C47F-5369-4497-8339-562C8178EB74}" type="slidenum">
              <a:rPr lang="en-US"/>
              <a:pPr>
                <a:defRPr/>
              </a:pPr>
              <a:t>59</a:t>
            </a:fld>
            <a:endParaRPr lang="en-US" dirty="0"/>
          </a:p>
        </p:txBody>
      </p:sp>
      <p:sp>
        <p:nvSpPr>
          <p:cNvPr id="118786" name="Rectangle 2"/>
          <p:cNvSpPr>
            <a:spLocks noGrp="1" noChangeArrowheads="1"/>
          </p:cNvSpPr>
          <p:nvPr>
            <p:ph type="title" idx="4294967295"/>
          </p:nvPr>
        </p:nvSpPr>
        <p:spPr>
          <a:xfrm>
            <a:off x="0" y="228600"/>
            <a:ext cx="9144000" cy="762000"/>
          </a:xfrm>
        </p:spPr>
        <p:txBody>
          <a:bodyPr/>
          <a:lstStyle/>
          <a:p>
            <a:pPr eaLnBrk="1" hangingPunct="1"/>
            <a:r>
              <a:rPr lang="en-US" dirty="0">
                <a:cs typeface="Tahoma" pitchFamily="34" charset="0"/>
              </a:rPr>
              <a:t>2e. Bodies in Variant Access Points</a:t>
            </a:r>
          </a:p>
        </p:txBody>
      </p:sp>
      <p:sp>
        <p:nvSpPr>
          <p:cNvPr id="118787" name="Rectangle 3"/>
          <p:cNvSpPr>
            <a:spLocks noGrp="1" noChangeArrowheads="1"/>
          </p:cNvSpPr>
          <p:nvPr>
            <p:ph type="body" idx="4294967295"/>
          </p:nvPr>
        </p:nvSpPr>
        <p:spPr>
          <a:xfrm>
            <a:off x="990600" y="1371600"/>
            <a:ext cx="8153400" cy="4724400"/>
          </a:xfrm>
        </p:spPr>
        <p:txBody>
          <a:bodyPr/>
          <a:lstStyle/>
          <a:p>
            <a:pPr eaLnBrk="1" hangingPunct="1">
              <a:lnSpc>
                <a:spcPct val="90000"/>
              </a:lnSpc>
              <a:buFontTx/>
              <a:buNone/>
              <a:tabLst>
                <a:tab pos="2062163" algn="l"/>
              </a:tabLst>
            </a:pPr>
            <a:r>
              <a:rPr lang="en-US" dirty="0">
                <a:cs typeface="Tahoma" pitchFamily="34" charset="0"/>
              </a:rPr>
              <a:t>For this NAR:</a:t>
            </a:r>
          </a:p>
          <a:p>
            <a:pPr eaLnBrk="1" hangingPunct="1">
              <a:lnSpc>
                <a:spcPct val="90000"/>
              </a:lnSpc>
              <a:buFontTx/>
              <a:buNone/>
              <a:tabLst>
                <a:tab pos="2062163" algn="l"/>
              </a:tabLst>
            </a:pPr>
            <a:endParaRPr lang="en-US" dirty="0">
              <a:cs typeface="Tahoma" pitchFamily="34" charset="0"/>
            </a:endParaRPr>
          </a:p>
          <a:p>
            <a:pPr marL="1828800" indent="-1489075" eaLnBrk="1" hangingPunct="1">
              <a:lnSpc>
                <a:spcPct val="90000"/>
              </a:lnSpc>
              <a:buFontTx/>
              <a:buNone/>
            </a:pPr>
            <a:r>
              <a:rPr lang="en-US" dirty="0">
                <a:cs typeface="Tahoma" pitchFamily="34" charset="0"/>
              </a:rPr>
              <a:t>151 _ _	</a:t>
            </a:r>
            <a:r>
              <a:rPr lang="en-US" dirty="0"/>
              <a:t>Koreatown (Los Angeles, Calif.)</a:t>
            </a:r>
            <a:endParaRPr lang="en-US" dirty="0">
              <a:cs typeface="Tahoma" pitchFamily="34" charset="0"/>
            </a:endParaRPr>
          </a:p>
          <a:p>
            <a:pPr marL="1828800" indent="-1489075" eaLnBrk="1" hangingPunct="1">
              <a:lnSpc>
                <a:spcPct val="90000"/>
              </a:lnSpc>
              <a:buFontTx/>
              <a:buNone/>
            </a:pPr>
            <a:r>
              <a:rPr lang="en-US" dirty="0">
                <a:cs typeface="Tahoma" pitchFamily="34" charset="0"/>
              </a:rPr>
              <a:t>410 1 _  	</a:t>
            </a:r>
            <a:r>
              <a:rPr lang="en-US" dirty="0"/>
              <a:t>Los Angeles (Calif.). $b Koreatown</a:t>
            </a:r>
            <a:endParaRPr lang="en-US" dirty="0">
              <a:cs typeface="Tahoma" pitchFamily="34" charset="0"/>
            </a:endParaRPr>
          </a:p>
          <a:p>
            <a:pPr eaLnBrk="1" hangingPunct="1">
              <a:lnSpc>
                <a:spcPct val="90000"/>
              </a:lnSpc>
              <a:buFontTx/>
              <a:buNone/>
              <a:tabLst>
                <a:tab pos="2062163" algn="l"/>
              </a:tabLst>
            </a:pPr>
            <a:endParaRPr lang="en-US" i="1" dirty="0">
              <a:cs typeface="Tahoma" pitchFamily="34" charset="0"/>
            </a:endParaRPr>
          </a:p>
          <a:p>
            <a:pPr eaLnBrk="1" hangingPunct="1">
              <a:lnSpc>
                <a:spcPct val="90000"/>
              </a:lnSpc>
              <a:buFontTx/>
              <a:buNone/>
              <a:tabLst>
                <a:tab pos="2062163" algn="l"/>
              </a:tabLst>
            </a:pPr>
            <a:r>
              <a:rPr lang="en-US" i="1" dirty="0">
                <a:cs typeface="Tahoma" pitchFamily="34" charset="0"/>
              </a:rPr>
              <a:t>Another NAR is needed:</a:t>
            </a:r>
            <a:r>
              <a:rPr lang="en-US" dirty="0">
                <a:cs typeface="Tahoma" pitchFamily="34" charset="0"/>
              </a:rPr>
              <a:t> </a:t>
            </a:r>
          </a:p>
          <a:p>
            <a:pPr lvl="1" eaLnBrk="1" hangingPunct="1">
              <a:lnSpc>
                <a:spcPct val="90000"/>
              </a:lnSpc>
              <a:buFontTx/>
              <a:buNone/>
            </a:pPr>
            <a:r>
              <a:rPr lang="en-US" sz="3200" dirty="0">
                <a:cs typeface="Tahoma" pitchFamily="34" charset="0"/>
              </a:rPr>
              <a:t>151 _ _	</a:t>
            </a:r>
            <a:r>
              <a:rPr lang="en-US" sz="3200" dirty="0"/>
              <a:t>Los Angeles (Calif.)</a:t>
            </a:r>
            <a:endParaRPr lang="en-US" sz="3200" dirty="0">
              <a:cs typeface="Tahoma" pitchFamily="34" charset="0"/>
            </a:endParaRPr>
          </a:p>
        </p:txBody>
      </p:sp>
      <p:sp>
        <p:nvSpPr>
          <p:cNvPr id="118788" name="Slide Number Placeholder 5"/>
          <p:cNvSpPr txBox="1">
            <a:spLocks noGrp="1"/>
          </p:cNvSpPr>
          <p:nvPr/>
        </p:nvSpPr>
        <p:spPr bwMode="auto">
          <a:xfrm>
            <a:off x="3048000" y="6172200"/>
            <a:ext cx="2133600" cy="685800"/>
          </a:xfrm>
          <a:prstGeom prst="rect">
            <a:avLst/>
          </a:prstGeom>
          <a:noFill/>
          <a:ln w="9525">
            <a:noFill/>
            <a:miter lim="800000"/>
            <a:headEnd/>
            <a:tailEnd/>
          </a:ln>
        </p:spPr>
        <p:txBody>
          <a:bodyPr/>
          <a:lstStyle/>
          <a:p>
            <a:pPr algn="r"/>
            <a:endParaRPr lang="en-US" sz="1400" dirty="0"/>
          </a:p>
        </p:txBody>
      </p:sp>
      <p:sp>
        <p:nvSpPr>
          <p:cNvPr id="2" name="Footer Placeholder 1"/>
          <p:cNvSpPr>
            <a:spLocks noGrp="1"/>
          </p:cNvSpPr>
          <p:nvPr>
            <p:ph type="ftr" sz="quarter" idx="11"/>
          </p:nvPr>
        </p:nvSpPr>
        <p:spPr/>
        <p:txBody>
          <a:bodyPr/>
          <a:lstStyle/>
          <a:p>
            <a:pPr>
              <a:defRPr/>
            </a:pPr>
            <a:r>
              <a:rPr lang="en-US" dirty="0"/>
              <a:t>Module 1. Foundations</a:t>
            </a:r>
          </a:p>
        </p:txBody>
      </p:sp>
    </p:spTree>
    <p:extLst>
      <p:ext uri="{BB962C8B-B14F-4D97-AF65-F5344CB8AC3E}">
        <p14:creationId xmlns:p14="http://schemas.microsoft.com/office/powerpoint/2010/main" val="561554727"/>
      </p:ext>
    </p:extLst>
  </p:cSld>
  <p:clrMapOvr>
    <a:masterClrMapping/>
  </p:clrMapOvr>
  <p:transition spd="slow"/>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Title 2"/>
          <p:cNvSpPr>
            <a:spLocks noGrp="1"/>
          </p:cNvSpPr>
          <p:nvPr>
            <p:ph type="title"/>
          </p:nvPr>
        </p:nvSpPr>
        <p:spPr/>
        <p:txBody>
          <a:bodyPr/>
          <a:lstStyle/>
          <a:p>
            <a:pPr eaLnBrk="1" hangingPunct="1"/>
            <a:r>
              <a:rPr lang="en-US" dirty="0"/>
              <a:t>3. Related Entities (5XX)</a:t>
            </a:r>
          </a:p>
        </p:txBody>
      </p:sp>
      <p:sp>
        <p:nvSpPr>
          <p:cNvPr id="122882" name="Content Placeholder 3"/>
          <p:cNvSpPr>
            <a:spLocks noGrp="1"/>
          </p:cNvSpPr>
          <p:nvPr>
            <p:ph idx="1"/>
          </p:nvPr>
        </p:nvSpPr>
        <p:spPr>
          <a:xfrm>
            <a:off x="457200" y="1600200"/>
            <a:ext cx="8382000" cy="4525963"/>
          </a:xfrm>
        </p:spPr>
        <p:txBody>
          <a:bodyPr/>
          <a:lstStyle/>
          <a:p>
            <a:pPr eaLnBrk="1" hangingPunct="1"/>
            <a:r>
              <a:rPr lang="en-US" sz="2800" dirty="0"/>
              <a:t>In many cases, it is useful to create access points for related entities (5XX)</a:t>
            </a:r>
          </a:p>
          <a:p>
            <a:pPr eaLnBrk="1" hangingPunct="1"/>
            <a:r>
              <a:rPr lang="en-US" sz="2800" dirty="0"/>
              <a:t>Every entity in a 5XX </a:t>
            </a:r>
            <a:r>
              <a:rPr lang="en-US" sz="2800" b="1" dirty="0"/>
              <a:t>must</a:t>
            </a:r>
            <a:r>
              <a:rPr lang="en-US" sz="2800" dirty="0"/>
              <a:t> be established</a:t>
            </a:r>
            <a:endParaRPr lang="en-US" sz="1100" dirty="0"/>
          </a:p>
          <a:p>
            <a:pPr eaLnBrk="1" hangingPunct="1"/>
            <a:r>
              <a:rPr lang="en-US" sz="2800" dirty="0"/>
              <a:t>Reciprocal access points for related entities are not generally required, but are required in four situations:</a:t>
            </a:r>
          </a:p>
          <a:p>
            <a:pPr lvl="1" eaLnBrk="1" hangingPunct="1"/>
            <a:r>
              <a:rPr lang="en-US" sz="2400" dirty="0"/>
              <a:t>Persons with different identities (pseudonyms)</a:t>
            </a:r>
          </a:p>
          <a:p>
            <a:pPr lvl="1" eaLnBrk="1" hangingPunct="1"/>
            <a:r>
              <a:rPr lang="en-US" sz="2400" dirty="0"/>
              <a:t>Earlier and later forms of a corporate name, place, or family </a:t>
            </a:r>
          </a:p>
          <a:p>
            <a:pPr lvl="1" eaLnBrk="1" hangingPunct="1"/>
            <a:r>
              <a:rPr lang="en-US" sz="2400" dirty="0"/>
              <a:t>Sequential relationships between series or serials</a:t>
            </a:r>
          </a:p>
          <a:p>
            <a:pPr lvl="1" eaLnBrk="1" hangingPunct="1"/>
            <a:r>
              <a:rPr lang="en-US" sz="2400" dirty="0"/>
              <a:t>Government and religious officials</a:t>
            </a:r>
          </a:p>
          <a:p>
            <a:pPr lvl="1" eaLnBrk="1" hangingPunct="1"/>
            <a:endParaRPr lang="en-US" dirty="0"/>
          </a:p>
        </p:txBody>
      </p:sp>
      <p:sp>
        <p:nvSpPr>
          <p:cNvPr id="2" name="Slide Number Placeholder 1"/>
          <p:cNvSpPr>
            <a:spLocks noGrp="1"/>
          </p:cNvSpPr>
          <p:nvPr>
            <p:ph type="sldNum" sz="quarter" idx="12"/>
          </p:nvPr>
        </p:nvSpPr>
        <p:spPr/>
        <p:txBody>
          <a:bodyPr/>
          <a:lstStyle/>
          <a:p>
            <a:pPr>
              <a:defRPr/>
            </a:pPr>
            <a:fld id="{8F21388A-E022-498D-9BF4-5AAF06BD52D3}" type="slidenum">
              <a:rPr lang="en-US"/>
              <a:pPr>
                <a:defRPr/>
              </a:pPr>
              <a:t>60</a:t>
            </a:fld>
            <a:endParaRPr lang="en-US" dirty="0"/>
          </a:p>
        </p:txBody>
      </p:sp>
      <p:sp>
        <p:nvSpPr>
          <p:cNvPr id="5" name="Footer Placeholder 4"/>
          <p:cNvSpPr>
            <a:spLocks noGrp="1"/>
          </p:cNvSpPr>
          <p:nvPr>
            <p:ph type="ftr" sz="quarter" idx="11"/>
          </p:nvPr>
        </p:nvSpPr>
        <p:spPr/>
        <p:txBody>
          <a:bodyPr/>
          <a:lstStyle/>
          <a:p>
            <a:pPr>
              <a:defRPr/>
            </a:pPr>
            <a:r>
              <a:rPr lang="en-US" dirty="0"/>
              <a:t>Module 1. Foundations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 name="Slide Number Placeholder 3"/>
          <p:cNvSpPr>
            <a:spLocks noGrp="1"/>
          </p:cNvSpPr>
          <p:nvPr>
            <p:ph type="sldNum" sz="quarter" idx="12"/>
          </p:nvPr>
        </p:nvSpPr>
        <p:spPr/>
        <p:txBody>
          <a:bodyPr/>
          <a:lstStyle/>
          <a:p>
            <a:pPr>
              <a:defRPr/>
            </a:pPr>
            <a:fld id="{3ABDC9B4-4F99-459E-90CC-8A9805FDD057}" type="slidenum">
              <a:rPr lang="en-US"/>
              <a:pPr>
                <a:defRPr/>
              </a:pPr>
              <a:t>61</a:t>
            </a:fld>
            <a:endParaRPr lang="en-US" dirty="0"/>
          </a:p>
        </p:txBody>
      </p:sp>
      <p:sp>
        <p:nvSpPr>
          <p:cNvPr id="124930" name="Rectangle 2"/>
          <p:cNvSpPr>
            <a:spLocks noGrp="1" noChangeArrowheads="1"/>
          </p:cNvSpPr>
          <p:nvPr>
            <p:ph type="title" idx="4294967295"/>
          </p:nvPr>
        </p:nvSpPr>
        <p:spPr>
          <a:xfrm>
            <a:off x="0" y="609600"/>
            <a:ext cx="9144000" cy="1143000"/>
          </a:xfrm>
        </p:spPr>
        <p:txBody>
          <a:bodyPr/>
          <a:lstStyle/>
          <a:p>
            <a:pPr eaLnBrk="1" hangingPunct="1"/>
            <a:r>
              <a:rPr lang="en-US" dirty="0">
                <a:cs typeface="Tahoma" pitchFamily="34" charset="0"/>
              </a:rPr>
              <a:t>3b. Related Entities (5XX)</a:t>
            </a:r>
          </a:p>
        </p:txBody>
      </p:sp>
      <p:sp>
        <p:nvSpPr>
          <p:cNvPr id="124931" name="Rectangle 3"/>
          <p:cNvSpPr>
            <a:spLocks noGrp="1" noChangeArrowheads="1"/>
          </p:cNvSpPr>
          <p:nvPr>
            <p:ph type="body" sz="half" idx="4294967295"/>
          </p:nvPr>
        </p:nvSpPr>
        <p:spPr>
          <a:xfrm>
            <a:off x="246063" y="2489200"/>
            <a:ext cx="4343400" cy="2844800"/>
          </a:xfrm>
        </p:spPr>
        <p:txBody>
          <a:bodyPr/>
          <a:lstStyle/>
          <a:p>
            <a:pPr eaLnBrk="1" hangingPunct="1">
              <a:buFontTx/>
              <a:buNone/>
            </a:pPr>
            <a:r>
              <a:rPr lang="en-US" dirty="0">
                <a:cs typeface="Tahoma" pitchFamily="34" charset="0"/>
              </a:rPr>
              <a:t>1XX  Current name of entity</a:t>
            </a:r>
          </a:p>
          <a:p>
            <a:pPr eaLnBrk="1" hangingPunct="1">
              <a:buFontTx/>
              <a:buNone/>
            </a:pPr>
            <a:r>
              <a:rPr lang="en-US" dirty="0">
                <a:cs typeface="Tahoma" pitchFamily="34" charset="0"/>
              </a:rPr>
              <a:t>5XX $w r $</a:t>
            </a:r>
            <a:r>
              <a:rPr lang="en-US" dirty="0" err="1">
                <a:cs typeface="Tahoma" pitchFamily="34" charset="0"/>
              </a:rPr>
              <a:t>i</a:t>
            </a:r>
            <a:r>
              <a:rPr lang="en-US" dirty="0">
                <a:cs typeface="Tahoma" pitchFamily="34" charset="0"/>
              </a:rPr>
              <a:t> Predecessor: $a Earlier name of entity</a:t>
            </a:r>
          </a:p>
          <a:p>
            <a:pPr eaLnBrk="1" hangingPunct="1">
              <a:buFontTx/>
              <a:buNone/>
            </a:pPr>
            <a:endParaRPr lang="en-US" dirty="0">
              <a:cs typeface="Tahoma" pitchFamily="34" charset="0"/>
            </a:endParaRPr>
          </a:p>
        </p:txBody>
      </p:sp>
      <p:sp>
        <p:nvSpPr>
          <p:cNvPr id="55301" name="Rectangle 4"/>
          <p:cNvSpPr>
            <a:spLocks noGrp="1" noChangeArrowheads="1"/>
          </p:cNvSpPr>
          <p:nvPr>
            <p:ph type="body" sz="half" idx="4294967295"/>
          </p:nvPr>
        </p:nvSpPr>
        <p:spPr>
          <a:xfrm>
            <a:off x="5029200" y="2514600"/>
            <a:ext cx="4114800" cy="2438400"/>
          </a:xfrm>
        </p:spPr>
        <p:txBody>
          <a:bodyPr rtlCol="0">
            <a:normAutofit lnSpcReduction="10000"/>
          </a:bodyPr>
          <a:lstStyle/>
          <a:p>
            <a:pPr eaLnBrk="1" fontAlgn="auto" hangingPunct="1">
              <a:spcAft>
                <a:spcPts val="0"/>
              </a:spcAft>
              <a:buFontTx/>
              <a:buNone/>
              <a:defRPr/>
            </a:pPr>
            <a:r>
              <a:rPr lang="en-US" dirty="0">
                <a:cs typeface="Tahoma" pitchFamily="34" charset="0"/>
              </a:rPr>
              <a:t>1XX  Earlier name of entity</a:t>
            </a:r>
          </a:p>
          <a:p>
            <a:pPr eaLnBrk="1" fontAlgn="auto" hangingPunct="1">
              <a:spcAft>
                <a:spcPts val="0"/>
              </a:spcAft>
              <a:buFontTx/>
              <a:buNone/>
              <a:defRPr/>
            </a:pPr>
            <a:r>
              <a:rPr lang="en-US" dirty="0">
                <a:cs typeface="Tahoma" pitchFamily="34" charset="0"/>
              </a:rPr>
              <a:t> 5XX $w r $</a:t>
            </a:r>
            <a:r>
              <a:rPr lang="en-US" dirty="0" err="1">
                <a:cs typeface="Tahoma" pitchFamily="34" charset="0"/>
              </a:rPr>
              <a:t>i</a:t>
            </a:r>
            <a:r>
              <a:rPr lang="en-US" dirty="0">
                <a:cs typeface="Tahoma" pitchFamily="34" charset="0"/>
              </a:rPr>
              <a:t> Successor: $a Current name of entity</a:t>
            </a:r>
          </a:p>
        </p:txBody>
      </p:sp>
      <p:sp>
        <p:nvSpPr>
          <p:cNvPr id="124933" name="Slide Number Placeholder 6"/>
          <p:cNvSpPr txBox="1">
            <a:spLocks noGrp="1"/>
          </p:cNvSpPr>
          <p:nvPr/>
        </p:nvSpPr>
        <p:spPr bwMode="auto">
          <a:xfrm>
            <a:off x="3048000" y="6172200"/>
            <a:ext cx="2133600" cy="685800"/>
          </a:xfrm>
          <a:prstGeom prst="rect">
            <a:avLst/>
          </a:prstGeom>
          <a:noFill/>
          <a:ln w="9525">
            <a:noFill/>
            <a:miter lim="800000"/>
            <a:headEnd/>
            <a:tailEnd/>
          </a:ln>
        </p:spPr>
        <p:txBody>
          <a:bodyPr/>
          <a:lstStyle/>
          <a:p>
            <a:pPr algn="r"/>
            <a:endParaRPr lang="en-US" sz="1400"/>
          </a:p>
        </p:txBody>
      </p:sp>
      <p:sp>
        <p:nvSpPr>
          <p:cNvPr id="124934" name="Rectangle 5"/>
          <p:cNvSpPr>
            <a:spLocks noChangeArrowheads="1"/>
          </p:cNvSpPr>
          <p:nvPr/>
        </p:nvSpPr>
        <p:spPr bwMode="auto">
          <a:xfrm>
            <a:off x="4800600" y="3708400"/>
            <a:ext cx="355600" cy="457200"/>
          </a:xfrm>
          <a:prstGeom prst="rect">
            <a:avLst/>
          </a:prstGeom>
          <a:noFill/>
          <a:ln w="9525">
            <a:noFill/>
            <a:miter lim="800000"/>
            <a:headEnd/>
            <a:tailEnd/>
          </a:ln>
        </p:spPr>
        <p:txBody>
          <a:bodyPr wrap="none">
            <a:spAutoFit/>
          </a:bodyPr>
          <a:lstStyle/>
          <a:p>
            <a:pPr>
              <a:spcBef>
                <a:spcPct val="20000"/>
              </a:spcBef>
              <a:buClr>
                <a:schemeClr val="folHlink"/>
              </a:buClr>
              <a:buSzPct val="75000"/>
              <a:buFont typeface="Wingdings" pitchFamily="2" charset="2"/>
              <a:buChar char="n"/>
            </a:pPr>
            <a:endParaRPr lang="en-US" sz="2400" b="1">
              <a:latin typeface="Verdana" pitchFamily="34" charset="0"/>
            </a:endParaRPr>
          </a:p>
        </p:txBody>
      </p:sp>
      <p:sp>
        <p:nvSpPr>
          <p:cNvPr id="108550" name="Line 6"/>
          <p:cNvSpPr>
            <a:spLocks noChangeShapeType="1"/>
          </p:cNvSpPr>
          <p:nvPr/>
        </p:nvSpPr>
        <p:spPr bwMode="auto">
          <a:xfrm>
            <a:off x="4038600" y="2819400"/>
            <a:ext cx="1066800" cy="990600"/>
          </a:xfrm>
          <a:prstGeom prst="line">
            <a:avLst/>
          </a:prstGeom>
          <a:noFill/>
          <a:ln w="38100">
            <a:solidFill>
              <a:srgbClr val="CC0000"/>
            </a:solidFill>
            <a:miter lim="800000"/>
            <a:headEnd type="triangle" w="med" len="med"/>
            <a:tailEnd type="triangle" w="med" len="med"/>
          </a:ln>
        </p:spPr>
        <p:txBody>
          <a:bodyPr wrap="none"/>
          <a:lstStyle/>
          <a:p>
            <a:endParaRPr lang="en-US"/>
          </a:p>
        </p:txBody>
      </p:sp>
      <p:sp>
        <p:nvSpPr>
          <p:cNvPr id="108551" name="Line 7"/>
          <p:cNvSpPr>
            <a:spLocks noChangeShapeType="1"/>
          </p:cNvSpPr>
          <p:nvPr/>
        </p:nvSpPr>
        <p:spPr bwMode="auto">
          <a:xfrm flipH="1">
            <a:off x="4114800" y="2971800"/>
            <a:ext cx="863600" cy="736600"/>
          </a:xfrm>
          <a:prstGeom prst="line">
            <a:avLst/>
          </a:prstGeom>
          <a:noFill/>
          <a:ln w="38100">
            <a:solidFill>
              <a:srgbClr val="CC0000"/>
            </a:solidFill>
            <a:miter lim="800000"/>
            <a:headEnd type="triangle" w="med" len="med"/>
            <a:tailEnd type="triangle" w="med" len="med"/>
          </a:ln>
        </p:spPr>
        <p:txBody>
          <a:bodyPr wrap="none"/>
          <a:lstStyle/>
          <a:p>
            <a:endParaRPr lang="en-US"/>
          </a:p>
        </p:txBody>
      </p:sp>
      <p:sp>
        <p:nvSpPr>
          <p:cNvPr id="2" name="Footer Placeholder 1"/>
          <p:cNvSpPr>
            <a:spLocks noGrp="1"/>
          </p:cNvSpPr>
          <p:nvPr>
            <p:ph type="ftr" sz="quarter" idx="11"/>
          </p:nvPr>
        </p:nvSpPr>
        <p:spPr/>
        <p:txBody>
          <a:bodyPr/>
          <a:lstStyle/>
          <a:p>
            <a:pPr>
              <a:defRPr/>
            </a:pPr>
            <a:r>
              <a:rPr lang="en-US"/>
              <a:t>Module 1. Foundations</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0855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085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50" grpId="0" animBg="1"/>
      <p:bldP spid="108551" grpId="0" animBg="1"/>
    </p:bldLst>
  </p:timing>
</p:sld>
</file>

<file path=ppt/slides/slide6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 name="Slide Number Placeholder 3"/>
          <p:cNvSpPr>
            <a:spLocks noGrp="1"/>
          </p:cNvSpPr>
          <p:nvPr>
            <p:ph type="sldNum" sz="quarter" idx="12"/>
          </p:nvPr>
        </p:nvSpPr>
        <p:spPr/>
        <p:txBody>
          <a:bodyPr/>
          <a:lstStyle/>
          <a:p>
            <a:pPr>
              <a:defRPr/>
            </a:pPr>
            <a:fld id="{468C7BFB-ED65-49CE-B203-6BD49193B92A}" type="slidenum">
              <a:rPr lang="en-US"/>
              <a:pPr>
                <a:defRPr/>
              </a:pPr>
              <a:t>62</a:t>
            </a:fld>
            <a:endParaRPr lang="en-US" dirty="0"/>
          </a:p>
        </p:txBody>
      </p:sp>
      <p:sp>
        <p:nvSpPr>
          <p:cNvPr id="126978" name="Rectangle 2"/>
          <p:cNvSpPr>
            <a:spLocks noGrp="1" noChangeArrowheads="1"/>
          </p:cNvSpPr>
          <p:nvPr>
            <p:ph type="title" idx="4294967295"/>
          </p:nvPr>
        </p:nvSpPr>
        <p:spPr>
          <a:xfrm>
            <a:off x="0" y="533400"/>
            <a:ext cx="9144000" cy="1143000"/>
          </a:xfrm>
        </p:spPr>
        <p:txBody>
          <a:bodyPr/>
          <a:lstStyle/>
          <a:p>
            <a:pPr eaLnBrk="1" hangingPunct="1"/>
            <a:r>
              <a:rPr lang="en-US">
                <a:cs typeface="Tahoma" pitchFamily="34" charset="0"/>
              </a:rPr>
              <a:t>3c. Related Entities (5XX)</a:t>
            </a:r>
          </a:p>
        </p:txBody>
      </p:sp>
      <p:sp>
        <p:nvSpPr>
          <p:cNvPr id="126979" name="Rectangle 3"/>
          <p:cNvSpPr>
            <a:spLocks noGrp="1" noChangeArrowheads="1"/>
          </p:cNvSpPr>
          <p:nvPr>
            <p:ph type="body" sz="half" idx="4294967295"/>
          </p:nvPr>
        </p:nvSpPr>
        <p:spPr>
          <a:xfrm>
            <a:off x="381000" y="1704975"/>
            <a:ext cx="4343400" cy="4800600"/>
          </a:xfrm>
        </p:spPr>
        <p:txBody>
          <a:bodyPr/>
          <a:lstStyle/>
          <a:p>
            <a:pPr eaLnBrk="1" hangingPunct="1">
              <a:buFontTx/>
              <a:buNone/>
            </a:pPr>
            <a:r>
              <a:rPr lang="en-US" sz="2800" dirty="0">
                <a:cs typeface="Tahoma" pitchFamily="34" charset="0"/>
              </a:rPr>
              <a:t>110 2 _ International Business Machines Corporation</a:t>
            </a:r>
          </a:p>
          <a:p>
            <a:pPr eaLnBrk="1" hangingPunct="1">
              <a:buFontTx/>
              <a:buNone/>
            </a:pPr>
            <a:endParaRPr lang="en-US" sz="2800" b="1" dirty="0">
              <a:cs typeface="Tahoma" pitchFamily="34" charset="0"/>
            </a:endParaRPr>
          </a:p>
          <a:p>
            <a:pPr eaLnBrk="1" hangingPunct="1">
              <a:buFontTx/>
              <a:buNone/>
            </a:pPr>
            <a:r>
              <a:rPr lang="en-US" sz="2800" dirty="0">
                <a:cs typeface="Tahoma" pitchFamily="34" charset="0"/>
              </a:rPr>
              <a:t>510 2_ $w r $</a:t>
            </a:r>
            <a:r>
              <a:rPr lang="en-US" sz="2800" dirty="0" err="1">
                <a:cs typeface="Tahoma" pitchFamily="34" charset="0"/>
              </a:rPr>
              <a:t>i</a:t>
            </a:r>
            <a:r>
              <a:rPr lang="en-US" sz="2800" dirty="0">
                <a:cs typeface="Tahoma" pitchFamily="34" charset="0"/>
              </a:rPr>
              <a:t> Predecessor: $a Computing-Tabulating-Recording Company</a:t>
            </a:r>
          </a:p>
        </p:txBody>
      </p:sp>
      <p:sp>
        <p:nvSpPr>
          <p:cNvPr id="126980" name="Rectangle 4"/>
          <p:cNvSpPr>
            <a:spLocks noGrp="1" noChangeArrowheads="1"/>
          </p:cNvSpPr>
          <p:nvPr>
            <p:ph type="body" sz="half" idx="4294967295"/>
          </p:nvPr>
        </p:nvSpPr>
        <p:spPr>
          <a:xfrm>
            <a:off x="4876800" y="1676400"/>
            <a:ext cx="4038600" cy="5029200"/>
          </a:xfrm>
        </p:spPr>
        <p:txBody>
          <a:bodyPr/>
          <a:lstStyle/>
          <a:p>
            <a:pPr eaLnBrk="1" hangingPunct="1">
              <a:buFontTx/>
              <a:buNone/>
            </a:pPr>
            <a:r>
              <a:rPr lang="en-US" sz="2800" dirty="0">
                <a:cs typeface="Tahoma" pitchFamily="34" charset="0"/>
              </a:rPr>
              <a:t>110 2 _ Computing-Tabulating-Recording Company</a:t>
            </a:r>
          </a:p>
          <a:p>
            <a:pPr eaLnBrk="1" hangingPunct="1">
              <a:buFontTx/>
              <a:buNone/>
            </a:pPr>
            <a:endParaRPr lang="en-US" sz="2800" b="1" dirty="0">
              <a:cs typeface="Tahoma" pitchFamily="34" charset="0"/>
            </a:endParaRPr>
          </a:p>
          <a:p>
            <a:pPr eaLnBrk="1" hangingPunct="1">
              <a:buFontTx/>
              <a:buNone/>
            </a:pPr>
            <a:r>
              <a:rPr lang="en-US" sz="2800" dirty="0">
                <a:cs typeface="Tahoma" pitchFamily="34" charset="0"/>
              </a:rPr>
              <a:t>510 2_ $w r $</a:t>
            </a:r>
            <a:r>
              <a:rPr lang="en-US" sz="2800" dirty="0" err="1">
                <a:cs typeface="Tahoma" pitchFamily="34" charset="0"/>
              </a:rPr>
              <a:t>i</a:t>
            </a:r>
            <a:r>
              <a:rPr lang="en-US" sz="2800" dirty="0">
                <a:cs typeface="Tahoma" pitchFamily="34" charset="0"/>
              </a:rPr>
              <a:t> Successor: $a International Business Machines Corporation</a:t>
            </a:r>
          </a:p>
        </p:txBody>
      </p:sp>
      <p:sp>
        <p:nvSpPr>
          <p:cNvPr id="126981" name="Slide Number Placeholder 6"/>
          <p:cNvSpPr txBox="1">
            <a:spLocks noGrp="1"/>
          </p:cNvSpPr>
          <p:nvPr/>
        </p:nvSpPr>
        <p:spPr bwMode="auto">
          <a:xfrm>
            <a:off x="3048000" y="6172200"/>
            <a:ext cx="2133600" cy="685800"/>
          </a:xfrm>
          <a:prstGeom prst="rect">
            <a:avLst/>
          </a:prstGeom>
          <a:noFill/>
          <a:ln w="9525">
            <a:noFill/>
            <a:miter lim="800000"/>
            <a:headEnd/>
            <a:tailEnd/>
          </a:ln>
        </p:spPr>
        <p:txBody>
          <a:bodyPr/>
          <a:lstStyle/>
          <a:p>
            <a:pPr algn="r"/>
            <a:endParaRPr lang="en-US" sz="1400"/>
          </a:p>
        </p:txBody>
      </p:sp>
      <p:sp>
        <p:nvSpPr>
          <p:cNvPr id="103430" name="Line 6"/>
          <p:cNvSpPr>
            <a:spLocks noChangeShapeType="1"/>
          </p:cNvSpPr>
          <p:nvPr/>
        </p:nvSpPr>
        <p:spPr bwMode="auto">
          <a:xfrm>
            <a:off x="3581400" y="2209800"/>
            <a:ext cx="1600200" cy="1371600"/>
          </a:xfrm>
          <a:prstGeom prst="line">
            <a:avLst/>
          </a:prstGeom>
          <a:noFill/>
          <a:ln w="38100">
            <a:solidFill>
              <a:srgbClr val="CC0000"/>
            </a:solidFill>
            <a:miter lim="800000"/>
            <a:headEnd type="triangle" w="med" len="med"/>
            <a:tailEnd type="triangle" w="med" len="med"/>
          </a:ln>
        </p:spPr>
        <p:txBody>
          <a:bodyPr wrap="none"/>
          <a:lstStyle/>
          <a:p>
            <a:endParaRPr lang="en-US"/>
          </a:p>
        </p:txBody>
      </p:sp>
      <p:sp>
        <p:nvSpPr>
          <p:cNvPr id="103431" name="Line 7"/>
          <p:cNvSpPr>
            <a:spLocks noChangeShapeType="1"/>
          </p:cNvSpPr>
          <p:nvPr/>
        </p:nvSpPr>
        <p:spPr bwMode="auto">
          <a:xfrm flipH="1">
            <a:off x="3581400" y="2324100"/>
            <a:ext cx="1524000" cy="1143000"/>
          </a:xfrm>
          <a:prstGeom prst="line">
            <a:avLst/>
          </a:prstGeom>
          <a:noFill/>
          <a:ln w="38100">
            <a:solidFill>
              <a:srgbClr val="CC0000"/>
            </a:solidFill>
            <a:miter lim="800000"/>
            <a:headEnd type="triangle" w="med" len="med"/>
            <a:tailEnd type="triangle" w="med" len="med"/>
          </a:ln>
        </p:spPr>
        <p:txBody>
          <a:bodyPr wrap="none"/>
          <a:lstStyle/>
          <a:p>
            <a:endParaRPr lang="en-US"/>
          </a:p>
        </p:txBody>
      </p:sp>
      <p:sp>
        <p:nvSpPr>
          <p:cNvPr id="2" name="Footer Placeholder 1"/>
          <p:cNvSpPr>
            <a:spLocks noGrp="1"/>
          </p:cNvSpPr>
          <p:nvPr>
            <p:ph type="ftr" sz="quarter" idx="11"/>
          </p:nvPr>
        </p:nvSpPr>
        <p:spPr/>
        <p:txBody>
          <a:bodyPr/>
          <a:lstStyle/>
          <a:p>
            <a:pPr>
              <a:defRPr/>
            </a:pPr>
            <a:r>
              <a:rPr lang="en-US" dirty="0"/>
              <a:t>Module 1. Foundations</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343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34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30" grpId="0" animBg="1"/>
      <p:bldP spid="103431" grpId="0" animBg="1"/>
    </p:bldLst>
  </p:timing>
</p:sld>
</file>

<file path=ppt/slides/slide6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 name="Slide Number Placeholder 3"/>
          <p:cNvSpPr>
            <a:spLocks noGrp="1"/>
          </p:cNvSpPr>
          <p:nvPr>
            <p:ph type="sldNum" sz="quarter" idx="12"/>
          </p:nvPr>
        </p:nvSpPr>
        <p:spPr/>
        <p:txBody>
          <a:bodyPr/>
          <a:lstStyle/>
          <a:p>
            <a:pPr>
              <a:defRPr/>
            </a:pPr>
            <a:fld id="{1D748F5E-E25E-435E-834B-500EBEAC576B}" type="slidenum">
              <a:rPr lang="en-US"/>
              <a:pPr>
                <a:defRPr/>
              </a:pPr>
              <a:t>63</a:t>
            </a:fld>
            <a:endParaRPr lang="en-US"/>
          </a:p>
        </p:txBody>
      </p:sp>
      <p:sp>
        <p:nvSpPr>
          <p:cNvPr id="55299" name="Rectangle 2"/>
          <p:cNvSpPr>
            <a:spLocks noGrp="1" noChangeArrowheads="1"/>
          </p:cNvSpPr>
          <p:nvPr>
            <p:ph type="title" idx="4294967295"/>
          </p:nvPr>
        </p:nvSpPr>
        <p:spPr>
          <a:xfrm>
            <a:off x="0" y="609600"/>
            <a:ext cx="9144000" cy="1143000"/>
          </a:xfrm>
        </p:spPr>
        <p:txBody>
          <a:bodyPr rtlCol="0">
            <a:normAutofit fontScale="90000"/>
          </a:bodyPr>
          <a:lstStyle/>
          <a:p>
            <a:pPr eaLnBrk="1" fontAlgn="auto" hangingPunct="1">
              <a:spcAft>
                <a:spcPts val="0"/>
              </a:spcAft>
              <a:defRPr/>
            </a:pPr>
            <a:r>
              <a:rPr lang="en-US" dirty="0">
                <a:cs typeface="Tahoma" pitchFamily="34" charset="0"/>
              </a:rPr>
              <a:t>3d. Related Entities (5XX): </a:t>
            </a:r>
            <a:br>
              <a:rPr lang="en-US" dirty="0">
                <a:cs typeface="Tahoma" pitchFamily="34" charset="0"/>
              </a:rPr>
            </a:br>
            <a:r>
              <a:rPr lang="en-US" dirty="0">
                <a:cs typeface="Tahoma" pitchFamily="34" charset="0"/>
              </a:rPr>
              <a:t>Previous coding practice</a:t>
            </a:r>
          </a:p>
        </p:txBody>
      </p:sp>
      <p:sp>
        <p:nvSpPr>
          <p:cNvPr id="129027" name="Rectangle 3"/>
          <p:cNvSpPr>
            <a:spLocks noGrp="1" noChangeArrowheads="1"/>
          </p:cNvSpPr>
          <p:nvPr>
            <p:ph type="body" sz="half" idx="4294967295"/>
          </p:nvPr>
        </p:nvSpPr>
        <p:spPr>
          <a:xfrm>
            <a:off x="246063" y="2489200"/>
            <a:ext cx="4343400" cy="2844800"/>
          </a:xfrm>
        </p:spPr>
        <p:txBody>
          <a:bodyPr/>
          <a:lstStyle/>
          <a:p>
            <a:pPr eaLnBrk="1" hangingPunct="1">
              <a:buFontTx/>
              <a:buNone/>
            </a:pPr>
            <a:r>
              <a:rPr lang="en-US" dirty="0">
                <a:cs typeface="Tahoma" pitchFamily="34" charset="0"/>
              </a:rPr>
              <a:t>1XX  Current name of entity</a:t>
            </a:r>
          </a:p>
          <a:p>
            <a:pPr eaLnBrk="1" hangingPunct="1">
              <a:buFontTx/>
              <a:buNone/>
            </a:pPr>
            <a:r>
              <a:rPr lang="en-US" dirty="0">
                <a:cs typeface="Tahoma" pitchFamily="34" charset="0"/>
              </a:rPr>
              <a:t>5XX $w a $a Earlier name of entity</a:t>
            </a:r>
          </a:p>
        </p:txBody>
      </p:sp>
      <p:sp>
        <p:nvSpPr>
          <p:cNvPr id="129028" name="Rectangle 4"/>
          <p:cNvSpPr>
            <a:spLocks noGrp="1" noChangeArrowheads="1"/>
          </p:cNvSpPr>
          <p:nvPr>
            <p:ph type="body" sz="half" idx="4294967295"/>
          </p:nvPr>
        </p:nvSpPr>
        <p:spPr>
          <a:xfrm>
            <a:off x="5029200" y="2514600"/>
            <a:ext cx="4114800" cy="2438400"/>
          </a:xfrm>
        </p:spPr>
        <p:txBody>
          <a:bodyPr/>
          <a:lstStyle/>
          <a:p>
            <a:pPr eaLnBrk="1" hangingPunct="1">
              <a:buFontTx/>
              <a:buNone/>
            </a:pPr>
            <a:r>
              <a:rPr lang="en-US" dirty="0">
                <a:cs typeface="Tahoma" pitchFamily="34" charset="0"/>
              </a:rPr>
              <a:t>1XX  Earlier name of entity</a:t>
            </a:r>
          </a:p>
          <a:p>
            <a:pPr eaLnBrk="1" hangingPunct="1">
              <a:buFontTx/>
              <a:buNone/>
            </a:pPr>
            <a:r>
              <a:rPr lang="en-US" dirty="0">
                <a:cs typeface="Tahoma" pitchFamily="34" charset="0"/>
              </a:rPr>
              <a:t> 5XX $w b $a Current name of entity</a:t>
            </a:r>
          </a:p>
        </p:txBody>
      </p:sp>
      <p:sp>
        <p:nvSpPr>
          <p:cNvPr id="129029" name="Slide Number Placeholder 6"/>
          <p:cNvSpPr txBox="1">
            <a:spLocks noGrp="1"/>
          </p:cNvSpPr>
          <p:nvPr/>
        </p:nvSpPr>
        <p:spPr bwMode="auto">
          <a:xfrm>
            <a:off x="3048000" y="6172200"/>
            <a:ext cx="2133600" cy="685800"/>
          </a:xfrm>
          <a:prstGeom prst="rect">
            <a:avLst/>
          </a:prstGeom>
          <a:noFill/>
          <a:ln w="9525">
            <a:noFill/>
            <a:miter lim="800000"/>
            <a:headEnd/>
            <a:tailEnd/>
          </a:ln>
        </p:spPr>
        <p:txBody>
          <a:bodyPr/>
          <a:lstStyle/>
          <a:p>
            <a:pPr algn="r"/>
            <a:endParaRPr lang="en-US" sz="1400"/>
          </a:p>
        </p:txBody>
      </p:sp>
      <p:sp>
        <p:nvSpPr>
          <p:cNvPr id="129030" name="Rectangle 5"/>
          <p:cNvSpPr>
            <a:spLocks noChangeArrowheads="1"/>
          </p:cNvSpPr>
          <p:nvPr/>
        </p:nvSpPr>
        <p:spPr bwMode="auto">
          <a:xfrm>
            <a:off x="4800600" y="3708400"/>
            <a:ext cx="355600" cy="457200"/>
          </a:xfrm>
          <a:prstGeom prst="rect">
            <a:avLst/>
          </a:prstGeom>
          <a:noFill/>
          <a:ln w="9525">
            <a:noFill/>
            <a:miter lim="800000"/>
            <a:headEnd/>
            <a:tailEnd/>
          </a:ln>
        </p:spPr>
        <p:txBody>
          <a:bodyPr wrap="none">
            <a:spAutoFit/>
          </a:bodyPr>
          <a:lstStyle/>
          <a:p>
            <a:pPr>
              <a:spcBef>
                <a:spcPct val="20000"/>
              </a:spcBef>
              <a:buClr>
                <a:schemeClr val="folHlink"/>
              </a:buClr>
              <a:buSzPct val="75000"/>
              <a:buFont typeface="Wingdings" pitchFamily="2" charset="2"/>
              <a:buChar char="n"/>
            </a:pPr>
            <a:endParaRPr lang="en-US" sz="2400" b="1">
              <a:latin typeface="Verdana" pitchFamily="34" charset="0"/>
            </a:endParaRPr>
          </a:p>
        </p:txBody>
      </p:sp>
      <p:sp>
        <p:nvSpPr>
          <p:cNvPr id="129031" name="Line 6"/>
          <p:cNvSpPr>
            <a:spLocks noChangeShapeType="1"/>
          </p:cNvSpPr>
          <p:nvPr/>
        </p:nvSpPr>
        <p:spPr bwMode="auto">
          <a:xfrm>
            <a:off x="4038600" y="2819400"/>
            <a:ext cx="1066800" cy="990600"/>
          </a:xfrm>
          <a:prstGeom prst="line">
            <a:avLst/>
          </a:prstGeom>
          <a:noFill/>
          <a:ln w="38100">
            <a:solidFill>
              <a:srgbClr val="CC0000"/>
            </a:solidFill>
            <a:miter lim="800000"/>
            <a:headEnd type="triangle" w="med" len="med"/>
            <a:tailEnd type="triangle" w="med" len="med"/>
          </a:ln>
        </p:spPr>
        <p:txBody>
          <a:bodyPr wrap="none"/>
          <a:lstStyle/>
          <a:p>
            <a:endParaRPr lang="en-US"/>
          </a:p>
        </p:txBody>
      </p:sp>
      <p:sp>
        <p:nvSpPr>
          <p:cNvPr id="129032" name="Line 7"/>
          <p:cNvSpPr>
            <a:spLocks noChangeShapeType="1"/>
          </p:cNvSpPr>
          <p:nvPr/>
        </p:nvSpPr>
        <p:spPr bwMode="auto">
          <a:xfrm flipH="1">
            <a:off x="3810000" y="2971800"/>
            <a:ext cx="1168400" cy="838200"/>
          </a:xfrm>
          <a:prstGeom prst="line">
            <a:avLst/>
          </a:prstGeom>
          <a:noFill/>
          <a:ln w="38100">
            <a:solidFill>
              <a:srgbClr val="CC0000"/>
            </a:solidFill>
            <a:miter lim="800000"/>
            <a:headEnd type="triangle" w="med" len="med"/>
            <a:tailEnd type="triangle" w="med" len="med"/>
          </a:ln>
        </p:spPr>
        <p:txBody>
          <a:bodyPr wrap="none"/>
          <a:lstStyle/>
          <a:p>
            <a:endParaRPr lang="en-US"/>
          </a:p>
        </p:txBody>
      </p:sp>
      <p:sp>
        <p:nvSpPr>
          <p:cNvPr id="2" name="Footer Placeholder 1"/>
          <p:cNvSpPr>
            <a:spLocks noGrp="1"/>
          </p:cNvSpPr>
          <p:nvPr>
            <p:ph type="ftr" sz="quarter" idx="11"/>
          </p:nvPr>
        </p:nvSpPr>
        <p:spPr/>
        <p:txBody>
          <a:bodyPr/>
          <a:lstStyle/>
          <a:p>
            <a:pPr>
              <a:defRPr/>
            </a:pPr>
            <a:r>
              <a:rPr lang="en-US"/>
              <a:t>Module 1. Foundations</a:t>
            </a:r>
          </a:p>
        </p:txBody>
      </p:sp>
      <p:sp>
        <p:nvSpPr>
          <p:cNvPr id="3" name="Oval 2">
            <a:extLst>
              <a:ext uri="{FF2B5EF4-FFF2-40B4-BE49-F238E27FC236}">
                <a16:creationId xmlns:a16="http://schemas.microsoft.com/office/drawing/2014/main" id="{CE1FB53A-36BA-F14A-9B6D-AC1E3B199F1D}"/>
              </a:ext>
            </a:extLst>
          </p:cNvPr>
          <p:cNvSpPr/>
          <p:nvPr/>
        </p:nvSpPr>
        <p:spPr>
          <a:xfrm>
            <a:off x="990600" y="3581400"/>
            <a:ext cx="990600" cy="584200"/>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077C8F9E-B6C2-8597-C0C5-50D30DAD01C5}"/>
              </a:ext>
            </a:extLst>
          </p:cNvPr>
          <p:cNvSpPr/>
          <p:nvPr/>
        </p:nvSpPr>
        <p:spPr>
          <a:xfrm>
            <a:off x="5867400" y="3581400"/>
            <a:ext cx="939800" cy="584200"/>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slow"/>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Title 1"/>
          <p:cNvSpPr>
            <a:spLocks noGrp="1"/>
          </p:cNvSpPr>
          <p:nvPr>
            <p:ph type="title"/>
          </p:nvPr>
        </p:nvSpPr>
        <p:spPr/>
        <p:txBody>
          <a:bodyPr/>
          <a:lstStyle/>
          <a:p>
            <a:pPr eaLnBrk="1" hangingPunct="1"/>
            <a:r>
              <a:rPr lang="en-US"/>
              <a:t>3e. Related Entities (5XX)</a:t>
            </a:r>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pitchFamily="34" charset="0"/>
              <a:buChar char="•"/>
              <a:defRPr/>
            </a:pPr>
            <a:r>
              <a:rPr lang="en-US" dirty="0"/>
              <a:t>It is not always useful to make reciprocal access points for related entities</a:t>
            </a:r>
          </a:p>
          <a:p>
            <a:pPr marL="0" indent="0" eaLnBrk="1" fontAlgn="auto" hangingPunct="1">
              <a:spcAft>
                <a:spcPts val="0"/>
              </a:spcAft>
              <a:buFont typeface="Arial" pitchFamily="34" charset="0"/>
              <a:buNone/>
              <a:defRPr/>
            </a:pPr>
            <a:endParaRPr lang="en-US" dirty="0"/>
          </a:p>
          <a:p>
            <a:pPr marL="0" indent="0" eaLnBrk="1" fontAlgn="auto" hangingPunct="1">
              <a:spcAft>
                <a:spcPts val="0"/>
              </a:spcAft>
              <a:buFont typeface="Arial" pitchFamily="34" charset="0"/>
              <a:buNone/>
              <a:tabLst>
                <a:tab pos="1343025" algn="l"/>
              </a:tabLst>
              <a:defRPr/>
            </a:pPr>
            <a:r>
              <a:rPr lang="en-US" dirty="0"/>
              <a:t>100 1_ 	Kimball, Edward L., $d 1930-2016</a:t>
            </a:r>
          </a:p>
          <a:p>
            <a:pPr marL="0" indent="0" eaLnBrk="1" fontAlgn="auto" hangingPunct="1">
              <a:spcAft>
                <a:spcPts val="0"/>
              </a:spcAft>
              <a:buFont typeface="Arial" pitchFamily="34" charset="0"/>
              <a:buNone/>
              <a:tabLst>
                <a:tab pos="1343025" algn="l"/>
              </a:tabLst>
              <a:defRPr/>
            </a:pPr>
            <a:endParaRPr lang="en-US" sz="1200" dirty="0"/>
          </a:p>
          <a:p>
            <a:pPr marL="0" indent="0" eaLnBrk="1" fontAlgn="auto" hangingPunct="1">
              <a:spcAft>
                <a:spcPts val="0"/>
              </a:spcAft>
              <a:buFont typeface="Arial" pitchFamily="34" charset="0"/>
              <a:buNone/>
              <a:tabLst>
                <a:tab pos="1343025" algn="l"/>
              </a:tabLst>
              <a:defRPr/>
            </a:pPr>
            <a:r>
              <a:rPr lang="en-US" dirty="0"/>
              <a:t>510 2_ 	$w r $</a:t>
            </a:r>
            <a:r>
              <a:rPr lang="en-US" dirty="0" err="1"/>
              <a:t>i</a:t>
            </a:r>
            <a:r>
              <a:rPr lang="en-US" dirty="0"/>
              <a:t> Employer: $a University of 	Wisconsin</a:t>
            </a:r>
          </a:p>
        </p:txBody>
      </p:sp>
      <p:sp>
        <p:nvSpPr>
          <p:cNvPr id="4" name="Slide Number Placeholder 3"/>
          <p:cNvSpPr>
            <a:spLocks noGrp="1"/>
          </p:cNvSpPr>
          <p:nvPr>
            <p:ph type="sldNum" sz="quarter" idx="12"/>
          </p:nvPr>
        </p:nvSpPr>
        <p:spPr/>
        <p:txBody>
          <a:bodyPr/>
          <a:lstStyle/>
          <a:p>
            <a:pPr>
              <a:defRPr/>
            </a:pPr>
            <a:fld id="{377112A1-D887-4B72-9F5A-57E5F0DA0038}" type="slidenum">
              <a:rPr lang="en-US"/>
              <a:pPr>
                <a:defRPr/>
              </a:pPr>
              <a:t>64</a:t>
            </a:fld>
            <a:endParaRPr lang="en-US"/>
          </a:p>
        </p:txBody>
      </p:sp>
      <p:sp>
        <p:nvSpPr>
          <p:cNvPr id="5" name="Footer Placeholder 4"/>
          <p:cNvSpPr>
            <a:spLocks noGrp="1"/>
          </p:cNvSpPr>
          <p:nvPr>
            <p:ph type="ftr" sz="quarter" idx="11"/>
          </p:nvPr>
        </p:nvSpPr>
        <p:spPr/>
        <p:txBody>
          <a:bodyPr/>
          <a:lstStyle/>
          <a:p>
            <a:pPr>
              <a:defRPr/>
            </a:pPr>
            <a:r>
              <a:rPr lang="en-US"/>
              <a:t>Module 1. Foundations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Title 1"/>
          <p:cNvSpPr>
            <a:spLocks noGrp="1"/>
          </p:cNvSpPr>
          <p:nvPr>
            <p:ph type="title"/>
          </p:nvPr>
        </p:nvSpPr>
        <p:spPr/>
        <p:txBody>
          <a:bodyPr/>
          <a:lstStyle/>
          <a:p>
            <a:pPr eaLnBrk="1" hangingPunct="1"/>
            <a:r>
              <a:rPr lang="en-US"/>
              <a:t>3f. Related Entities (5XX)</a:t>
            </a:r>
          </a:p>
        </p:txBody>
      </p:sp>
      <p:sp>
        <p:nvSpPr>
          <p:cNvPr id="133122" name="Content Placeholder 2"/>
          <p:cNvSpPr>
            <a:spLocks noGrp="1"/>
          </p:cNvSpPr>
          <p:nvPr>
            <p:ph idx="1"/>
          </p:nvPr>
        </p:nvSpPr>
        <p:spPr/>
        <p:txBody>
          <a:bodyPr/>
          <a:lstStyle/>
          <a:p>
            <a:pPr marL="0" indent="0" eaLnBrk="1" hangingPunct="1">
              <a:buFont typeface="Arial" charset="0"/>
              <a:buNone/>
            </a:pPr>
            <a:endParaRPr lang="en-US" dirty="0"/>
          </a:p>
          <a:p>
            <a:pPr marL="0" indent="0" eaLnBrk="1" hangingPunct="1">
              <a:spcAft>
                <a:spcPts val="1800"/>
              </a:spcAft>
              <a:buFont typeface="Arial" charset="0"/>
              <a:buNone/>
            </a:pPr>
            <a:r>
              <a:rPr lang="en-US" dirty="0"/>
              <a:t>100 1_  Lennon, John, $d 1940-1980</a:t>
            </a:r>
          </a:p>
          <a:p>
            <a:pPr marL="0" indent="0" eaLnBrk="1" hangingPunct="1">
              <a:spcAft>
                <a:spcPts val="1200"/>
              </a:spcAft>
              <a:buFont typeface="Arial" charset="0"/>
              <a:buNone/>
            </a:pPr>
            <a:r>
              <a:rPr lang="en-US" dirty="0"/>
              <a:t>510 2_  $w r $i Corporate body: $a Beatles</a:t>
            </a:r>
          </a:p>
          <a:p>
            <a:pPr marL="0" indent="0" eaLnBrk="1" hangingPunct="1">
              <a:buFont typeface="Arial" charset="0"/>
              <a:buNone/>
            </a:pPr>
            <a:endParaRPr lang="en-US" dirty="0"/>
          </a:p>
        </p:txBody>
      </p:sp>
      <p:sp>
        <p:nvSpPr>
          <p:cNvPr id="4" name="Slide Number Placeholder 3"/>
          <p:cNvSpPr>
            <a:spLocks noGrp="1"/>
          </p:cNvSpPr>
          <p:nvPr>
            <p:ph type="sldNum" sz="quarter" idx="12"/>
          </p:nvPr>
        </p:nvSpPr>
        <p:spPr/>
        <p:txBody>
          <a:bodyPr/>
          <a:lstStyle/>
          <a:p>
            <a:pPr>
              <a:defRPr/>
            </a:pPr>
            <a:fld id="{D995433C-2843-4978-9A71-7D8C388966E9}" type="slidenum">
              <a:rPr lang="en-US"/>
              <a:pPr>
                <a:defRPr/>
              </a:pPr>
              <a:t>65</a:t>
            </a:fld>
            <a:endParaRPr lang="en-US"/>
          </a:p>
        </p:txBody>
      </p:sp>
      <p:sp>
        <p:nvSpPr>
          <p:cNvPr id="5" name="Footer Placeholder 4"/>
          <p:cNvSpPr>
            <a:spLocks noGrp="1"/>
          </p:cNvSpPr>
          <p:nvPr>
            <p:ph type="ftr" sz="quarter" idx="11"/>
          </p:nvPr>
        </p:nvSpPr>
        <p:spPr/>
        <p:txBody>
          <a:bodyPr/>
          <a:lstStyle/>
          <a:p>
            <a:pPr>
              <a:defRPr/>
            </a:pPr>
            <a:r>
              <a:rPr lang="en-US"/>
              <a:t>Module 1. Foundations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Title 1"/>
          <p:cNvSpPr>
            <a:spLocks noGrp="1"/>
          </p:cNvSpPr>
          <p:nvPr>
            <p:ph type="title"/>
          </p:nvPr>
        </p:nvSpPr>
        <p:spPr/>
        <p:txBody>
          <a:bodyPr/>
          <a:lstStyle/>
          <a:p>
            <a:pPr eaLnBrk="1" hangingPunct="1"/>
            <a:r>
              <a:rPr lang="en-US"/>
              <a:t>3g. Related Entities (5XX)</a:t>
            </a:r>
          </a:p>
        </p:txBody>
      </p:sp>
      <p:sp>
        <p:nvSpPr>
          <p:cNvPr id="3" name="Content Placeholder 2"/>
          <p:cNvSpPr>
            <a:spLocks noGrp="1"/>
          </p:cNvSpPr>
          <p:nvPr>
            <p:ph idx="1"/>
          </p:nvPr>
        </p:nvSpPr>
        <p:spPr>
          <a:xfrm>
            <a:off x="228600" y="1295399"/>
            <a:ext cx="8915400" cy="5562601"/>
          </a:xfrm>
        </p:spPr>
        <p:txBody>
          <a:bodyPr rtlCol="0">
            <a:normAutofit/>
          </a:bodyPr>
          <a:lstStyle/>
          <a:p>
            <a:pPr eaLnBrk="1" fontAlgn="auto" hangingPunct="1">
              <a:spcAft>
                <a:spcPts val="1800"/>
              </a:spcAft>
              <a:buFont typeface="Arial" pitchFamily="34" charset="0"/>
              <a:buChar char="•"/>
              <a:defRPr/>
            </a:pPr>
            <a:r>
              <a:rPr lang="en-US" dirty="0"/>
              <a:t>When not required, use judgment!  When are reciprocal access points useful?</a:t>
            </a:r>
            <a:endParaRPr lang="en-US" sz="2800" dirty="0"/>
          </a:p>
          <a:p>
            <a:pPr marL="0" indent="0" eaLnBrk="1" fontAlgn="auto" hangingPunct="1">
              <a:spcAft>
                <a:spcPts val="0"/>
              </a:spcAft>
              <a:buFont typeface="Arial" pitchFamily="34" charset="0"/>
              <a:buNone/>
              <a:defRPr/>
            </a:pPr>
            <a:r>
              <a:rPr lang="en-US" sz="2800" dirty="0"/>
              <a:t>110 2_ Beatles</a:t>
            </a:r>
          </a:p>
          <a:p>
            <a:pPr marL="0" indent="0" eaLnBrk="1" fontAlgn="auto" hangingPunct="1">
              <a:spcAft>
                <a:spcPts val="0"/>
              </a:spcAft>
              <a:buFont typeface="Arial" pitchFamily="34" charset="0"/>
              <a:buNone/>
              <a:defRPr/>
            </a:pPr>
            <a:r>
              <a:rPr lang="en-US" sz="2800" dirty="0"/>
              <a:t>500 1_ $w r $</a:t>
            </a:r>
            <a:r>
              <a:rPr lang="en-US" sz="2800" dirty="0" err="1"/>
              <a:t>i</a:t>
            </a:r>
            <a:r>
              <a:rPr lang="en-US" sz="2800" dirty="0"/>
              <a:t> Member: $a Lennon, John, $d 1940-1980</a:t>
            </a:r>
          </a:p>
          <a:p>
            <a:pPr marL="0" indent="0" eaLnBrk="1" fontAlgn="auto" hangingPunct="1">
              <a:spcAft>
                <a:spcPts val="0"/>
              </a:spcAft>
              <a:buFont typeface="Arial" pitchFamily="34" charset="0"/>
              <a:buNone/>
              <a:defRPr/>
            </a:pPr>
            <a:r>
              <a:rPr lang="en-US" sz="2800" dirty="0"/>
              <a:t>500 1_ $w r $</a:t>
            </a:r>
            <a:r>
              <a:rPr lang="en-US" sz="2800" dirty="0" err="1"/>
              <a:t>i</a:t>
            </a:r>
            <a:r>
              <a:rPr lang="en-US" sz="2800" dirty="0"/>
              <a:t> Member: $a McCartney, Paul</a:t>
            </a:r>
          </a:p>
          <a:p>
            <a:pPr marL="0" indent="0" eaLnBrk="1" fontAlgn="auto" hangingPunct="1">
              <a:spcAft>
                <a:spcPts val="0"/>
              </a:spcAft>
              <a:buFont typeface="Arial" pitchFamily="34" charset="0"/>
              <a:buNone/>
              <a:defRPr/>
            </a:pPr>
            <a:r>
              <a:rPr lang="en-US" sz="2800" dirty="0"/>
              <a:t>500 1_ $w r $i Member: $a Harrison, George, $d 1943-2001</a:t>
            </a:r>
          </a:p>
          <a:p>
            <a:pPr marL="0" indent="0" eaLnBrk="1" fontAlgn="auto" hangingPunct="1">
              <a:spcAft>
                <a:spcPts val="0"/>
              </a:spcAft>
              <a:buFont typeface="Arial" pitchFamily="34" charset="0"/>
              <a:buNone/>
              <a:defRPr/>
            </a:pPr>
            <a:r>
              <a:rPr lang="en-US" sz="2800" dirty="0"/>
              <a:t>500 1_ $w r $i Member: $a Starr, Ringo</a:t>
            </a:r>
          </a:p>
          <a:p>
            <a:pPr marL="0" indent="0" eaLnBrk="1" fontAlgn="auto" hangingPunct="1">
              <a:spcAft>
                <a:spcPts val="0"/>
              </a:spcAft>
              <a:buFont typeface="Arial" pitchFamily="34" charset="0"/>
              <a:buNone/>
              <a:defRPr/>
            </a:pPr>
            <a:r>
              <a:rPr lang="en-US" sz="2800" dirty="0"/>
              <a:t>500 1_ $w r $i Member: $a Best, Pete, $d 1941- </a:t>
            </a:r>
          </a:p>
          <a:p>
            <a:pPr marL="0" indent="0" eaLnBrk="1" fontAlgn="auto" hangingPunct="1">
              <a:spcAft>
                <a:spcPts val="0"/>
              </a:spcAft>
              <a:buFont typeface="Arial" pitchFamily="34" charset="0"/>
              <a:buNone/>
              <a:defRPr/>
            </a:pPr>
            <a:r>
              <a:rPr lang="en-US" sz="2800" dirty="0"/>
              <a:t>500 1_ $w r $i Member: $a Sutcliffe, Stuart, $d 1940-1962 </a:t>
            </a:r>
          </a:p>
        </p:txBody>
      </p:sp>
      <p:sp>
        <p:nvSpPr>
          <p:cNvPr id="4" name="Slide Number Placeholder 3"/>
          <p:cNvSpPr>
            <a:spLocks noGrp="1"/>
          </p:cNvSpPr>
          <p:nvPr>
            <p:ph type="sldNum" sz="quarter" idx="12"/>
          </p:nvPr>
        </p:nvSpPr>
        <p:spPr/>
        <p:txBody>
          <a:bodyPr/>
          <a:lstStyle/>
          <a:p>
            <a:pPr>
              <a:defRPr/>
            </a:pPr>
            <a:fld id="{12886402-2BEA-4427-81BD-8395FD8CB24A}" type="slidenum">
              <a:rPr lang="en-US"/>
              <a:pPr>
                <a:defRPr/>
              </a:pPr>
              <a:t>66</a:t>
            </a:fld>
            <a:endParaRPr lang="en-US"/>
          </a:p>
        </p:txBody>
      </p:sp>
      <p:sp>
        <p:nvSpPr>
          <p:cNvPr id="5" name="Footer Placeholder 4"/>
          <p:cNvSpPr>
            <a:spLocks noGrp="1"/>
          </p:cNvSpPr>
          <p:nvPr>
            <p:ph type="ftr" sz="quarter" idx="11"/>
          </p:nvPr>
        </p:nvSpPr>
        <p:spPr/>
        <p:txBody>
          <a:bodyPr/>
          <a:lstStyle/>
          <a:p>
            <a:pPr>
              <a:defRPr/>
            </a:pPr>
            <a:r>
              <a:rPr lang="en-US"/>
              <a:t>Module 1. Foundations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Slide Number Placeholder 3"/>
          <p:cNvSpPr>
            <a:spLocks noGrp="1"/>
          </p:cNvSpPr>
          <p:nvPr>
            <p:ph type="sldNum" sz="quarter" idx="12"/>
          </p:nvPr>
        </p:nvSpPr>
        <p:spPr/>
        <p:txBody>
          <a:bodyPr/>
          <a:lstStyle/>
          <a:p>
            <a:pPr>
              <a:defRPr/>
            </a:pPr>
            <a:fld id="{EA96B7A3-5FE8-452E-B59F-F9BB830D44F6}" type="slidenum">
              <a:rPr lang="en-US"/>
              <a:pPr>
                <a:defRPr/>
              </a:pPr>
              <a:t>67</a:t>
            </a:fld>
            <a:endParaRPr lang="en-US"/>
          </a:p>
        </p:txBody>
      </p:sp>
      <p:sp>
        <p:nvSpPr>
          <p:cNvPr id="137218" name="Rectangle 2"/>
          <p:cNvSpPr>
            <a:spLocks noGrp="1" noChangeArrowheads="1"/>
          </p:cNvSpPr>
          <p:nvPr>
            <p:ph type="title" idx="4294967295"/>
          </p:nvPr>
        </p:nvSpPr>
        <p:spPr>
          <a:xfrm>
            <a:off x="0" y="228600"/>
            <a:ext cx="9144000" cy="990600"/>
          </a:xfrm>
        </p:spPr>
        <p:txBody>
          <a:bodyPr/>
          <a:lstStyle/>
          <a:p>
            <a:pPr eaLnBrk="1" hangingPunct="1"/>
            <a:r>
              <a:rPr lang="en-US" dirty="0">
                <a:cs typeface="Tahoma" pitchFamily="34" charset="0"/>
              </a:rPr>
              <a:t>Mandatory Match 5XX-1XX</a:t>
            </a:r>
          </a:p>
        </p:txBody>
      </p:sp>
      <p:sp>
        <p:nvSpPr>
          <p:cNvPr id="137219" name="Rectangle 3"/>
          <p:cNvSpPr>
            <a:spLocks noGrp="1" noChangeArrowheads="1"/>
          </p:cNvSpPr>
          <p:nvPr>
            <p:ph type="body" sz="half" idx="4294967295"/>
          </p:nvPr>
        </p:nvSpPr>
        <p:spPr>
          <a:xfrm>
            <a:off x="165100" y="1600200"/>
            <a:ext cx="3200400" cy="4525963"/>
          </a:xfrm>
        </p:spPr>
        <p:txBody>
          <a:bodyPr/>
          <a:lstStyle/>
          <a:p>
            <a:pPr eaLnBrk="1" hangingPunct="1">
              <a:buFontTx/>
              <a:buNone/>
            </a:pPr>
            <a:r>
              <a:rPr lang="en-US" sz="3600" dirty="0">
                <a:cs typeface="Tahoma" pitchFamily="34" charset="0"/>
              </a:rPr>
              <a:t>5XX </a:t>
            </a:r>
            <a:r>
              <a:rPr lang="en-US" sz="3600" dirty="0">
                <a:solidFill>
                  <a:srgbClr val="CC0000"/>
                </a:solidFill>
                <a:cs typeface="Tahoma" pitchFamily="34" charset="0"/>
              </a:rPr>
              <a:t>MUST </a:t>
            </a:r>
            <a:r>
              <a:rPr lang="en-US" sz="3600" dirty="0">
                <a:cs typeface="Tahoma" pitchFamily="34" charset="0"/>
              </a:rPr>
              <a:t>match 1XX on another NAR in the same authority file</a:t>
            </a:r>
          </a:p>
          <a:p>
            <a:pPr eaLnBrk="1" hangingPunct="1"/>
            <a:endParaRPr lang="en-US" dirty="0">
              <a:solidFill>
                <a:schemeClr val="hlink"/>
              </a:solidFill>
              <a:latin typeface="Tahoma" pitchFamily="34" charset="0"/>
              <a:cs typeface="Tahoma" pitchFamily="34" charset="0"/>
            </a:endParaRPr>
          </a:p>
        </p:txBody>
      </p:sp>
      <p:sp>
        <p:nvSpPr>
          <p:cNvPr id="137220" name="Rectangle 4"/>
          <p:cNvSpPr>
            <a:spLocks noGrp="1" noChangeArrowheads="1"/>
          </p:cNvSpPr>
          <p:nvPr>
            <p:ph type="body" sz="half" idx="4294967295"/>
          </p:nvPr>
        </p:nvSpPr>
        <p:spPr>
          <a:xfrm>
            <a:off x="4114800" y="1371600"/>
            <a:ext cx="4800600" cy="5105400"/>
          </a:xfrm>
        </p:spPr>
        <p:txBody>
          <a:bodyPr/>
          <a:lstStyle/>
          <a:p>
            <a:pPr marL="465138" indent="-465138" eaLnBrk="1" hangingPunct="1">
              <a:buFontTx/>
              <a:buNone/>
              <a:tabLst>
                <a:tab pos="1147763" algn="l"/>
              </a:tabLst>
            </a:pPr>
            <a:r>
              <a:rPr lang="en-US" sz="2600" dirty="0">
                <a:cs typeface="Tahoma" pitchFamily="34" charset="0"/>
              </a:rPr>
              <a:t>110 2 _	Dallas/Fort Worth	</a:t>
            </a:r>
          </a:p>
          <a:p>
            <a:pPr marL="465138" indent="-465138" eaLnBrk="1" hangingPunct="1">
              <a:buFontTx/>
              <a:buNone/>
              <a:tabLst>
                <a:tab pos="1147763" algn="l"/>
              </a:tabLst>
            </a:pPr>
            <a:r>
              <a:rPr lang="en-US" sz="2600" dirty="0">
                <a:cs typeface="Tahoma" pitchFamily="34" charset="0"/>
              </a:rPr>
              <a:t>		International Airport</a:t>
            </a:r>
          </a:p>
          <a:p>
            <a:pPr marL="465138" indent="-465138" eaLnBrk="1" hangingPunct="1">
              <a:buFontTx/>
              <a:buNone/>
              <a:tabLst>
                <a:tab pos="1147763" algn="l"/>
              </a:tabLst>
            </a:pPr>
            <a:r>
              <a:rPr lang="en-US" sz="2600" dirty="0">
                <a:cs typeface="Tahoma" pitchFamily="34" charset="0"/>
              </a:rPr>
              <a:t>510 2 _ 	$w r $</a:t>
            </a:r>
            <a:r>
              <a:rPr lang="en-US" sz="2600" dirty="0" err="1">
                <a:cs typeface="Tahoma" pitchFamily="34" charset="0"/>
              </a:rPr>
              <a:t>i</a:t>
            </a:r>
            <a:r>
              <a:rPr lang="en-US" sz="2600" dirty="0">
                <a:cs typeface="Tahoma" pitchFamily="34" charset="0"/>
              </a:rPr>
              <a:t> Predecessor: $a 	</a:t>
            </a:r>
            <a:r>
              <a:rPr lang="en-US" sz="2600" dirty="0">
                <a:solidFill>
                  <a:srgbClr val="CC0000"/>
                </a:solidFill>
                <a:cs typeface="Tahoma" pitchFamily="34" charset="0"/>
              </a:rPr>
              <a:t>Dallas/Fort Worth 	Regional Airport</a:t>
            </a:r>
          </a:p>
          <a:p>
            <a:pPr marL="465138" indent="-465138" eaLnBrk="1" hangingPunct="1">
              <a:buFontTx/>
              <a:buNone/>
              <a:tabLst>
                <a:tab pos="1147763" algn="l"/>
              </a:tabLst>
            </a:pPr>
            <a:endParaRPr lang="en-US" sz="1200" dirty="0">
              <a:solidFill>
                <a:srgbClr val="CC0000"/>
              </a:solidFill>
              <a:cs typeface="Tahoma" pitchFamily="34" charset="0"/>
            </a:endParaRPr>
          </a:p>
          <a:p>
            <a:pPr marL="465138" indent="-465138" eaLnBrk="1" hangingPunct="1">
              <a:buFontTx/>
              <a:buNone/>
              <a:tabLst>
                <a:tab pos="1147763" algn="l"/>
              </a:tabLst>
            </a:pPr>
            <a:r>
              <a:rPr lang="en-US" sz="2600" dirty="0">
                <a:cs typeface="Tahoma" pitchFamily="34" charset="0"/>
              </a:rPr>
              <a:t>110 2 _ 	</a:t>
            </a:r>
            <a:r>
              <a:rPr lang="en-US" sz="2600" dirty="0">
                <a:solidFill>
                  <a:srgbClr val="CC0000"/>
                </a:solidFill>
                <a:cs typeface="Tahoma" pitchFamily="34" charset="0"/>
              </a:rPr>
              <a:t>Dallas/Fort Worth 	Regional Airport</a:t>
            </a:r>
          </a:p>
          <a:p>
            <a:pPr marL="465138" indent="-465138" eaLnBrk="1" hangingPunct="1">
              <a:buFontTx/>
              <a:buNone/>
              <a:tabLst>
                <a:tab pos="1147763" algn="l"/>
              </a:tabLst>
            </a:pPr>
            <a:r>
              <a:rPr lang="en-US" sz="2600" dirty="0">
                <a:cs typeface="Tahoma" pitchFamily="34" charset="0"/>
              </a:rPr>
              <a:t>510 2 _ 	$w r $</a:t>
            </a:r>
            <a:r>
              <a:rPr lang="en-US" sz="2600" dirty="0" err="1">
                <a:cs typeface="Tahoma" pitchFamily="34" charset="0"/>
              </a:rPr>
              <a:t>i</a:t>
            </a:r>
            <a:r>
              <a:rPr lang="en-US" sz="2600" dirty="0">
                <a:cs typeface="Tahoma" pitchFamily="34" charset="0"/>
              </a:rPr>
              <a:t> Successor: $a 	Dallas/Fort Worth 	International Airport </a:t>
            </a:r>
          </a:p>
        </p:txBody>
      </p:sp>
      <p:sp>
        <p:nvSpPr>
          <p:cNvPr id="15" name="Curved Right Arrow 14"/>
          <p:cNvSpPr/>
          <p:nvPr/>
        </p:nvSpPr>
        <p:spPr>
          <a:xfrm flipV="1">
            <a:off x="3352800" y="1562100"/>
            <a:ext cx="838200" cy="3733800"/>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solidFill>
            </a:endParaRPr>
          </a:p>
        </p:txBody>
      </p:sp>
      <p:sp>
        <p:nvSpPr>
          <p:cNvPr id="16" name="Curved Right Arrow 15"/>
          <p:cNvSpPr/>
          <p:nvPr/>
        </p:nvSpPr>
        <p:spPr>
          <a:xfrm>
            <a:off x="3657600" y="2667000"/>
            <a:ext cx="533400" cy="1524000"/>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solidFill>
            </a:endParaRPr>
          </a:p>
        </p:txBody>
      </p:sp>
      <p:sp>
        <p:nvSpPr>
          <p:cNvPr id="2" name="Footer Placeholder 1"/>
          <p:cNvSpPr>
            <a:spLocks noGrp="1"/>
          </p:cNvSpPr>
          <p:nvPr>
            <p:ph type="ftr" sz="quarter" idx="11"/>
          </p:nvPr>
        </p:nvSpPr>
        <p:spPr/>
        <p:txBody>
          <a:bodyPr/>
          <a:lstStyle/>
          <a:p>
            <a:pPr>
              <a:defRPr/>
            </a:pPr>
            <a:r>
              <a:rPr lang="en-US"/>
              <a:t>Module 1. Foundations</a:t>
            </a:r>
          </a:p>
        </p:txBody>
      </p:sp>
    </p:spTree>
  </p:cSld>
  <p:clrMapOvr>
    <a:masterClrMapping/>
  </p:clrMapOvr>
  <p:transition spd="slow"/>
</p:sld>
</file>

<file path=ppt/slides/slide6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Slide Number Placeholder 3"/>
          <p:cNvSpPr>
            <a:spLocks noGrp="1"/>
          </p:cNvSpPr>
          <p:nvPr>
            <p:ph type="sldNum" sz="quarter" idx="12"/>
          </p:nvPr>
        </p:nvSpPr>
        <p:spPr/>
        <p:txBody>
          <a:bodyPr/>
          <a:lstStyle/>
          <a:p>
            <a:pPr>
              <a:defRPr/>
            </a:pPr>
            <a:fld id="{F514B62D-4B3F-4584-8DC4-546AE9B0A13D}" type="slidenum">
              <a:rPr lang="en-US"/>
              <a:pPr>
                <a:defRPr/>
              </a:pPr>
              <a:t>68</a:t>
            </a:fld>
            <a:endParaRPr lang="en-US"/>
          </a:p>
        </p:txBody>
      </p:sp>
      <p:sp>
        <p:nvSpPr>
          <p:cNvPr id="139266" name="Rectangle 2"/>
          <p:cNvSpPr>
            <a:spLocks noGrp="1" noChangeArrowheads="1"/>
          </p:cNvSpPr>
          <p:nvPr>
            <p:ph type="title" idx="4294967295"/>
          </p:nvPr>
        </p:nvSpPr>
        <p:spPr>
          <a:xfrm>
            <a:off x="0" y="714375"/>
            <a:ext cx="9144000" cy="962025"/>
          </a:xfrm>
        </p:spPr>
        <p:txBody>
          <a:bodyPr/>
          <a:lstStyle/>
          <a:p>
            <a:pPr eaLnBrk="1" hangingPunct="1"/>
            <a:r>
              <a:rPr lang="en-US">
                <a:cs typeface="Tahoma" pitchFamily="34" charset="0"/>
              </a:rPr>
              <a:t>4. Creator/Work Access Points</a:t>
            </a:r>
          </a:p>
        </p:txBody>
      </p:sp>
      <p:sp>
        <p:nvSpPr>
          <p:cNvPr id="139267" name="Rectangle 3"/>
          <p:cNvSpPr>
            <a:spLocks noGrp="1" noChangeArrowheads="1"/>
          </p:cNvSpPr>
          <p:nvPr>
            <p:ph type="body" idx="4294967295"/>
          </p:nvPr>
        </p:nvSpPr>
        <p:spPr>
          <a:xfrm>
            <a:off x="914400" y="1973263"/>
            <a:ext cx="7848600" cy="4191000"/>
          </a:xfrm>
        </p:spPr>
        <p:txBody>
          <a:bodyPr/>
          <a:lstStyle/>
          <a:p>
            <a:pPr eaLnBrk="1" hangingPunct="1">
              <a:buClr>
                <a:schemeClr val="tx1"/>
              </a:buClr>
              <a:buSzPct val="125000"/>
              <a:buFontTx/>
              <a:buNone/>
              <a:tabLst>
                <a:tab pos="1604963" algn="l"/>
              </a:tabLst>
            </a:pPr>
            <a:r>
              <a:rPr lang="en-US" sz="4000" dirty="0">
                <a:cs typeface="Tahoma" pitchFamily="34" charset="0"/>
              </a:rPr>
              <a:t>For this NAR:	</a:t>
            </a:r>
          </a:p>
          <a:p>
            <a:pPr eaLnBrk="1" hangingPunct="1">
              <a:buClr>
                <a:schemeClr val="tx1"/>
              </a:buClr>
              <a:buFontTx/>
              <a:buNone/>
              <a:tabLst>
                <a:tab pos="1604963" algn="l"/>
              </a:tabLst>
            </a:pPr>
            <a:r>
              <a:rPr lang="en-US" sz="4000" dirty="0">
                <a:cs typeface="Tahoma" pitchFamily="34" charset="0"/>
              </a:rPr>
              <a:t>	1XX	Creator. $t Work</a:t>
            </a:r>
          </a:p>
          <a:p>
            <a:pPr eaLnBrk="1" hangingPunct="1">
              <a:buClr>
                <a:schemeClr val="tx1"/>
              </a:buClr>
              <a:buFontTx/>
              <a:buNone/>
              <a:tabLst>
                <a:tab pos="1604963" algn="l"/>
              </a:tabLst>
            </a:pPr>
            <a:endParaRPr lang="en-US" sz="1600" dirty="0">
              <a:cs typeface="Tahoma" pitchFamily="34" charset="0"/>
            </a:endParaRPr>
          </a:p>
          <a:p>
            <a:pPr eaLnBrk="1" hangingPunct="1">
              <a:buClr>
                <a:schemeClr val="tx1"/>
              </a:buClr>
              <a:buFontTx/>
              <a:buNone/>
              <a:tabLst>
                <a:tab pos="1604963" algn="l"/>
              </a:tabLst>
            </a:pPr>
            <a:r>
              <a:rPr lang="en-US" sz="4000" i="1" dirty="0">
                <a:cs typeface="Tahoma" pitchFamily="34" charset="0"/>
              </a:rPr>
              <a:t> This NAR is needed:</a:t>
            </a:r>
            <a:r>
              <a:rPr lang="en-US" sz="4000" dirty="0">
                <a:cs typeface="Tahoma" pitchFamily="34" charset="0"/>
              </a:rPr>
              <a:t>	</a:t>
            </a:r>
          </a:p>
          <a:p>
            <a:pPr lvl="1" eaLnBrk="1" hangingPunct="1">
              <a:buClr>
                <a:schemeClr val="tx1"/>
              </a:buClr>
              <a:buFontTx/>
              <a:buNone/>
              <a:tabLst>
                <a:tab pos="1604963" algn="l"/>
              </a:tabLst>
            </a:pPr>
            <a:r>
              <a:rPr lang="en-US" sz="4000" b="1" dirty="0">
                <a:cs typeface="Tahoma" pitchFamily="34" charset="0"/>
              </a:rPr>
              <a:t>1XX	Creator</a:t>
            </a:r>
          </a:p>
        </p:txBody>
      </p:sp>
      <p:sp>
        <p:nvSpPr>
          <p:cNvPr id="139268" name="Slide Number Placeholder 5"/>
          <p:cNvSpPr txBox="1">
            <a:spLocks noGrp="1"/>
          </p:cNvSpPr>
          <p:nvPr/>
        </p:nvSpPr>
        <p:spPr bwMode="auto">
          <a:xfrm>
            <a:off x="3048000" y="6172200"/>
            <a:ext cx="2133600" cy="685800"/>
          </a:xfrm>
          <a:prstGeom prst="rect">
            <a:avLst/>
          </a:prstGeom>
          <a:noFill/>
          <a:ln w="9525">
            <a:noFill/>
            <a:miter lim="800000"/>
            <a:headEnd/>
            <a:tailEnd/>
          </a:ln>
        </p:spPr>
        <p:txBody>
          <a:bodyPr/>
          <a:lstStyle/>
          <a:p>
            <a:pPr algn="r"/>
            <a:endParaRPr lang="en-US" sz="1400"/>
          </a:p>
        </p:txBody>
      </p:sp>
      <p:sp>
        <p:nvSpPr>
          <p:cNvPr id="2" name="Footer Placeholder 1"/>
          <p:cNvSpPr>
            <a:spLocks noGrp="1"/>
          </p:cNvSpPr>
          <p:nvPr>
            <p:ph type="ftr" sz="quarter" idx="11"/>
          </p:nvPr>
        </p:nvSpPr>
        <p:spPr/>
        <p:txBody>
          <a:bodyPr/>
          <a:lstStyle/>
          <a:p>
            <a:pPr>
              <a:defRPr/>
            </a:pPr>
            <a:r>
              <a:rPr lang="en-US"/>
              <a:t>Module 1. Foundations</a:t>
            </a:r>
          </a:p>
        </p:txBody>
      </p:sp>
    </p:spTree>
  </p:cSld>
  <p:clrMapOvr>
    <a:masterClrMapping/>
  </p:clrMapOvr>
  <p:transition spd="slow"/>
</p:sld>
</file>

<file path=ppt/slides/slide6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Slide Number Placeholder 3"/>
          <p:cNvSpPr>
            <a:spLocks noGrp="1"/>
          </p:cNvSpPr>
          <p:nvPr>
            <p:ph type="sldNum" sz="quarter" idx="12"/>
          </p:nvPr>
        </p:nvSpPr>
        <p:spPr/>
        <p:txBody>
          <a:bodyPr/>
          <a:lstStyle/>
          <a:p>
            <a:pPr>
              <a:defRPr/>
            </a:pPr>
            <a:fld id="{24477890-A99B-4EEB-84AC-917C74B431BA}" type="slidenum">
              <a:rPr lang="en-US"/>
              <a:pPr>
                <a:defRPr/>
              </a:pPr>
              <a:t>69</a:t>
            </a:fld>
            <a:endParaRPr lang="en-US"/>
          </a:p>
        </p:txBody>
      </p:sp>
      <p:sp>
        <p:nvSpPr>
          <p:cNvPr id="141314" name="Rectangle 2"/>
          <p:cNvSpPr>
            <a:spLocks noGrp="1" noChangeArrowheads="1"/>
          </p:cNvSpPr>
          <p:nvPr>
            <p:ph type="title" idx="4294967295"/>
          </p:nvPr>
        </p:nvSpPr>
        <p:spPr>
          <a:xfrm>
            <a:off x="0" y="714375"/>
            <a:ext cx="9144000" cy="962025"/>
          </a:xfrm>
        </p:spPr>
        <p:txBody>
          <a:bodyPr/>
          <a:lstStyle/>
          <a:p>
            <a:pPr eaLnBrk="1" hangingPunct="1"/>
            <a:r>
              <a:rPr lang="en-US">
                <a:cs typeface="Tahoma" pitchFamily="34" charset="0"/>
              </a:rPr>
              <a:t>4b. Creator/Work Access Points</a:t>
            </a:r>
          </a:p>
        </p:txBody>
      </p:sp>
      <p:sp>
        <p:nvSpPr>
          <p:cNvPr id="141315" name="Rectangle 3"/>
          <p:cNvSpPr>
            <a:spLocks noGrp="1" noChangeArrowheads="1"/>
          </p:cNvSpPr>
          <p:nvPr>
            <p:ph type="body" idx="4294967295"/>
          </p:nvPr>
        </p:nvSpPr>
        <p:spPr>
          <a:xfrm>
            <a:off x="914400" y="1973263"/>
            <a:ext cx="7848600" cy="4191000"/>
          </a:xfrm>
        </p:spPr>
        <p:txBody>
          <a:bodyPr/>
          <a:lstStyle/>
          <a:p>
            <a:pPr eaLnBrk="1" hangingPunct="1">
              <a:buClr>
                <a:schemeClr val="tx1"/>
              </a:buClr>
              <a:buSzPct val="125000"/>
              <a:buFontTx/>
              <a:buNone/>
              <a:tabLst>
                <a:tab pos="1604963" algn="l"/>
              </a:tabLst>
            </a:pPr>
            <a:r>
              <a:rPr lang="en-US" sz="4000" dirty="0">
                <a:cs typeface="Tahoma" pitchFamily="34" charset="0"/>
              </a:rPr>
              <a:t>For this NAR:	</a:t>
            </a:r>
          </a:p>
          <a:p>
            <a:pPr eaLnBrk="1" hangingPunct="1">
              <a:buClr>
                <a:schemeClr val="tx1"/>
              </a:buClr>
              <a:buFontTx/>
              <a:buNone/>
              <a:tabLst>
                <a:tab pos="1604963" algn="l"/>
              </a:tabLst>
            </a:pPr>
            <a:r>
              <a:rPr lang="en-US" sz="4000" dirty="0">
                <a:cs typeface="Tahoma" pitchFamily="34" charset="0"/>
              </a:rPr>
              <a:t>	1XX	Creator. $t Work. $l 	Language …</a:t>
            </a:r>
          </a:p>
          <a:p>
            <a:pPr eaLnBrk="1" hangingPunct="1">
              <a:buClr>
                <a:schemeClr val="tx1"/>
              </a:buClr>
              <a:buFontTx/>
              <a:buNone/>
              <a:tabLst>
                <a:tab pos="1604963" algn="l"/>
              </a:tabLst>
            </a:pPr>
            <a:endParaRPr lang="en-US" sz="1600" dirty="0">
              <a:cs typeface="Tahoma" pitchFamily="34" charset="0"/>
            </a:endParaRPr>
          </a:p>
          <a:p>
            <a:pPr eaLnBrk="1" hangingPunct="1">
              <a:buClr>
                <a:schemeClr val="tx1"/>
              </a:buClr>
              <a:buFontTx/>
              <a:buNone/>
              <a:tabLst>
                <a:tab pos="1604963" algn="l"/>
              </a:tabLst>
            </a:pPr>
            <a:r>
              <a:rPr lang="en-US" sz="4000" i="1" dirty="0">
                <a:cs typeface="Tahoma" pitchFamily="34" charset="0"/>
              </a:rPr>
              <a:t>This NAR is needed:</a:t>
            </a:r>
            <a:r>
              <a:rPr lang="en-US" sz="4000" dirty="0">
                <a:cs typeface="Tahoma" pitchFamily="34" charset="0"/>
              </a:rPr>
              <a:t>	</a:t>
            </a:r>
          </a:p>
          <a:p>
            <a:pPr lvl="1" eaLnBrk="1" hangingPunct="1">
              <a:buClr>
                <a:schemeClr val="tx1"/>
              </a:buClr>
              <a:buFontTx/>
              <a:buNone/>
              <a:tabLst>
                <a:tab pos="1604963" algn="l"/>
              </a:tabLst>
            </a:pPr>
            <a:r>
              <a:rPr lang="en-US" sz="4000" b="1" dirty="0">
                <a:cs typeface="Tahoma" pitchFamily="34" charset="0"/>
              </a:rPr>
              <a:t>1XX	Creator</a:t>
            </a:r>
          </a:p>
        </p:txBody>
      </p:sp>
      <p:sp>
        <p:nvSpPr>
          <p:cNvPr id="141316" name="Slide Number Placeholder 5"/>
          <p:cNvSpPr txBox="1">
            <a:spLocks noGrp="1"/>
          </p:cNvSpPr>
          <p:nvPr/>
        </p:nvSpPr>
        <p:spPr bwMode="auto">
          <a:xfrm>
            <a:off x="3048000" y="6172200"/>
            <a:ext cx="2133600" cy="685800"/>
          </a:xfrm>
          <a:prstGeom prst="rect">
            <a:avLst/>
          </a:prstGeom>
          <a:noFill/>
          <a:ln w="9525">
            <a:noFill/>
            <a:miter lim="800000"/>
            <a:headEnd/>
            <a:tailEnd/>
          </a:ln>
        </p:spPr>
        <p:txBody>
          <a:bodyPr/>
          <a:lstStyle/>
          <a:p>
            <a:pPr algn="r"/>
            <a:endParaRPr lang="en-US" sz="1400"/>
          </a:p>
        </p:txBody>
      </p:sp>
      <p:sp>
        <p:nvSpPr>
          <p:cNvPr id="2" name="Footer Placeholder 1"/>
          <p:cNvSpPr>
            <a:spLocks noGrp="1"/>
          </p:cNvSpPr>
          <p:nvPr>
            <p:ph type="ftr" sz="quarter" idx="11"/>
          </p:nvPr>
        </p:nvSpPr>
        <p:spPr/>
        <p:txBody>
          <a:bodyPr/>
          <a:lstStyle/>
          <a:p>
            <a:pPr>
              <a:defRPr/>
            </a:pPr>
            <a:r>
              <a:rPr lang="en-US" dirty="0"/>
              <a:t>Module 1. Foundations</a:t>
            </a:r>
          </a:p>
        </p:txBody>
      </p:sp>
    </p:spTree>
  </p:cSld>
  <p:clrMapOvr>
    <a:masterClrMapping/>
  </p:clrMapOvr>
  <p:transition spd="slow"/>
</p:sld>
</file>

<file path=ppt/slides/slide7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Slide Number Placeholder 3"/>
          <p:cNvSpPr>
            <a:spLocks noGrp="1"/>
          </p:cNvSpPr>
          <p:nvPr>
            <p:ph type="sldNum" sz="quarter" idx="12"/>
          </p:nvPr>
        </p:nvSpPr>
        <p:spPr/>
        <p:txBody>
          <a:bodyPr/>
          <a:lstStyle/>
          <a:p>
            <a:pPr>
              <a:defRPr/>
            </a:pPr>
            <a:fld id="{E2187066-B9B6-4345-8904-5DBEC9531507}" type="slidenum">
              <a:rPr lang="en-US"/>
              <a:pPr>
                <a:defRPr/>
              </a:pPr>
              <a:t>70</a:t>
            </a:fld>
            <a:endParaRPr lang="en-US"/>
          </a:p>
        </p:txBody>
      </p:sp>
      <p:sp>
        <p:nvSpPr>
          <p:cNvPr id="143362" name="Rectangle 2"/>
          <p:cNvSpPr>
            <a:spLocks noGrp="1" noChangeArrowheads="1"/>
          </p:cNvSpPr>
          <p:nvPr>
            <p:ph type="title" idx="4294967295"/>
          </p:nvPr>
        </p:nvSpPr>
        <p:spPr>
          <a:xfrm>
            <a:off x="0" y="409575"/>
            <a:ext cx="9144000" cy="962025"/>
          </a:xfrm>
        </p:spPr>
        <p:txBody>
          <a:bodyPr/>
          <a:lstStyle/>
          <a:p>
            <a:pPr eaLnBrk="1" hangingPunct="1"/>
            <a:r>
              <a:rPr lang="en-US">
                <a:cs typeface="Tahoma" pitchFamily="34" charset="0"/>
              </a:rPr>
              <a:t>4c. Creator/Work Access Points</a:t>
            </a:r>
          </a:p>
        </p:txBody>
      </p:sp>
      <p:sp>
        <p:nvSpPr>
          <p:cNvPr id="143363" name="Rectangle 3"/>
          <p:cNvSpPr>
            <a:spLocks noGrp="1" noChangeArrowheads="1"/>
          </p:cNvSpPr>
          <p:nvPr>
            <p:ph type="body" idx="4294967295"/>
          </p:nvPr>
        </p:nvSpPr>
        <p:spPr>
          <a:xfrm>
            <a:off x="965200" y="1676400"/>
            <a:ext cx="7874000" cy="4495800"/>
          </a:xfrm>
        </p:spPr>
        <p:txBody>
          <a:bodyPr/>
          <a:lstStyle/>
          <a:p>
            <a:pPr marL="465138" indent="-465138" eaLnBrk="1" hangingPunct="1">
              <a:buFontTx/>
              <a:buNone/>
              <a:tabLst>
                <a:tab pos="1652588" algn="l"/>
              </a:tabLst>
            </a:pPr>
            <a:r>
              <a:rPr lang="en-US" dirty="0">
                <a:cs typeface="Tahoma" pitchFamily="34" charset="0"/>
              </a:rPr>
              <a:t>For this NAR:	</a:t>
            </a:r>
          </a:p>
          <a:p>
            <a:pPr marL="1828800" lvl="1" indent="-1593850" eaLnBrk="1" hangingPunct="1">
              <a:buFontTx/>
              <a:buNone/>
            </a:pPr>
            <a:r>
              <a:rPr lang="en-US" sz="3200" dirty="0">
                <a:cs typeface="Tahoma" pitchFamily="34" charset="0"/>
              </a:rPr>
              <a:t>100 1_  Le </a:t>
            </a:r>
            <a:r>
              <a:rPr lang="en-US" sz="3200" dirty="0" err="1">
                <a:cs typeface="Tahoma" pitchFamily="34" charset="0"/>
              </a:rPr>
              <a:t>Guin</a:t>
            </a:r>
            <a:r>
              <a:rPr lang="en-US" sz="3200" dirty="0">
                <a:cs typeface="Tahoma" pitchFamily="34" charset="0"/>
              </a:rPr>
              <a:t>, Ursula, $d 1929-2018. $t</a:t>
            </a:r>
          </a:p>
          <a:p>
            <a:pPr marL="1828800" lvl="1" indent="-1593850" eaLnBrk="1" hangingPunct="1">
              <a:buFontTx/>
              <a:buNone/>
            </a:pPr>
            <a:r>
              <a:rPr lang="en-US" sz="3200" dirty="0">
                <a:cs typeface="Tahoma" pitchFamily="34" charset="0"/>
              </a:rPr>
              <a:t>              </a:t>
            </a:r>
            <a:r>
              <a:rPr lang="en-US" sz="3200" dirty="0" err="1">
                <a:cs typeface="Tahoma" pitchFamily="34" charset="0"/>
              </a:rPr>
              <a:t>Earthsea</a:t>
            </a:r>
            <a:r>
              <a:rPr lang="en-US" sz="3200" dirty="0">
                <a:cs typeface="Tahoma" pitchFamily="34" charset="0"/>
              </a:rPr>
              <a:t>. $l Chinese</a:t>
            </a:r>
          </a:p>
          <a:p>
            <a:pPr marL="465138" indent="-465138" eaLnBrk="1" hangingPunct="1">
              <a:buFontTx/>
              <a:buNone/>
              <a:tabLst>
                <a:tab pos="1652588" algn="l"/>
              </a:tabLst>
            </a:pPr>
            <a:endParaRPr lang="en-US" sz="2000" b="1" i="1" dirty="0">
              <a:cs typeface="Tahoma" pitchFamily="34" charset="0"/>
            </a:endParaRPr>
          </a:p>
          <a:p>
            <a:pPr marL="465138" indent="-465138" eaLnBrk="1" hangingPunct="1">
              <a:buFontTx/>
              <a:buNone/>
              <a:tabLst>
                <a:tab pos="1652588" algn="l"/>
              </a:tabLst>
            </a:pPr>
            <a:r>
              <a:rPr lang="en-US" b="1" i="1" dirty="0">
                <a:cs typeface="Tahoma" pitchFamily="34" charset="0"/>
              </a:rPr>
              <a:t>This NAR is needed:</a:t>
            </a:r>
            <a:r>
              <a:rPr lang="en-US" i="1" dirty="0">
                <a:cs typeface="Tahoma" pitchFamily="34" charset="0"/>
              </a:rPr>
              <a:t>	</a:t>
            </a:r>
          </a:p>
          <a:p>
            <a:pPr marL="465138" lvl="1" indent="-288925" eaLnBrk="1" hangingPunct="1">
              <a:buFontTx/>
              <a:buNone/>
            </a:pPr>
            <a:r>
              <a:rPr lang="en-US" sz="3200" dirty="0">
                <a:cs typeface="Tahoma" pitchFamily="34" charset="0"/>
              </a:rPr>
              <a:t>100 1_  Le </a:t>
            </a:r>
            <a:r>
              <a:rPr lang="en-US" sz="3200" dirty="0" err="1">
                <a:cs typeface="Tahoma" pitchFamily="34" charset="0"/>
              </a:rPr>
              <a:t>Guin</a:t>
            </a:r>
            <a:r>
              <a:rPr lang="en-US" sz="3200" dirty="0">
                <a:cs typeface="Tahoma" pitchFamily="34" charset="0"/>
              </a:rPr>
              <a:t>, Ursula, $d 1929-2018</a:t>
            </a:r>
          </a:p>
        </p:txBody>
      </p:sp>
      <p:sp>
        <p:nvSpPr>
          <p:cNvPr id="143364" name="Slide Number Placeholder 5"/>
          <p:cNvSpPr txBox="1">
            <a:spLocks noGrp="1"/>
          </p:cNvSpPr>
          <p:nvPr/>
        </p:nvSpPr>
        <p:spPr bwMode="auto">
          <a:xfrm>
            <a:off x="3048000" y="6172200"/>
            <a:ext cx="2133600" cy="685800"/>
          </a:xfrm>
          <a:prstGeom prst="rect">
            <a:avLst/>
          </a:prstGeom>
          <a:noFill/>
          <a:ln w="9525">
            <a:noFill/>
            <a:miter lim="800000"/>
            <a:headEnd/>
            <a:tailEnd/>
          </a:ln>
        </p:spPr>
        <p:txBody>
          <a:bodyPr/>
          <a:lstStyle/>
          <a:p>
            <a:pPr algn="r"/>
            <a:endParaRPr lang="en-US" sz="1400"/>
          </a:p>
        </p:txBody>
      </p:sp>
      <p:sp>
        <p:nvSpPr>
          <p:cNvPr id="2" name="Footer Placeholder 1"/>
          <p:cNvSpPr>
            <a:spLocks noGrp="1"/>
          </p:cNvSpPr>
          <p:nvPr>
            <p:ph type="ftr" sz="quarter" idx="11"/>
          </p:nvPr>
        </p:nvSpPr>
        <p:spPr/>
        <p:txBody>
          <a:bodyPr/>
          <a:lstStyle/>
          <a:p>
            <a:pPr>
              <a:defRPr/>
            </a:pPr>
            <a:r>
              <a:rPr lang="en-US"/>
              <a:t>Module 1. Foundations</a:t>
            </a:r>
          </a:p>
        </p:txBody>
      </p:sp>
    </p:spTree>
  </p:cSld>
  <p:clrMapOvr>
    <a:masterClrMapping/>
  </p:clrMapOvr>
  <p:transition spd="slow"/>
</p:sld>
</file>

<file path=ppt/slides/slide7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Slide Number Placeholder 3"/>
          <p:cNvSpPr>
            <a:spLocks noGrp="1"/>
          </p:cNvSpPr>
          <p:nvPr>
            <p:ph type="sldNum" sz="quarter" idx="12"/>
          </p:nvPr>
        </p:nvSpPr>
        <p:spPr/>
        <p:txBody>
          <a:bodyPr/>
          <a:lstStyle/>
          <a:p>
            <a:pPr>
              <a:defRPr/>
            </a:pPr>
            <a:fld id="{2FA83082-FBC0-429D-9BA7-12FBEC02B5D2}" type="slidenum">
              <a:rPr lang="en-US"/>
              <a:pPr>
                <a:defRPr/>
              </a:pPr>
              <a:t>71</a:t>
            </a:fld>
            <a:endParaRPr lang="en-US"/>
          </a:p>
        </p:txBody>
      </p:sp>
      <p:sp>
        <p:nvSpPr>
          <p:cNvPr id="145410" name="Rectangle 2"/>
          <p:cNvSpPr>
            <a:spLocks noGrp="1" noChangeArrowheads="1"/>
          </p:cNvSpPr>
          <p:nvPr>
            <p:ph type="title" idx="4294967295"/>
          </p:nvPr>
        </p:nvSpPr>
        <p:spPr>
          <a:xfrm>
            <a:off x="0" y="714375"/>
            <a:ext cx="9144000" cy="962025"/>
          </a:xfrm>
        </p:spPr>
        <p:txBody>
          <a:bodyPr/>
          <a:lstStyle/>
          <a:p>
            <a:pPr eaLnBrk="1" hangingPunct="1"/>
            <a:r>
              <a:rPr lang="en-US">
                <a:cs typeface="Tahoma" pitchFamily="34" charset="0"/>
              </a:rPr>
              <a:t>4d. Creator/Work Access Points</a:t>
            </a:r>
          </a:p>
        </p:txBody>
      </p:sp>
      <p:sp>
        <p:nvSpPr>
          <p:cNvPr id="145411" name="Rectangle 3"/>
          <p:cNvSpPr>
            <a:spLocks noGrp="1" noChangeArrowheads="1"/>
          </p:cNvSpPr>
          <p:nvPr>
            <p:ph type="body" idx="4294967295"/>
          </p:nvPr>
        </p:nvSpPr>
        <p:spPr>
          <a:xfrm>
            <a:off x="914400" y="1973263"/>
            <a:ext cx="7848600" cy="4191000"/>
          </a:xfrm>
        </p:spPr>
        <p:txBody>
          <a:bodyPr/>
          <a:lstStyle/>
          <a:p>
            <a:pPr eaLnBrk="1" hangingPunct="1">
              <a:buClr>
                <a:schemeClr val="tx1"/>
              </a:buClr>
              <a:buSzPct val="125000"/>
              <a:buFontTx/>
              <a:buNone/>
              <a:tabLst>
                <a:tab pos="1604963" algn="l"/>
              </a:tabLst>
            </a:pPr>
            <a:r>
              <a:rPr lang="en-US" sz="4000" dirty="0">
                <a:cs typeface="Tahoma" pitchFamily="34" charset="0"/>
              </a:rPr>
              <a:t>For this NAR:	</a:t>
            </a:r>
          </a:p>
          <a:p>
            <a:pPr eaLnBrk="1" hangingPunct="1">
              <a:buClr>
                <a:schemeClr val="tx1"/>
              </a:buClr>
              <a:buFontTx/>
              <a:buNone/>
              <a:tabLst>
                <a:tab pos="1604963" algn="l"/>
              </a:tabLst>
            </a:pPr>
            <a:r>
              <a:rPr lang="en-US" sz="4000" dirty="0">
                <a:cs typeface="Tahoma" pitchFamily="34" charset="0"/>
              </a:rPr>
              <a:t>	1XX	Creator. $t Work. $k 	Selections</a:t>
            </a:r>
          </a:p>
          <a:p>
            <a:pPr eaLnBrk="1" hangingPunct="1">
              <a:buClr>
                <a:schemeClr val="tx1"/>
              </a:buClr>
              <a:buFontTx/>
              <a:buNone/>
              <a:tabLst>
                <a:tab pos="1604963" algn="l"/>
              </a:tabLst>
            </a:pPr>
            <a:endParaRPr lang="en-US" sz="1600" dirty="0">
              <a:cs typeface="Tahoma" pitchFamily="34" charset="0"/>
            </a:endParaRPr>
          </a:p>
          <a:p>
            <a:pPr eaLnBrk="1" hangingPunct="1">
              <a:buClr>
                <a:schemeClr val="tx1"/>
              </a:buClr>
              <a:buFontTx/>
              <a:buNone/>
              <a:tabLst>
                <a:tab pos="1604963" algn="l"/>
              </a:tabLst>
            </a:pPr>
            <a:r>
              <a:rPr lang="en-US" sz="4000" i="1" dirty="0">
                <a:cs typeface="Tahoma" pitchFamily="34" charset="0"/>
              </a:rPr>
              <a:t>This NAR is needed:</a:t>
            </a:r>
            <a:r>
              <a:rPr lang="en-US" sz="4000" dirty="0">
                <a:cs typeface="Tahoma" pitchFamily="34" charset="0"/>
              </a:rPr>
              <a:t>	</a:t>
            </a:r>
          </a:p>
          <a:p>
            <a:pPr lvl="1" eaLnBrk="1" hangingPunct="1">
              <a:buClr>
                <a:schemeClr val="tx1"/>
              </a:buClr>
              <a:buFontTx/>
              <a:buNone/>
              <a:tabLst>
                <a:tab pos="1604963" algn="l"/>
              </a:tabLst>
            </a:pPr>
            <a:r>
              <a:rPr lang="en-US" sz="4000" b="1" dirty="0">
                <a:cs typeface="Tahoma" pitchFamily="34" charset="0"/>
              </a:rPr>
              <a:t>1XX	Creator</a:t>
            </a:r>
          </a:p>
        </p:txBody>
      </p:sp>
      <p:sp>
        <p:nvSpPr>
          <p:cNvPr id="145412" name="Slide Number Placeholder 5"/>
          <p:cNvSpPr txBox="1">
            <a:spLocks noGrp="1"/>
          </p:cNvSpPr>
          <p:nvPr/>
        </p:nvSpPr>
        <p:spPr bwMode="auto">
          <a:xfrm>
            <a:off x="3048000" y="6172200"/>
            <a:ext cx="2133600" cy="685800"/>
          </a:xfrm>
          <a:prstGeom prst="rect">
            <a:avLst/>
          </a:prstGeom>
          <a:noFill/>
          <a:ln w="9525">
            <a:noFill/>
            <a:miter lim="800000"/>
            <a:headEnd/>
            <a:tailEnd/>
          </a:ln>
        </p:spPr>
        <p:txBody>
          <a:bodyPr/>
          <a:lstStyle/>
          <a:p>
            <a:pPr algn="r"/>
            <a:endParaRPr lang="en-US" sz="1400"/>
          </a:p>
        </p:txBody>
      </p:sp>
      <p:sp>
        <p:nvSpPr>
          <p:cNvPr id="2" name="Footer Placeholder 1"/>
          <p:cNvSpPr>
            <a:spLocks noGrp="1"/>
          </p:cNvSpPr>
          <p:nvPr>
            <p:ph type="ftr" sz="quarter" idx="11"/>
          </p:nvPr>
        </p:nvSpPr>
        <p:spPr/>
        <p:txBody>
          <a:bodyPr/>
          <a:lstStyle/>
          <a:p>
            <a:pPr>
              <a:defRPr/>
            </a:pPr>
            <a:r>
              <a:rPr lang="en-US"/>
              <a:t>Module 1. Foundations</a:t>
            </a:r>
          </a:p>
        </p:txBody>
      </p:sp>
    </p:spTree>
  </p:cSld>
  <p:clrMapOvr>
    <a:masterClrMapping/>
  </p:clrMapOvr>
  <p:transition spd="slow"/>
</p:sld>
</file>

<file path=ppt/slides/slide7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Slide Number Placeholder 3"/>
          <p:cNvSpPr>
            <a:spLocks noGrp="1"/>
          </p:cNvSpPr>
          <p:nvPr>
            <p:ph type="sldNum" sz="quarter" idx="12"/>
          </p:nvPr>
        </p:nvSpPr>
        <p:spPr/>
        <p:txBody>
          <a:bodyPr/>
          <a:lstStyle/>
          <a:p>
            <a:pPr>
              <a:defRPr/>
            </a:pPr>
            <a:fld id="{2C4F994C-F65E-4B30-A271-9765D0A37FB6}" type="slidenum">
              <a:rPr lang="en-US"/>
              <a:pPr>
                <a:defRPr/>
              </a:pPr>
              <a:t>72</a:t>
            </a:fld>
            <a:endParaRPr lang="en-US"/>
          </a:p>
        </p:txBody>
      </p:sp>
      <p:sp>
        <p:nvSpPr>
          <p:cNvPr id="147458" name="Rectangle 2"/>
          <p:cNvSpPr>
            <a:spLocks noGrp="1" noChangeArrowheads="1"/>
          </p:cNvSpPr>
          <p:nvPr>
            <p:ph type="title" idx="4294967295"/>
          </p:nvPr>
        </p:nvSpPr>
        <p:spPr>
          <a:xfrm>
            <a:off x="0" y="409575"/>
            <a:ext cx="9144000" cy="962025"/>
          </a:xfrm>
        </p:spPr>
        <p:txBody>
          <a:bodyPr/>
          <a:lstStyle/>
          <a:p>
            <a:pPr eaLnBrk="1" hangingPunct="1"/>
            <a:r>
              <a:rPr lang="en-US">
                <a:cs typeface="Tahoma" pitchFamily="34" charset="0"/>
              </a:rPr>
              <a:t>4e. Creator/Work Access Points</a:t>
            </a:r>
          </a:p>
        </p:txBody>
      </p:sp>
      <p:sp>
        <p:nvSpPr>
          <p:cNvPr id="147459" name="Rectangle 3"/>
          <p:cNvSpPr>
            <a:spLocks noGrp="1" noChangeArrowheads="1"/>
          </p:cNvSpPr>
          <p:nvPr>
            <p:ph type="body" idx="4294967295"/>
          </p:nvPr>
        </p:nvSpPr>
        <p:spPr>
          <a:xfrm>
            <a:off x="965200" y="1676400"/>
            <a:ext cx="8178800" cy="4495800"/>
          </a:xfrm>
        </p:spPr>
        <p:txBody>
          <a:bodyPr/>
          <a:lstStyle/>
          <a:p>
            <a:pPr marL="465138" indent="-465138" eaLnBrk="1" hangingPunct="1">
              <a:buFontTx/>
              <a:buNone/>
              <a:tabLst>
                <a:tab pos="1652588" algn="l"/>
              </a:tabLst>
            </a:pPr>
            <a:r>
              <a:rPr lang="en-US" dirty="0">
                <a:cs typeface="Tahoma" pitchFamily="34" charset="0"/>
              </a:rPr>
              <a:t>For this NAR:	</a:t>
            </a:r>
          </a:p>
          <a:p>
            <a:pPr marL="465138" lvl="1" indent="-465138" eaLnBrk="1" hangingPunct="1">
              <a:buFontTx/>
              <a:buNone/>
              <a:tabLst>
                <a:tab pos="1257300" algn="l"/>
              </a:tabLst>
            </a:pPr>
            <a:r>
              <a:rPr lang="en-US" sz="3200" dirty="0">
                <a:cs typeface="Tahoma" pitchFamily="34" charset="0"/>
              </a:rPr>
              <a:t>100 1_	McDougall, Christopher, $d 1962- $t 	Born to run. $k Selections</a:t>
            </a:r>
          </a:p>
          <a:p>
            <a:pPr marL="465138" indent="-465138" eaLnBrk="1" hangingPunct="1">
              <a:buFontTx/>
              <a:buNone/>
              <a:tabLst>
                <a:tab pos="1652588" algn="l"/>
              </a:tabLst>
            </a:pPr>
            <a:endParaRPr lang="en-US" sz="2000" b="1" i="1" dirty="0">
              <a:cs typeface="Tahoma" pitchFamily="34" charset="0"/>
            </a:endParaRPr>
          </a:p>
          <a:p>
            <a:pPr marL="465138" indent="-465138" eaLnBrk="1" hangingPunct="1">
              <a:buFontTx/>
              <a:buNone/>
              <a:tabLst>
                <a:tab pos="1652588" algn="l"/>
              </a:tabLst>
            </a:pPr>
            <a:r>
              <a:rPr lang="en-US" b="1" i="1" dirty="0">
                <a:cs typeface="Tahoma" pitchFamily="34" charset="0"/>
              </a:rPr>
              <a:t>This NAR is needed:</a:t>
            </a:r>
            <a:r>
              <a:rPr lang="en-US" i="1" dirty="0">
                <a:cs typeface="Tahoma" pitchFamily="34" charset="0"/>
              </a:rPr>
              <a:t>	</a:t>
            </a:r>
          </a:p>
          <a:p>
            <a:pPr marL="465138" lvl="1" indent="-465138" eaLnBrk="1" hangingPunct="1">
              <a:buFontTx/>
              <a:buNone/>
              <a:tabLst>
                <a:tab pos="1257300" algn="l"/>
              </a:tabLst>
            </a:pPr>
            <a:r>
              <a:rPr lang="en-US" sz="3200" dirty="0">
                <a:cs typeface="Tahoma" pitchFamily="34" charset="0"/>
              </a:rPr>
              <a:t>100 1_	McDougall, Christopher, $d 1962- </a:t>
            </a:r>
          </a:p>
        </p:txBody>
      </p:sp>
      <p:sp>
        <p:nvSpPr>
          <p:cNvPr id="147460" name="Slide Number Placeholder 5"/>
          <p:cNvSpPr txBox="1">
            <a:spLocks noGrp="1"/>
          </p:cNvSpPr>
          <p:nvPr/>
        </p:nvSpPr>
        <p:spPr bwMode="auto">
          <a:xfrm>
            <a:off x="3048000" y="6172200"/>
            <a:ext cx="2133600" cy="685800"/>
          </a:xfrm>
          <a:prstGeom prst="rect">
            <a:avLst/>
          </a:prstGeom>
          <a:noFill/>
          <a:ln w="9525">
            <a:noFill/>
            <a:miter lim="800000"/>
            <a:headEnd/>
            <a:tailEnd/>
          </a:ln>
        </p:spPr>
        <p:txBody>
          <a:bodyPr/>
          <a:lstStyle/>
          <a:p>
            <a:pPr algn="r"/>
            <a:endParaRPr lang="en-US" sz="1400"/>
          </a:p>
        </p:txBody>
      </p:sp>
      <p:sp>
        <p:nvSpPr>
          <p:cNvPr id="2" name="Footer Placeholder 1"/>
          <p:cNvSpPr>
            <a:spLocks noGrp="1"/>
          </p:cNvSpPr>
          <p:nvPr>
            <p:ph type="ftr" sz="quarter" idx="11"/>
          </p:nvPr>
        </p:nvSpPr>
        <p:spPr/>
        <p:txBody>
          <a:bodyPr/>
          <a:lstStyle/>
          <a:p>
            <a:pPr>
              <a:defRPr/>
            </a:pPr>
            <a:r>
              <a:rPr lang="en-US"/>
              <a:t>Module 1. Foundations</a:t>
            </a:r>
          </a:p>
        </p:txBody>
      </p:sp>
    </p:spTree>
  </p:cSld>
  <p:clrMapOvr>
    <a:masterClrMapping/>
  </p:clrMapOvr>
  <p:transition spd="slow"/>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4812" y="84137"/>
            <a:ext cx="8229600" cy="895350"/>
          </a:xfrm>
        </p:spPr>
        <p:txBody>
          <a:bodyPr rtlCol="0">
            <a:normAutofit/>
          </a:bodyPr>
          <a:lstStyle/>
          <a:p>
            <a:pPr eaLnBrk="1" fontAlgn="auto" hangingPunct="1">
              <a:spcAft>
                <a:spcPts val="0"/>
              </a:spcAft>
              <a:defRPr/>
            </a:pPr>
            <a:r>
              <a:rPr lang="en-US" dirty="0"/>
              <a:t>Place name in qualifier</a:t>
            </a:r>
          </a:p>
        </p:txBody>
      </p:sp>
      <p:sp>
        <p:nvSpPr>
          <p:cNvPr id="4" name="Content Placeholder 3"/>
          <p:cNvSpPr>
            <a:spLocks noGrp="1"/>
          </p:cNvSpPr>
          <p:nvPr>
            <p:ph idx="1"/>
          </p:nvPr>
        </p:nvSpPr>
        <p:spPr>
          <a:xfrm>
            <a:off x="381000" y="979487"/>
            <a:ext cx="8686800" cy="5559425"/>
          </a:xfrm>
        </p:spPr>
        <p:txBody>
          <a:bodyPr rtlCol="0">
            <a:normAutofit/>
          </a:bodyPr>
          <a:lstStyle/>
          <a:p>
            <a:pPr eaLnBrk="1" fontAlgn="auto" hangingPunct="1">
              <a:spcAft>
                <a:spcPts val="0"/>
              </a:spcAft>
              <a:buFont typeface="Arial" pitchFamily="34" charset="0"/>
              <a:buChar char="•"/>
              <a:defRPr/>
            </a:pPr>
            <a:r>
              <a:rPr lang="en-US" dirty="0"/>
              <a:t>If a place name is used in a qualifier, it must be established</a:t>
            </a:r>
          </a:p>
          <a:p>
            <a:pPr eaLnBrk="1" fontAlgn="auto" hangingPunct="1">
              <a:spcAft>
                <a:spcPts val="0"/>
              </a:spcAft>
              <a:buFont typeface="Arial" pitchFamily="34" charset="0"/>
              <a:buChar char="•"/>
              <a:defRPr/>
            </a:pPr>
            <a:endParaRPr lang="en-US" sz="1000" dirty="0"/>
          </a:p>
          <a:p>
            <a:pPr marL="0" indent="0" eaLnBrk="1" fontAlgn="auto" hangingPunct="1">
              <a:spcAft>
                <a:spcPts val="0"/>
              </a:spcAft>
              <a:buFont typeface="Arial" pitchFamily="34" charset="0"/>
              <a:buNone/>
              <a:defRPr/>
            </a:pPr>
            <a:r>
              <a:rPr lang="en-US" dirty="0"/>
              <a:t>110 2_  Galleria </a:t>
            </a:r>
            <a:r>
              <a:rPr lang="en-US" dirty="0" err="1"/>
              <a:t>d'arte</a:t>
            </a:r>
            <a:r>
              <a:rPr lang="en-US" dirty="0"/>
              <a:t> </a:t>
            </a:r>
            <a:r>
              <a:rPr lang="en-US" dirty="0" err="1"/>
              <a:t>contemporanea</a:t>
            </a:r>
            <a:r>
              <a:rPr lang="en-US" dirty="0"/>
              <a:t> (Turin, Italy)</a:t>
            </a:r>
          </a:p>
          <a:p>
            <a:pPr marL="0" indent="0" eaLnBrk="1" fontAlgn="auto" hangingPunct="1">
              <a:spcAft>
                <a:spcPts val="1800"/>
              </a:spcAft>
              <a:buFont typeface="Arial" pitchFamily="34" charset="0"/>
              <a:buNone/>
              <a:defRPr/>
            </a:pPr>
            <a:r>
              <a:rPr lang="en-US" dirty="0"/>
              <a:t>    </a:t>
            </a:r>
            <a:r>
              <a:rPr lang="en-US" i="1" dirty="0"/>
              <a:t>151   Turin (Italy)</a:t>
            </a:r>
            <a:endParaRPr lang="en-US" sz="1400" dirty="0"/>
          </a:p>
          <a:p>
            <a:pPr marL="0" indent="0" eaLnBrk="1" fontAlgn="auto" hangingPunct="1">
              <a:spcAft>
                <a:spcPts val="0"/>
              </a:spcAft>
              <a:buFont typeface="Arial" pitchFamily="34" charset="0"/>
              <a:buNone/>
              <a:defRPr/>
            </a:pPr>
            <a:r>
              <a:rPr lang="en-US" dirty="0"/>
              <a:t>130 _0 </a:t>
            </a:r>
            <a:r>
              <a:rPr lang="en-US" i="1" dirty="0"/>
              <a:t> </a:t>
            </a:r>
            <a:r>
              <a:rPr lang="en-US" dirty="0"/>
              <a:t>Financial chronicle (Hyderabad, India)</a:t>
            </a:r>
          </a:p>
          <a:p>
            <a:pPr marL="0" indent="0" eaLnBrk="1" fontAlgn="auto" hangingPunct="1">
              <a:spcAft>
                <a:spcPts val="1800"/>
              </a:spcAft>
              <a:buFont typeface="Arial" pitchFamily="34" charset="0"/>
              <a:buNone/>
              <a:tabLst>
                <a:tab pos="358775" algn="l"/>
              </a:tabLst>
              <a:defRPr/>
            </a:pPr>
            <a:r>
              <a:rPr lang="en-US" i="1" dirty="0"/>
              <a:t>	151   Hyderabad (India)</a:t>
            </a:r>
          </a:p>
          <a:p>
            <a:pPr marL="0" indent="0" eaLnBrk="1" fontAlgn="auto" hangingPunct="1">
              <a:spcAft>
                <a:spcPts val="0"/>
              </a:spcAft>
              <a:buFont typeface="Arial" pitchFamily="34" charset="0"/>
              <a:buNone/>
              <a:tabLst>
                <a:tab pos="358775" algn="l"/>
              </a:tabLst>
              <a:defRPr/>
            </a:pPr>
            <a:r>
              <a:rPr lang="en-US" dirty="0"/>
              <a:t>151 __  </a:t>
            </a:r>
            <a:r>
              <a:rPr lang="en-US" dirty="0" err="1"/>
              <a:t>Wrigleyville</a:t>
            </a:r>
            <a:r>
              <a:rPr lang="en-US" dirty="0"/>
              <a:t> (Chicago, Ill.)</a:t>
            </a:r>
          </a:p>
          <a:p>
            <a:pPr marL="0" indent="0" eaLnBrk="1" fontAlgn="auto" hangingPunct="1">
              <a:spcAft>
                <a:spcPts val="0"/>
              </a:spcAft>
              <a:buFont typeface="Arial" pitchFamily="34" charset="0"/>
              <a:buNone/>
              <a:tabLst>
                <a:tab pos="358775" algn="l"/>
              </a:tabLst>
              <a:defRPr/>
            </a:pPr>
            <a:r>
              <a:rPr lang="en-US" dirty="0"/>
              <a:t>	</a:t>
            </a:r>
            <a:r>
              <a:rPr lang="en-US" i="1" dirty="0"/>
              <a:t>151   Chicago (Ill.)</a:t>
            </a:r>
          </a:p>
        </p:txBody>
      </p:sp>
      <p:sp>
        <p:nvSpPr>
          <p:cNvPr id="2" name="Slide Number Placeholder 1"/>
          <p:cNvSpPr>
            <a:spLocks noGrp="1"/>
          </p:cNvSpPr>
          <p:nvPr>
            <p:ph type="sldNum" sz="quarter" idx="12"/>
          </p:nvPr>
        </p:nvSpPr>
        <p:spPr/>
        <p:txBody>
          <a:bodyPr/>
          <a:lstStyle/>
          <a:p>
            <a:pPr>
              <a:defRPr/>
            </a:pPr>
            <a:fld id="{A97D256F-7EE8-431F-A97D-32B4175C7E88}" type="slidenum">
              <a:rPr lang="en-US"/>
              <a:pPr>
                <a:defRPr/>
              </a:pPr>
              <a:t>73</a:t>
            </a:fld>
            <a:endParaRPr lang="en-US"/>
          </a:p>
        </p:txBody>
      </p:sp>
      <p:sp>
        <p:nvSpPr>
          <p:cNvPr id="149508" name="TextBox 4"/>
          <p:cNvSpPr txBox="1">
            <a:spLocks noChangeArrowheads="1"/>
          </p:cNvSpPr>
          <p:nvPr/>
        </p:nvSpPr>
        <p:spPr bwMode="auto">
          <a:xfrm>
            <a:off x="5105400" y="3015456"/>
            <a:ext cx="3429000" cy="522288"/>
          </a:xfrm>
          <a:prstGeom prst="rect">
            <a:avLst/>
          </a:prstGeom>
          <a:noFill/>
          <a:ln w="28575">
            <a:solidFill>
              <a:srgbClr val="0070C0"/>
            </a:solidFill>
            <a:miter lim="800000"/>
            <a:headEnd/>
            <a:tailEnd/>
          </a:ln>
        </p:spPr>
        <p:txBody>
          <a:bodyPr>
            <a:spAutoFit/>
          </a:bodyPr>
          <a:lstStyle/>
          <a:p>
            <a:r>
              <a:rPr lang="en-US" sz="2800">
                <a:latin typeface="Calibri" pitchFamily="34" charset="0"/>
              </a:rPr>
              <a:t>Must be established!</a:t>
            </a:r>
          </a:p>
        </p:txBody>
      </p:sp>
      <p:cxnSp>
        <p:nvCxnSpPr>
          <p:cNvPr id="7" name="Straight Arrow Connector 6"/>
          <p:cNvCxnSpPr/>
          <p:nvPr/>
        </p:nvCxnSpPr>
        <p:spPr>
          <a:xfrm flipH="1" flipV="1">
            <a:off x="3733800" y="3200400"/>
            <a:ext cx="1371600" cy="7620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pPr>
              <a:defRPr/>
            </a:pPr>
            <a:r>
              <a:rPr lang="en-US"/>
              <a:t>Module 1. Foundations</a:t>
            </a:r>
          </a:p>
        </p:txBody>
      </p:sp>
      <p:cxnSp>
        <p:nvCxnSpPr>
          <p:cNvPr id="10" name="Straight Arrow Connector 9"/>
          <p:cNvCxnSpPr/>
          <p:nvPr/>
        </p:nvCxnSpPr>
        <p:spPr>
          <a:xfrm flipH="1">
            <a:off x="4791075" y="3563937"/>
            <a:ext cx="2019300" cy="896691"/>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H="1">
            <a:off x="3857625" y="3537744"/>
            <a:ext cx="2952750" cy="2340123"/>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3020940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 name="Slide Number Placeholder 3"/>
          <p:cNvSpPr>
            <a:spLocks noGrp="1"/>
          </p:cNvSpPr>
          <p:nvPr>
            <p:ph type="sldNum" sz="quarter" idx="12"/>
          </p:nvPr>
        </p:nvSpPr>
        <p:spPr/>
        <p:txBody>
          <a:bodyPr/>
          <a:lstStyle/>
          <a:p>
            <a:pPr>
              <a:defRPr/>
            </a:pPr>
            <a:fld id="{73635B10-2381-419E-BAD9-B0BE57E6BA18}" type="slidenum">
              <a:rPr lang="en-US"/>
              <a:pPr>
                <a:defRPr/>
              </a:pPr>
              <a:t>74</a:t>
            </a:fld>
            <a:endParaRPr lang="en-US"/>
          </a:p>
        </p:txBody>
      </p:sp>
      <p:sp>
        <p:nvSpPr>
          <p:cNvPr id="62468" name="Rectangle 2"/>
          <p:cNvSpPr>
            <a:spLocks noGrp="1" noChangeArrowheads="1"/>
          </p:cNvSpPr>
          <p:nvPr>
            <p:ph type="title" idx="4294967295"/>
          </p:nvPr>
        </p:nvSpPr>
        <p:spPr>
          <a:xfrm>
            <a:off x="0" y="762000"/>
            <a:ext cx="9144000" cy="762000"/>
          </a:xfrm>
        </p:spPr>
        <p:txBody>
          <a:bodyPr rtlCol="0">
            <a:normAutofit fontScale="90000"/>
          </a:bodyPr>
          <a:lstStyle/>
          <a:p>
            <a:pPr eaLnBrk="1" fontAlgn="auto" hangingPunct="1">
              <a:spcAft>
                <a:spcPts val="0"/>
              </a:spcAft>
              <a:defRPr/>
            </a:pPr>
            <a:r>
              <a:rPr lang="en-US" dirty="0">
                <a:cs typeface="Tahoma" pitchFamily="34" charset="0"/>
              </a:rPr>
              <a:t>NACO Parameter :</a:t>
            </a:r>
            <a:br>
              <a:rPr lang="en-US" dirty="0">
                <a:cs typeface="Tahoma" pitchFamily="34" charset="0"/>
              </a:rPr>
            </a:br>
            <a:r>
              <a:rPr lang="en-US" dirty="0">
                <a:cs typeface="Tahoma" pitchFamily="34" charset="0"/>
              </a:rPr>
              <a:t>Changes to existing NARs</a:t>
            </a:r>
          </a:p>
        </p:txBody>
      </p:sp>
      <p:sp>
        <p:nvSpPr>
          <p:cNvPr id="151555" name="Rectangle 3"/>
          <p:cNvSpPr>
            <a:spLocks noGrp="1" noChangeArrowheads="1"/>
          </p:cNvSpPr>
          <p:nvPr>
            <p:ph type="body" idx="4294967295"/>
          </p:nvPr>
        </p:nvSpPr>
        <p:spPr>
          <a:xfrm>
            <a:off x="685800" y="2514600"/>
            <a:ext cx="8001000" cy="1938338"/>
          </a:xfrm>
        </p:spPr>
        <p:txBody>
          <a:bodyPr/>
          <a:lstStyle/>
          <a:p>
            <a:pPr algn="ctr" eaLnBrk="1" hangingPunct="1">
              <a:buFontTx/>
              <a:buNone/>
            </a:pPr>
            <a:r>
              <a:rPr lang="en-US" sz="3600" b="1" i="1">
                <a:cs typeface="Tahoma" pitchFamily="34" charset="0"/>
              </a:rPr>
              <a:t>All authorized access points in the NAF are eligible to be changed </a:t>
            </a:r>
          </a:p>
          <a:p>
            <a:pPr algn="ctr" eaLnBrk="1" hangingPunct="1">
              <a:buFontTx/>
              <a:buNone/>
            </a:pPr>
            <a:r>
              <a:rPr lang="en-US" sz="3600" b="1" i="1">
                <a:cs typeface="Tahoma" pitchFamily="34" charset="0"/>
              </a:rPr>
              <a:t>by all NACO participants</a:t>
            </a:r>
            <a:endParaRPr lang="en-US" b="1" i="1">
              <a:cs typeface="Tahoma" pitchFamily="34" charset="0"/>
            </a:endParaRPr>
          </a:p>
        </p:txBody>
      </p:sp>
      <p:sp>
        <p:nvSpPr>
          <p:cNvPr id="151556" name="Slide Number Placeholder 5"/>
          <p:cNvSpPr txBox="1">
            <a:spLocks noGrp="1"/>
          </p:cNvSpPr>
          <p:nvPr/>
        </p:nvSpPr>
        <p:spPr bwMode="auto">
          <a:xfrm>
            <a:off x="3048000" y="6172200"/>
            <a:ext cx="2133600" cy="685800"/>
          </a:xfrm>
          <a:prstGeom prst="rect">
            <a:avLst/>
          </a:prstGeom>
          <a:noFill/>
          <a:ln w="9525">
            <a:noFill/>
            <a:miter lim="800000"/>
            <a:headEnd/>
            <a:tailEnd/>
          </a:ln>
        </p:spPr>
        <p:txBody>
          <a:bodyPr/>
          <a:lstStyle/>
          <a:p>
            <a:pPr algn="r"/>
            <a:endParaRPr lang="en-US" sz="1400"/>
          </a:p>
        </p:txBody>
      </p:sp>
      <p:sp>
        <p:nvSpPr>
          <p:cNvPr id="2" name="Footer Placeholder 1"/>
          <p:cNvSpPr>
            <a:spLocks noGrp="1"/>
          </p:cNvSpPr>
          <p:nvPr>
            <p:ph type="ftr" sz="quarter" idx="11"/>
          </p:nvPr>
        </p:nvSpPr>
        <p:spPr/>
        <p:txBody>
          <a:bodyPr/>
          <a:lstStyle/>
          <a:p>
            <a:pPr>
              <a:defRPr/>
            </a:pPr>
            <a:r>
              <a:rPr lang="en-US"/>
              <a:t>Module 1. Foundations</a:t>
            </a:r>
          </a:p>
        </p:txBody>
      </p:sp>
    </p:spTree>
  </p:cSld>
  <p:clrMapOvr>
    <a:masterClrMapping/>
  </p:clrMapOvr>
  <p:transition spd="slow"/>
</p:sld>
</file>

<file path=ppt/slides/slide7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Slide Number Placeholder 3"/>
          <p:cNvSpPr>
            <a:spLocks noGrp="1"/>
          </p:cNvSpPr>
          <p:nvPr>
            <p:ph type="sldNum" sz="quarter" idx="12"/>
          </p:nvPr>
        </p:nvSpPr>
        <p:spPr/>
        <p:txBody>
          <a:bodyPr/>
          <a:lstStyle/>
          <a:p>
            <a:pPr>
              <a:defRPr/>
            </a:pPr>
            <a:fld id="{0E3FEF37-FAE0-4F1A-88D6-FB4310962636}" type="slidenum">
              <a:rPr lang="en-US"/>
              <a:pPr>
                <a:defRPr/>
              </a:pPr>
              <a:t>75</a:t>
            </a:fld>
            <a:endParaRPr lang="en-US"/>
          </a:p>
        </p:txBody>
      </p:sp>
      <p:sp>
        <p:nvSpPr>
          <p:cNvPr id="63492" name="Rectangle 2"/>
          <p:cNvSpPr>
            <a:spLocks noGrp="1" noChangeArrowheads="1"/>
          </p:cNvSpPr>
          <p:nvPr>
            <p:ph type="title" idx="4294967295"/>
          </p:nvPr>
        </p:nvSpPr>
        <p:spPr>
          <a:xfrm>
            <a:off x="0" y="533400"/>
            <a:ext cx="9144000" cy="1143000"/>
          </a:xfrm>
        </p:spPr>
        <p:txBody>
          <a:bodyPr rtlCol="0">
            <a:normAutofit fontScale="90000"/>
          </a:bodyPr>
          <a:lstStyle/>
          <a:p>
            <a:pPr eaLnBrk="1" fontAlgn="auto" hangingPunct="1">
              <a:spcAft>
                <a:spcPts val="0"/>
              </a:spcAft>
              <a:defRPr/>
            </a:pPr>
            <a:r>
              <a:rPr lang="en-US" dirty="0">
                <a:cs typeface="Tahoma" pitchFamily="34" charset="0"/>
              </a:rPr>
              <a:t>NACO Parameter :</a:t>
            </a:r>
            <a:br>
              <a:rPr lang="en-US" dirty="0">
                <a:cs typeface="Tahoma" pitchFamily="34" charset="0"/>
              </a:rPr>
            </a:br>
            <a:r>
              <a:rPr lang="en-US" dirty="0">
                <a:cs typeface="Tahoma" pitchFamily="34" charset="0"/>
              </a:rPr>
              <a:t>Deletion of NARs</a:t>
            </a:r>
          </a:p>
        </p:txBody>
      </p:sp>
      <p:sp>
        <p:nvSpPr>
          <p:cNvPr id="153603" name="Rectangle 3"/>
          <p:cNvSpPr>
            <a:spLocks noGrp="1" noChangeArrowheads="1"/>
          </p:cNvSpPr>
          <p:nvPr>
            <p:ph type="body" idx="4294967295"/>
          </p:nvPr>
        </p:nvSpPr>
        <p:spPr>
          <a:xfrm>
            <a:off x="0" y="1447800"/>
            <a:ext cx="8382000" cy="4267200"/>
          </a:xfrm>
        </p:spPr>
        <p:txBody>
          <a:bodyPr/>
          <a:lstStyle/>
          <a:p>
            <a:pPr eaLnBrk="1" hangingPunct="1">
              <a:buFontTx/>
              <a:buNone/>
            </a:pPr>
            <a:endParaRPr lang="en-US" sz="3600"/>
          </a:p>
          <a:p>
            <a:pPr lvl="1" eaLnBrk="1" hangingPunct="1">
              <a:buFontTx/>
              <a:buChar char="•"/>
            </a:pPr>
            <a:r>
              <a:rPr lang="en-US" sz="3200">
                <a:cs typeface="Tahoma" pitchFamily="34" charset="0"/>
              </a:rPr>
              <a:t>Only LC catalogers can delete NARs in the NAF</a:t>
            </a:r>
          </a:p>
          <a:p>
            <a:pPr lvl="1" eaLnBrk="1" hangingPunct="1">
              <a:buFontTx/>
              <a:buChar char="•"/>
            </a:pPr>
            <a:endParaRPr lang="en-US" sz="1200">
              <a:cs typeface="Tahoma" pitchFamily="34" charset="0"/>
            </a:endParaRPr>
          </a:p>
          <a:p>
            <a:pPr lvl="1" eaLnBrk="1" hangingPunct="1">
              <a:buFontTx/>
              <a:buChar char="•"/>
            </a:pPr>
            <a:r>
              <a:rPr lang="en-US" sz="3200">
                <a:cs typeface="Tahoma" pitchFamily="34" charset="0"/>
              </a:rPr>
              <a:t>NACO libraries notify LC to delete NARs</a:t>
            </a:r>
          </a:p>
          <a:p>
            <a:pPr lvl="1" eaLnBrk="1" hangingPunct="1">
              <a:buFontTx/>
              <a:buChar char="•"/>
            </a:pPr>
            <a:endParaRPr lang="en-US" sz="1200">
              <a:cs typeface="Tahoma" pitchFamily="34" charset="0"/>
            </a:endParaRPr>
          </a:p>
          <a:p>
            <a:pPr lvl="1" eaLnBrk="1" hangingPunct="1">
              <a:buFontTx/>
              <a:buChar char="•"/>
            </a:pPr>
            <a:r>
              <a:rPr lang="en-US" sz="3200">
                <a:cs typeface="Tahoma" pitchFamily="34" charset="0"/>
              </a:rPr>
              <a:t>LC/NACO database is redistributed daily to the utilities</a:t>
            </a:r>
          </a:p>
        </p:txBody>
      </p:sp>
      <p:sp>
        <p:nvSpPr>
          <p:cNvPr id="153604" name="Slide Number Placeholder 5"/>
          <p:cNvSpPr txBox="1">
            <a:spLocks noGrp="1"/>
          </p:cNvSpPr>
          <p:nvPr/>
        </p:nvSpPr>
        <p:spPr bwMode="auto">
          <a:xfrm>
            <a:off x="3048000" y="6172200"/>
            <a:ext cx="2133600" cy="685800"/>
          </a:xfrm>
          <a:prstGeom prst="rect">
            <a:avLst/>
          </a:prstGeom>
          <a:noFill/>
          <a:ln w="9525">
            <a:noFill/>
            <a:miter lim="800000"/>
            <a:headEnd/>
            <a:tailEnd/>
          </a:ln>
        </p:spPr>
        <p:txBody>
          <a:bodyPr/>
          <a:lstStyle/>
          <a:p>
            <a:pPr algn="r"/>
            <a:endParaRPr lang="en-US" sz="1400"/>
          </a:p>
        </p:txBody>
      </p:sp>
      <p:sp>
        <p:nvSpPr>
          <p:cNvPr id="2" name="Footer Placeholder 1"/>
          <p:cNvSpPr>
            <a:spLocks noGrp="1"/>
          </p:cNvSpPr>
          <p:nvPr>
            <p:ph type="ftr" sz="quarter" idx="11"/>
          </p:nvPr>
        </p:nvSpPr>
        <p:spPr/>
        <p:txBody>
          <a:bodyPr/>
          <a:lstStyle/>
          <a:p>
            <a:pPr>
              <a:defRPr/>
            </a:pPr>
            <a:r>
              <a:rPr lang="en-US"/>
              <a:t>Module 1. Foundations</a:t>
            </a:r>
          </a:p>
        </p:txBody>
      </p:sp>
    </p:spTree>
  </p:cSld>
  <p:clrMapOvr>
    <a:masterClrMapping/>
  </p:clrMapOvr>
  <p:transition spd="slow"/>
</p:sld>
</file>

<file path=ppt/slides/slide7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 name="Slide Number Placeholder 3"/>
          <p:cNvSpPr>
            <a:spLocks noGrp="1"/>
          </p:cNvSpPr>
          <p:nvPr>
            <p:ph type="sldNum" sz="quarter" idx="12"/>
          </p:nvPr>
        </p:nvSpPr>
        <p:spPr/>
        <p:txBody>
          <a:bodyPr/>
          <a:lstStyle/>
          <a:p>
            <a:pPr>
              <a:defRPr/>
            </a:pPr>
            <a:fld id="{9616C61F-8AF4-43AF-B869-829DAA17480A}" type="slidenum">
              <a:rPr lang="en-US"/>
              <a:pPr>
                <a:defRPr/>
              </a:pPr>
              <a:t>76</a:t>
            </a:fld>
            <a:endParaRPr lang="en-US"/>
          </a:p>
        </p:txBody>
      </p:sp>
      <p:sp>
        <p:nvSpPr>
          <p:cNvPr id="64516" name="Rectangle 2"/>
          <p:cNvSpPr>
            <a:spLocks noGrp="1" noChangeArrowheads="1"/>
          </p:cNvSpPr>
          <p:nvPr>
            <p:ph type="title" idx="4294967295"/>
          </p:nvPr>
        </p:nvSpPr>
        <p:spPr>
          <a:xfrm>
            <a:off x="152400" y="381000"/>
            <a:ext cx="8991600" cy="1431925"/>
          </a:xfrm>
        </p:spPr>
        <p:txBody>
          <a:bodyPr rtlCol="0">
            <a:normAutofit fontScale="90000"/>
          </a:bodyPr>
          <a:lstStyle/>
          <a:p>
            <a:pPr eaLnBrk="1" fontAlgn="auto" hangingPunct="1">
              <a:spcAft>
                <a:spcPts val="0"/>
              </a:spcAft>
              <a:defRPr/>
            </a:pPr>
            <a:r>
              <a:rPr lang="en-US" sz="4000" dirty="0">
                <a:cs typeface="Tahoma" pitchFamily="34" charset="0"/>
              </a:rPr>
              <a:t>NACO Parameter :</a:t>
            </a:r>
            <a:br>
              <a:rPr lang="en-US" sz="4000" dirty="0">
                <a:cs typeface="Tahoma" pitchFamily="34" charset="0"/>
              </a:rPr>
            </a:br>
            <a:r>
              <a:rPr lang="en-US" sz="4000" dirty="0">
                <a:cs typeface="Tahoma" pitchFamily="34" charset="0"/>
              </a:rPr>
              <a:t>Bibliographic File Maintenance</a:t>
            </a:r>
            <a:br>
              <a:rPr lang="en-US" sz="4000" dirty="0">
                <a:cs typeface="Tahoma" pitchFamily="34" charset="0"/>
              </a:rPr>
            </a:br>
            <a:r>
              <a:rPr lang="en-US" sz="4000" dirty="0">
                <a:cs typeface="Tahoma" pitchFamily="34" charset="0"/>
              </a:rPr>
              <a:t>(BFM)</a:t>
            </a:r>
          </a:p>
        </p:txBody>
      </p:sp>
      <p:sp>
        <p:nvSpPr>
          <p:cNvPr id="155651" name="Rectangle 3"/>
          <p:cNvSpPr>
            <a:spLocks noGrp="1" noChangeArrowheads="1"/>
          </p:cNvSpPr>
          <p:nvPr>
            <p:ph type="body" idx="4294967295"/>
          </p:nvPr>
        </p:nvSpPr>
        <p:spPr>
          <a:xfrm>
            <a:off x="0" y="2133600"/>
            <a:ext cx="9144000" cy="1247775"/>
          </a:xfrm>
        </p:spPr>
        <p:txBody>
          <a:bodyPr/>
          <a:lstStyle/>
          <a:p>
            <a:pPr algn="ctr" eaLnBrk="1" fontAlgn="ctr" hangingPunct="1">
              <a:buFontTx/>
              <a:buNone/>
            </a:pPr>
            <a:r>
              <a:rPr lang="en-US">
                <a:cs typeface="Tahoma" pitchFamily="34" charset="0"/>
              </a:rPr>
              <a:t>LC bibliographic records (as distributed by CDS) must remain in synch with the NAF</a:t>
            </a:r>
          </a:p>
        </p:txBody>
      </p:sp>
      <p:sp>
        <p:nvSpPr>
          <p:cNvPr id="155652" name="Slide Number Placeholder 5"/>
          <p:cNvSpPr txBox="1">
            <a:spLocks noGrp="1"/>
          </p:cNvSpPr>
          <p:nvPr/>
        </p:nvSpPr>
        <p:spPr bwMode="auto">
          <a:xfrm>
            <a:off x="3048000" y="6172200"/>
            <a:ext cx="2133600" cy="685800"/>
          </a:xfrm>
          <a:prstGeom prst="rect">
            <a:avLst/>
          </a:prstGeom>
          <a:noFill/>
          <a:ln w="9525">
            <a:noFill/>
            <a:miter lim="800000"/>
            <a:headEnd/>
            <a:tailEnd/>
          </a:ln>
        </p:spPr>
        <p:txBody>
          <a:bodyPr/>
          <a:lstStyle/>
          <a:p>
            <a:pPr algn="r"/>
            <a:endParaRPr lang="en-US" sz="1400"/>
          </a:p>
        </p:txBody>
      </p:sp>
      <p:sp>
        <p:nvSpPr>
          <p:cNvPr id="155653" name="Text Box 4"/>
          <p:cNvSpPr txBox="1">
            <a:spLocks noChangeArrowheads="1"/>
          </p:cNvSpPr>
          <p:nvPr/>
        </p:nvSpPr>
        <p:spPr bwMode="auto">
          <a:xfrm>
            <a:off x="304800" y="4267200"/>
            <a:ext cx="8458200" cy="2062163"/>
          </a:xfrm>
          <a:prstGeom prst="rect">
            <a:avLst/>
          </a:prstGeom>
          <a:noFill/>
          <a:ln w="9525">
            <a:noFill/>
            <a:miter lim="800000"/>
            <a:headEnd/>
            <a:tailEnd/>
          </a:ln>
        </p:spPr>
        <p:txBody>
          <a:bodyPr>
            <a:spAutoFit/>
          </a:bodyPr>
          <a:lstStyle/>
          <a:p>
            <a:pPr>
              <a:spcBef>
                <a:spcPct val="50000"/>
              </a:spcBef>
              <a:buClr>
                <a:schemeClr val="accent1"/>
              </a:buClr>
              <a:buFont typeface="Wingdings" pitchFamily="2" charset="2"/>
              <a:buNone/>
            </a:pPr>
            <a:r>
              <a:rPr lang="en-US" sz="3200" i="1">
                <a:latin typeface="Tahoma" pitchFamily="34" charset="0"/>
                <a:cs typeface="Tahoma" pitchFamily="34" charset="0"/>
              </a:rPr>
              <a:t>NACO partners </a:t>
            </a:r>
            <a:r>
              <a:rPr lang="en-US" sz="3200" b="1">
                <a:latin typeface="Tahoma" pitchFamily="34" charset="0"/>
                <a:cs typeface="Tahoma" pitchFamily="34" charset="0"/>
              </a:rPr>
              <a:t>must </a:t>
            </a:r>
            <a:r>
              <a:rPr lang="en-US" sz="3200" i="1">
                <a:latin typeface="Tahoma" pitchFamily="34" charset="0"/>
                <a:cs typeface="Tahoma" pitchFamily="34" charset="0"/>
              </a:rPr>
              <a:t>notify LC when certain types of changes to NARs affect authorized access points used on LC bibliographic records</a:t>
            </a:r>
          </a:p>
        </p:txBody>
      </p:sp>
      <p:sp>
        <p:nvSpPr>
          <p:cNvPr id="155654" name="Rectangle 5"/>
          <p:cNvSpPr>
            <a:spLocks noChangeArrowheads="1"/>
          </p:cNvSpPr>
          <p:nvPr/>
        </p:nvSpPr>
        <p:spPr bwMode="auto">
          <a:xfrm>
            <a:off x="593725" y="3363913"/>
            <a:ext cx="7788275" cy="892175"/>
          </a:xfrm>
          <a:prstGeom prst="rect">
            <a:avLst/>
          </a:prstGeom>
          <a:noFill/>
          <a:ln w="9525">
            <a:noFill/>
            <a:miter lim="800000"/>
            <a:headEnd/>
            <a:tailEnd/>
          </a:ln>
        </p:spPr>
        <p:txBody>
          <a:bodyPr>
            <a:spAutoFit/>
          </a:bodyPr>
          <a:lstStyle/>
          <a:p>
            <a:r>
              <a:rPr lang="en-US" sz="2800">
                <a:latin typeface="Calibri" pitchFamily="34" charset="0"/>
                <a:hlinkClick r:id="rId3"/>
              </a:rPr>
              <a:t>http://www.loc.gov/aba/pcc/naco/bfmguide.html</a:t>
            </a:r>
            <a:endParaRPr lang="en-US" sz="2800">
              <a:latin typeface="Calibri" pitchFamily="34" charset="0"/>
            </a:endParaRPr>
          </a:p>
          <a:p>
            <a:endParaRPr lang="en-US" sz="2400">
              <a:latin typeface="Calibri" pitchFamily="34" charset="0"/>
            </a:endParaRPr>
          </a:p>
        </p:txBody>
      </p:sp>
      <p:sp>
        <p:nvSpPr>
          <p:cNvPr id="2" name="Footer Placeholder 1"/>
          <p:cNvSpPr>
            <a:spLocks noGrp="1"/>
          </p:cNvSpPr>
          <p:nvPr>
            <p:ph type="ftr" sz="quarter" idx="11"/>
          </p:nvPr>
        </p:nvSpPr>
        <p:spPr/>
        <p:txBody>
          <a:bodyPr/>
          <a:lstStyle/>
          <a:p>
            <a:pPr>
              <a:defRPr/>
            </a:pPr>
            <a:r>
              <a:rPr lang="en-US"/>
              <a:t>Module 1. Foundations</a:t>
            </a:r>
          </a:p>
        </p:txBody>
      </p:sp>
    </p:spTree>
  </p:cSld>
  <p:clrMapOvr>
    <a:masterClrMapping/>
  </p:clrMapOvr>
  <p:transition spd="slow"/>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Title 2"/>
          <p:cNvSpPr>
            <a:spLocks noGrp="1"/>
          </p:cNvSpPr>
          <p:nvPr>
            <p:ph type="title"/>
          </p:nvPr>
        </p:nvSpPr>
        <p:spPr>
          <a:xfrm>
            <a:off x="457200" y="274638"/>
            <a:ext cx="8229600" cy="1401762"/>
          </a:xfrm>
        </p:spPr>
        <p:txBody>
          <a:bodyPr/>
          <a:lstStyle/>
          <a:p>
            <a:pPr eaLnBrk="1" hangingPunct="1"/>
            <a:r>
              <a:rPr lang="en-US">
                <a:cs typeface="Tahoma" pitchFamily="34" charset="0"/>
              </a:rPr>
              <a:t>BFM : Examples</a:t>
            </a:r>
            <a:endParaRPr lang="en-US"/>
          </a:p>
        </p:txBody>
      </p:sp>
      <p:sp>
        <p:nvSpPr>
          <p:cNvPr id="4" name="Content Placeholder 3"/>
          <p:cNvSpPr>
            <a:spLocks noGrp="1"/>
          </p:cNvSpPr>
          <p:nvPr>
            <p:ph idx="1"/>
          </p:nvPr>
        </p:nvSpPr>
        <p:spPr>
          <a:xfrm>
            <a:off x="533400" y="1676400"/>
            <a:ext cx="8229600" cy="4754563"/>
          </a:xfrm>
        </p:spPr>
        <p:txBody>
          <a:bodyPr rtlCol="0">
            <a:normAutofit/>
          </a:bodyPr>
          <a:lstStyle/>
          <a:p>
            <a:pPr eaLnBrk="1" fontAlgn="auto" hangingPunct="1">
              <a:spcAft>
                <a:spcPts val="0"/>
              </a:spcAft>
              <a:buFont typeface="Arial" pitchFamily="34" charset="0"/>
              <a:buChar char="•"/>
              <a:defRPr/>
            </a:pPr>
            <a:r>
              <a:rPr lang="en-US" dirty="0"/>
              <a:t>BFM NOT required: changes to authorized access points</a:t>
            </a:r>
          </a:p>
          <a:p>
            <a:pPr lvl="1" eaLnBrk="1" fontAlgn="auto" hangingPunct="1">
              <a:spcAft>
                <a:spcPts val="0"/>
              </a:spcAft>
              <a:buFont typeface="Arial" pitchFamily="34" charset="0"/>
              <a:buChar char="–"/>
              <a:defRPr/>
            </a:pPr>
            <a:r>
              <a:rPr lang="en-US" dirty="0"/>
              <a:t>e.g., revised authorized access point including a death date</a:t>
            </a:r>
          </a:p>
          <a:p>
            <a:pPr lvl="1" eaLnBrk="1" fontAlgn="auto" hangingPunct="1">
              <a:spcAft>
                <a:spcPts val="0"/>
              </a:spcAft>
              <a:buFont typeface="Arial" pitchFamily="34" charset="0"/>
              <a:buChar char="–"/>
              <a:defRPr/>
            </a:pPr>
            <a:r>
              <a:rPr lang="en-US" dirty="0"/>
              <a:t>Reports are generated by bibliographic utilities</a:t>
            </a:r>
          </a:p>
          <a:p>
            <a:pPr marL="457200" lvl="1" indent="0" eaLnBrk="1" fontAlgn="auto" hangingPunct="1">
              <a:spcAft>
                <a:spcPts val="0"/>
              </a:spcAft>
              <a:buFont typeface="Arial" pitchFamily="34" charset="0"/>
              <a:buNone/>
              <a:defRPr/>
            </a:pPr>
            <a:endParaRPr lang="en-US" sz="1200" dirty="0"/>
          </a:p>
          <a:p>
            <a:pPr eaLnBrk="1" fontAlgn="auto" hangingPunct="1">
              <a:spcAft>
                <a:spcPts val="0"/>
              </a:spcAft>
              <a:buFont typeface="Arial" pitchFamily="34" charset="0"/>
              <a:buChar char="•"/>
              <a:defRPr/>
            </a:pPr>
            <a:r>
              <a:rPr lang="en-US" dirty="0"/>
              <a:t>BFM required: new NAR is created for a person previously on an undifferentiated NAR (and LC bib records are affected)</a:t>
            </a:r>
          </a:p>
          <a:p>
            <a:pPr lvl="1" eaLnBrk="1" fontAlgn="auto" hangingPunct="1">
              <a:spcAft>
                <a:spcPts val="0"/>
              </a:spcAft>
              <a:buFont typeface="Arial" pitchFamily="34" charset="0"/>
              <a:buChar char="–"/>
              <a:defRPr/>
            </a:pPr>
            <a:endParaRPr lang="en-US" dirty="0"/>
          </a:p>
          <a:p>
            <a:pPr eaLnBrk="1" fontAlgn="auto" hangingPunct="1">
              <a:spcAft>
                <a:spcPts val="0"/>
              </a:spcAft>
              <a:buFont typeface="Arial" pitchFamily="34" charset="0"/>
              <a:buChar char="•"/>
              <a:defRPr/>
            </a:pPr>
            <a:endParaRPr lang="en-US" dirty="0"/>
          </a:p>
        </p:txBody>
      </p:sp>
      <p:sp>
        <p:nvSpPr>
          <p:cNvPr id="2" name="Slide Number Placeholder 1"/>
          <p:cNvSpPr>
            <a:spLocks noGrp="1"/>
          </p:cNvSpPr>
          <p:nvPr>
            <p:ph type="sldNum" sz="quarter" idx="12"/>
          </p:nvPr>
        </p:nvSpPr>
        <p:spPr/>
        <p:txBody>
          <a:bodyPr/>
          <a:lstStyle/>
          <a:p>
            <a:pPr>
              <a:defRPr/>
            </a:pPr>
            <a:fld id="{A0342449-7A04-49D0-90EA-EAC0E31CD9FB}" type="slidenum">
              <a:rPr lang="en-US"/>
              <a:pPr>
                <a:defRPr/>
              </a:pPr>
              <a:t>77</a:t>
            </a:fld>
            <a:endParaRPr lang="en-US"/>
          </a:p>
        </p:txBody>
      </p:sp>
      <p:sp>
        <p:nvSpPr>
          <p:cNvPr id="5" name="Footer Placeholder 4"/>
          <p:cNvSpPr>
            <a:spLocks noGrp="1"/>
          </p:cNvSpPr>
          <p:nvPr>
            <p:ph type="ftr" sz="quarter" idx="11"/>
          </p:nvPr>
        </p:nvSpPr>
        <p:spPr/>
        <p:txBody>
          <a:bodyPr/>
          <a:lstStyle/>
          <a:p>
            <a:pPr>
              <a:defRPr/>
            </a:pPr>
            <a:r>
              <a:rPr lang="en-US"/>
              <a:t>Module 1. Foundations</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 name="Slide Number Placeholder 3"/>
          <p:cNvSpPr>
            <a:spLocks noGrp="1"/>
          </p:cNvSpPr>
          <p:nvPr>
            <p:ph type="sldNum" sz="quarter" idx="12"/>
          </p:nvPr>
        </p:nvSpPr>
        <p:spPr/>
        <p:txBody>
          <a:bodyPr/>
          <a:lstStyle/>
          <a:p>
            <a:pPr>
              <a:defRPr/>
            </a:pPr>
            <a:fld id="{95827156-DB22-4673-89A9-ED025B2E899A}" type="slidenum">
              <a:rPr lang="en-US"/>
              <a:pPr>
                <a:defRPr/>
              </a:pPr>
              <a:t>78</a:t>
            </a:fld>
            <a:endParaRPr lang="en-US"/>
          </a:p>
        </p:txBody>
      </p:sp>
      <p:sp>
        <p:nvSpPr>
          <p:cNvPr id="65540" name="Rectangle 2"/>
          <p:cNvSpPr>
            <a:spLocks noGrp="1" noChangeArrowheads="1"/>
          </p:cNvSpPr>
          <p:nvPr>
            <p:ph type="title" idx="4294967295"/>
          </p:nvPr>
        </p:nvSpPr>
        <p:spPr>
          <a:xfrm>
            <a:off x="0" y="381000"/>
            <a:ext cx="9144000" cy="1143000"/>
          </a:xfrm>
        </p:spPr>
        <p:txBody>
          <a:bodyPr rtlCol="0">
            <a:normAutofit fontScale="90000"/>
          </a:bodyPr>
          <a:lstStyle/>
          <a:p>
            <a:pPr eaLnBrk="1" fontAlgn="auto" hangingPunct="1">
              <a:spcAft>
                <a:spcPts val="0"/>
              </a:spcAft>
              <a:defRPr/>
            </a:pPr>
            <a:r>
              <a:rPr lang="en-US" dirty="0">
                <a:cs typeface="Tahoma" pitchFamily="34" charset="0"/>
              </a:rPr>
              <a:t>NACO Parameter :</a:t>
            </a:r>
            <a:br>
              <a:rPr lang="en-US" dirty="0">
                <a:cs typeface="Tahoma" pitchFamily="34" charset="0"/>
              </a:rPr>
            </a:br>
            <a:r>
              <a:rPr lang="en-US" dirty="0">
                <a:cs typeface="Tahoma" pitchFamily="34" charset="0"/>
              </a:rPr>
              <a:t>Searching</a:t>
            </a:r>
          </a:p>
        </p:txBody>
      </p:sp>
      <p:sp>
        <p:nvSpPr>
          <p:cNvPr id="159747" name="Rectangle 3"/>
          <p:cNvSpPr>
            <a:spLocks noGrp="1" noChangeArrowheads="1"/>
          </p:cNvSpPr>
          <p:nvPr>
            <p:ph type="body" idx="4294967295"/>
          </p:nvPr>
        </p:nvSpPr>
        <p:spPr>
          <a:xfrm>
            <a:off x="990600" y="2057400"/>
            <a:ext cx="7772400" cy="2286000"/>
          </a:xfrm>
        </p:spPr>
        <p:txBody>
          <a:bodyPr/>
          <a:lstStyle/>
          <a:p>
            <a:pPr eaLnBrk="1" hangingPunct="1">
              <a:buFontTx/>
              <a:buNone/>
            </a:pPr>
            <a:r>
              <a:rPr lang="en-US">
                <a:cs typeface="Tahoma" pitchFamily="34" charset="0"/>
              </a:rPr>
              <a:t>Catalogers keep the database clean by searching for related records before contributing an authority record to the LC/NACO Authority File</a:t>
            </a:r>
            <a:r>
              <a:rPr lang="en-US">
                <a:latin typeface="Tahoma" pitchFamily="34" charset="0"/>
                <a:cs typeface="Tahoma" pitchFamily="34" charset="0"/>
              </a:rPr>
              <a:t> </a:t>
            </a:r>
          </a:p>
        </p:txBody>
      </p:sp>
      <p:sp>
        <p:nvSpPr>
          <p:cNvPr id="159748" name="Slide Number Placeholder 5"/>
          <p:cNvSpPr txBox="1">
            <a:spLocks noGrp="1"/>
          </p:cNvSpPr>
          <p:nvPr/>
        </p:nvSpPr>
        <p:spPr bwMode="auto">
          <a:xfrm>
            <a:off x="3048000" y="6172200"/>
            <a:ext cx="2133600" cy="685800"/>
          </a:xfrm>
          <a:prstGeom prst="rect">
            <a:avLst/>
          </a:prstGeom>
          <a:noFill/>
          <a:ln w="9525">
            <a:noFill/>
            <a:miter lim="800000"/>
            <a:headEnd/>
            <a:tailEnd/>
          </a:ln>
        </p:spPr>
        <p:txBody>
          <a:bodyPr/>
          <a:lstStyle/>
          <a:p>
            <a:pPr algn="r"/>
            <a:endParaRPr lang="en-US" sz="1400"/>
          </a:p>
        </p:txBody>
      </p:sp>
      <p:sp>
        <p:nvSpPr>
          <p:cNvPr id="2" name="Footer Placeholder 1"/>
          <p:cNvSpPr>
            <a:spLocks noGrp="1"/>
          </p:cNvSpPr>
          <p:nvPr>
            <p:ph type="ftr" sz="quarter" idx="11"/>
          </p:nvPr>
        </p:nvSpPr>
        <p:spPr/>
        <p:txBody>
          <a:bodyPr/>
          <a:lstStyle/>
          <a:p>
            <a:pPr>
              <a:defRPr/>
            </a:pPr>
            <a:r>
              <a:rPr lang="en-US"/>
              <a:t>Module 1. Foundations</a:t>
            </a:r>
          </a:p>
        </p:txBody>
      </p:sp>
    </p:spTree>
  </p:cSld>
  <p:clrMapOvr>
    <a:masterClrMapping/>
  </p:clrMapOvr>
  <p:transition spd="slow"/>
</p:sld>
</file>

<file path=ppt/slides/slide7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Slide Number Placeholder 3"/>
          <p:cNvSpPr>
            <a:spLocks noGrp="1"/>
          </p:cNvSpPr>
          <p:nvPr>
            <p:ph type="sldNum" sz="quarter" idx="12"/>
          </p:nvPr>
        </p:nvSpPr>
        <p:spPr/>
        <p:txBody>
          <a:bodyPr/>
          <a:lstStyle/>
          <a:p>
            <a:pPr>
              <a:defRPr/>
            </a:pPr>
            <a:fld id="{30A85F19-25B3-410A-90B6-BD884A8BA574}" type="slidenum">
              <a:rPr lang="en-US"/>
              <a:pPr>
                <a:defRPr/>
              </a:pPr>
              <a:t>79</a:t>
            </a:fld>
            <a:endParaRPr lang="en-US"/>
          </a:p>
        </p:txBody>
      </p:sp>
      <p:sp>
        <p:nvSpPr>
          <p:cNvPr id="66564" name="Rectangle 2"/>
          <p:cNvSpPr>
            <a:spLocks noGrp="1" noChangeArrowheads="1"/>
          </p:cNvSpPr>
          <p:nvPr>
            <p:ph type="title" idx="4294967295"/>
          </p:nvPr>
        </p:nvSpPr>
        <p:spPr>
          <a:xfrm>
            <a:off x="0" y="517525"/>
            <a:ext cx="8229600" cy="701675"/>
          </a:xfrm>
        </p:spPr>
        <p:txBody>
          <a:bodyPr rtlCol="0">
            <a:normAutofit fontScale="90000"/>
          </a:bodyPr>
          <a:lstStyle/>
          <a:p>
            <a:pPr eaLnBrk="1" fontAlgn="auto" hangingPunct="1">
              <a:spcAft>
                <a:spcPts val="0"/>
              </a:spcAft>
              <a:defRPr/>
            </a:pPr>
            <a:r>
              <a:rPr lang="en-US" b="1" dirty="0">
                <a:solidFill>
                  <a:schemeClr val="accent2"/>
                </a:solidFill>
              </a:rPr>
              <a:t>    </a:t>
            </a:r>
            <a:r>
              <a:rPr lang="en-US" sz="4900" dirty="0">
                <a:cs typeface="Tahoma" pitchFamily="34" charset="0"/>
              </a:rPr>
              <a:t>Why Search? (1)</a:t>
            </a:r>
          </a:p>
        </p:txBody>
      </p:sp>
      <p:sp>
        <p:nvSpPr>
          <p:cNvPr id="161795" name="Rectangle 3"/>
          <p:cNvSpPr>
            <a:spLocks noGrp="1" noChangeArrowheads="1"/>
          </p:cNvSpPr>
          <p:nvPr>
            <p:ph type="body" idx="4294967295"/>
          </p:nvPr>
        </p:nvSpPr>
        <p:spPr>
          <a:xfrm>
            <a:off x="685800" y="1579563"/>
            <a:ext cx="7924800" cy="4572000"/>
          </a:xfrm>
        </p:spPr>
        <p:txBody>
          <a:bodyPr/>
          <a:lstStyle/>
          <a:p>
            <a:pPr eaLnBrk="1" hangingPunct="1">
              <a:buFontTx/>
              <a:buNone/>
            </a:pPr>
            <a:r>
              <a:rPr lang="en-US" dirty="0">
                <a:cs typeface="Tahoma" pitchFamily="34" charset="0"/>
              </a:rPr>
              <a:t>To prevent duplicate NARs</a:t>
            </a:r>
          </a:p>
          <a:p>
            <a:pPr lvl="1" eaLnBrk="1" hangingPunct="1">
              <a:buFontTx/>
              <a:buChar char="•"/>
            </a:pPr>
            <a:r>
              <a:rPr lang="en-US" sz="3200" dirty="0">
                <a:cs typeface="Tahoma" pitchFamily="34" charset="0"/>
              </a:rPr>
              <a:t>Authorized access point for entity already established?</a:t>
            </a:r>
          </a:p>
          <a:p>
            <a:pPr lvl="1" eaLnBrk="1" hangingPunct="1">
              <a:buFontTx/>
              <a:buChar char="•"/>
            </a:pPr>
            <a:r>
              <a:rPr lang="en-US" sz="3200" dirty="0">
                <a:cs typeface="Tahoma" pitchFamily="34" charset="0"/>
              </a:rPr>
              <a:t>OCLC de-dupe detection and validation programs need to be run</a:t>
            </a:r>
          </a:p>
          <a:p>
            <a:pPr lvl="1" eaLnBrk="1" hangingPunct="1">
              <a:buFontTx/>
              <a:buChar char="•"/>
            </a:pPr>
            <a:r>
              <a:rPr lang="en-US" sz="3200" dirty="0">
                <a:cs typeface="Tahoma" pitchFamily="34" charset="0"/>
              </a:rPr>
              <a:t>Report deletions to </a:t>
            </a:r>
            <a:r>
              <a:rPr lang="en-US" sz="3200" dirty="0"/>
              <a:t>Policy, Training, and Cooperative Programs Division (naco@loc.gov)</a:t>
            </a:r>
            <a:endParaRPr lang="en-US" sz="3200" dirty="0">
              <a:cs typeface="Tahoma" pitchFamily="34" charset="0"/>
            </a:endParaRPr>
          </a:p>
          <a:p>
            <a:pPr lvl="1" eaLnBrk="1" hangingPunct="1">
              <a:buFontTx/>
              <a:buNone/>
            </a:pPr>
            <a:r>
              <a:rPr lang="en-US" sz="3200" dirty="0">
                <a:latin typeface="Tahoma" pitchFamily="34" charset="0"/>
                <a:cs typeface="Tahoma" pitchFamily="34" charset="0"/>
              </a:rPr>
              <a:t>	</a:t>
            </a:r>
          </a:p>
        </p:txBody>
      </p:sp>
      <p:sp>
        <p:nvSpPr>
          <p:cNvPr id="161796" name="Slide Number Placeholder 5"/>
          <p:cNvSpPr txBox="1">
            <a:spLocks noGrp="1"/>
          </p:cNvSpPr>
          <p:nvPr/>
        </p:nvSpPr>
        <p:spPr bwMode="auto">
          <a:xfrm>
            <a:off x="3048000" y="6172200"/>
            <a:ext cx="2133600" cy="685800"/>
          </a:xfrm>
          <a:prstGeom prst="rect">
            <a:avLst/>
          </a:prstGeom>
          <a:noFill/>
          <a:ln w="9525">
            <a:noFill/>
            <a:miter lim="800000"/>
            <a:headEnd/>
            <a:tailEnd/>
          </a:ln>
        </p:spPr>
        <p:txBody>
          <a:bodyPr/>
          <a:lstStyle/>
          <a:p>
            <a:pPr algn="r"/>
            <a:endParaRPr lang="en-US" sz="1400"/>
          </a:p>
        </p:txBody>
      </p:sp>
      <p:sp>
        <p:nvSpPr>
          <p:cNvPr id="2" name="Footer Placeholder 1"/>
          <p:cNvSpPr>
            <a:spLocks noGrp="1"/>
          </p:cNvSpPr>
          <p:nvPr>
            <p:ph type="ftr" sz="quarter" idx="11"/>
          </p:nvPr>
        </p:nvSpPr>
        <p:spPr/>
        <p:txBody>
          <a:bodyPr/>
          <a:lstStyle/>
          <a:p>
            <a:pPr>
              <a:defRPr/>
            </a:pPr>
            <a:r>
              <a:rPr lang="en-US"/>
              <a:t>Module 1. Foundations</a:t>
            </a:r>
          </a:p>
        </p:txBody>
      </p:sp>
    </p:spTree>
  </p:cSld>
  <p:clrMapOvr>
    <a:masterClrMapping/>
  </p:clrMapOvr>
  <p:transition spd="slow"/>
</p:sld>
</file>

<file path=ppt/slides/slide8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Slide Number Placeholder 3"/>
          <p:cNvSpPr>
            <a:spLocks noGrp="1"/>
          </p:cNvSpPr>
          <p:nvPr>
            <p:ph type="sldNum" sz="quarter" idx="12"/>
          </p:nvPr>
        </p:nvSpPr>
        <p:spPr/>
        <p:txBody>
          <a:bodyPr/>
          <a:lstStyle/>
          <a:p>
            <a:pPr>
              <a:defRPr/>
            </a:pPr>
            <a:fld id="{14F5E53E-775C-4D75-9139-19D590AA9BD0}" type="slidenum">
              <a:rPr lang="en-US"/>
              <a:pPr>
                <a:defRPr/>
              </a:pPr>
              <a:t>80</a:t>
            </a:fld>
            <a:endParaRPr lang="en-US"/>
          </a:p>
        </p:txBody>
      </p:sp>
      <p:sp>
        <p:nvSpPr>
          <p:cNvPr id="163842" name="Rectangle 2"/>
          <p:cNvSpPr>
            <a:spLocks noGrp="1" noChangeArrowheads="1"/>
          </p:cNvSpPr>
          <p:nvPr>
            <p:ph type="title" idx="4294967295"/>
          </p:nvPr>
        </p:nvSpPr>
        <p:spPr>
          <a:xfrm>
            <a:off x="0" y="381000"/>
            <a:ext cx="9144000" cy="1052513"/>
          </a:xfrm>
        </p:spPr>
        <p:txBody>
          <a:bodyPr/>
          <a:lstStyle/>
          <a:p>
            <a:pPr eaLnBrk="1" hangingPunct="1"/>
            <a:r>
              <a:rPr lang="en-US" b="1">
                <a:solidFill>
                  <a:schemeClr val="accent2"/>
                </a:solidFill>
              </a:rPr>
              <a:t>    </a:t>
            </a:r>
            <a:r>
              <a:rPr lang="en-US">
                <a:cs typeface="Tahoma" pitchFamily="34" charset="0"/>
              </a:rPr>
              <a:t>Why Search? (2)</a:t>
            </a:r>
          </a:p>
        </p:txBody>
      </p:sp>
      <p:sp>
        <p:nvSpPr>
          <p:cNvPr id="163843" name="Rectangle 3"/>
          <p:cNvSpPr>
            <a:spLocks noGrp="1" noChangeArrowheads="1"/>
          </p:cNvSpPr>
          <p:nvPr>
            <p:ph type="body" idx="4294967295"/>
          </p:nvPr>
        </p:nvSpPr>
        <p:spPr>
          <a:xfrm>
            <a:off x="609600" y="1676400"/>
            <a:ext cx="7772400" cy="4114800"/>
          </a:xfrm>
        </p:spPr>
        <p:txBody>
          <a:bodyPr/>
          <a:lstStyle/>
          <a:p>
            <a:pPr eaLnBrk="1" hangingPunct="1"/>
            <a:r>
              <a:rPr lang="en-US">
                <a:cs typeface="Tahoma" pitchFamily="34" charset="0"/>
              </a:rPr>
              <a:t>To avoid conflict in </a:t>
            </a:r>
            <a:r>
              <a:rPr lang="en-US" i="1">
                <a:cs typeface="Tahoma" pitchFamily="34" charset="0"/>
              </a:rPr>
              <a:t>authorized access points</a:t>
            </a:r>
            <a:r>
              <a:rPr lang="en-US">
                <a:cs typeface="Tahoma" pitchFamily="34" charset="0"/>
              </a:rPr>
              <a:t> and </a:t>
            </a:r>
            <a:r>
              <a:rPr lang="en-US" i="1">
                <a:cs typeface="Tahoma" pitchFamily="34" charset="0"/>
              </a:rPr>
              <a:t>variant access points</a:t>
            </a:r>
          </a:p>
          <a:p>
            <a:pPr lvl="1" eaLnBrk="1" hangingPunct="1"/>
            <a:r>
              <a:rPr lang="en-US">
                <a:cs typeface="Tahoma" pitchFamily="34" charset="0"/>
              </a:rPr>
              <a:t>Information on normalization rules coming up</a:t>
            </a:r>
          </a:p>
          <a:p>
            <a:pPr eaLnBrk="1" hangingPunct="1"/>
            <a:endParaRPr lang="en-US">
              <a:cs typeface="Tahoma" pitchFamily="34" charset="0"/>
            </a:endParaRPr>
          </a:p>
          <a:p>
            <a:pPr eaLnBrk="1" hangingPunct="1"/>
            <a:r>
              <a:rPr lang="en-US">
                <a:cs typeface="Tahoma" pitchFamily="34" charset="0"/>
              </a:rPr>
              <a:t>To gather information from existing </a:t>
            </a:r>
            <a:r>
              <a:rPr lang="en-US" i="1">
                <a:cs typeface="Tahoma" pitchFamily="34" charset="0"/>
              </a:rPr>
              <a:t>bibliographic </a:t>
            </a:r>
            <a:r>
              <a:rPr lang="en-US">
                <a:cs typeface="Tahoma" pitchFamily="34" charset="0"/>
              </a:rPr>
              <a:t>records</a:t>
            </a:r>
          </a:p>
        </p:txBody>
      </p:sp>
      <p:sp>
        <p:nvSpPr>
          <p:cNvPr id="163844" name="Slide Number Placeholder 5"/>
          <p:cNvSpPr txBox="1">
            <a:spLocks noGrp="1"/>
          </p:cNvSpPr>
          <p:nvPr/>
        </p:nvSpPr>
        <p:spPr bwMode="auto">
          <a:xfrm>
            <a:off x="3048000" y="6172200"/>
            <a:ext cx="2133600" cy="685800"/>
          </a:xfrm>
          <a:prstGeom prst="rect">
            <a:avLst/>
          </a:prstGeom>
          <a:noFill/>
          <a:ln w="9525">
            <a:noFill/>
            <a:miter lim="800000"/>
            <a:headEnd/>
            <a:tailEnd/>
          </a:ln>
        </p:spPr>
        <p:txBody>
          <a:bodyPr/>
          <a:lstStyle/>
          <a:p>
            <a:pPr algn="r"/>
            <a:endParaRPr lang="en-US" sz="1400"/>
          </a:p>
        </p:txBody>
      </p:sp>
      <p:sp>
        <p:nvSpPr>
          <p:cNvPr id="2" name="Footer Placeholder 1"/>
          <p:cNvSpPr>
            <a:spLocks noGrp="1"/>
          </p:cNvSpPr>
          <p:nvPr>
            <p:ph type="ftr" sz="quarter" idx="11"/>
          </p:nvPr>
        </p:nvSpPr>
        <p:spPr/>
        <p:txBody>
          <a:bodyPr/>
          <a:lstStyle/>
          <a:p>
            <a:pPr>
              <a:defRPr/>
            </a:pPr>
            <a:r>
              <a:rPr lang="en-US"/>
              <a:t>Module 1. Foundations</a:t>
            </a:r>
          </a:p>
        </p:txBody>
      </p:sp>
    </p:spTree>
  </p:cSld>
  <p:clrMapOvr>
    <a:masterClrMapping/>
  </p:clrMapOvr>
  <p:transition spd="slow"/>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Title 2"/>
          <p:cNvSpPr>
            <a:spLocks noGrp="1"/>
          </p:cNvSpPr>
          <p:nvPr>
            <p:ph type="title"/>
          </p:nvPr>
        </p:nvSpPr>
        <p:spPr/>
        <p:txBody>
          <a:bodyPr/>
          <a:lstStyle/>
          <a:p>
            <a:pPr eaLnBrk="1" hangingPunct="1"/>
            <a:r>
              <a:rPr lang="en-US">
                <a:cs typeface="Tahoma" pitchFamily="34" charset="0"/>
              </a:rPr>
              <a:t>Why Search? (3)</a:t>
            </a:r>
            <a:endParaRPr lang="en-US"/>
          </a:p>
        </p:txBody>
      </p:sp>
      <p:sp>
        <p:nvSpPr>
          <p:cNvPr id="4" name="Content Placeholder 3"/>
          <p:cNvSpPr>
            <a:spLocks noGrp="1"/>
          </p:cNvSpPr>
          <p:nvPr>
            <p:ph idx="1"/>
          </p:nvPr>
        </p:nvSpPr>
        <p:spPr>
          <a:xfrm>
            <a:off x="457200" y="1371600"/>
            <a:ext cx="8382000" cy="4754563"/>
          </a:xfrm>
        </p:spPr>
        <p:txBody>
          <a:bodyPr rtlCol="0">
            <a:normAutofit fontScale="92500" lnSpcReduction="10000"/>
          </a:bodyPr>
          <a:lstStyle/>
          <a:p>
            <a:pPr eaLnBrk="1" fontAlgn="auto" hangingPunct="1">
              <a:spcAft>
                <a:spcPts val="0"/>
              </a:spcAft>
              <a:buFont typeface="Arial" pitchFamily="34" charset="0"/>
              <a:buChar char="•"/>
              <a:defRPr/>
            </a:pPr>
            <a:r>
              <a:rPr lang="en-US" sz="2800" dirty="0"/>
              <a:t>To identify existing records that may need to be evaluated and re-coded for RDA</a:t>
            </a:r>
          </a:p>
          <a:p>
            <a:pPr lvl="1" eaLnBrk="1" fontAlgn="auto" hangingPunct="1">
              <a:spcAft>
                <a:spcPts val="0"/>
              </a:spcAft>
              <a:buFont typeface="Arial" pitchFamily="34" charset="0"/>
              <a:buChar char="–"/>
              <a:defRPr/>
            </a:pPr>
            <a:r>
              <a:rPr lang="en-US" sz="2400" dirty="0"/>
              <a:t>Presence of 667 note:</a:t>
            </a:r>
          </a:p>
          <a:p>
            <a:pPr marL="0" indent="0" eaLnBrk="1" fontAlgn="auto" hangingPunct="1">
              <a:spcAft>
                <a:spcPts val="0"/>
              </a:spcAft>
              <a:buFont typeface="Arial" pitchFamily="34" charset="0"/>
              <a:buNone/>
              <a:defRPr/>
            </a:pPr>
            <a:r>
              <a:rPr lang="en-US" sz="2400" dirty="0"/>
              <a:t>	THIS 1XX FIELD CANNOT BE USED UNDER RDA UNTIL THIS 	RECORD HAS BEEN REVIEWED AND/OR </a:t>
            </a:r>
            <a:r>
              <a:rPr lang="en-US" sz="2400"/>
              <a:t>UPDATED </a:t>
            </a:r>
            <a:endParaRPr lang="en-US" sz="1300" dirty="0"/>
          </a:p>
          <a:p>
            <a:pPr eaLnBrk="1" fontAlgn="auto" hangingPunct="1">
              <a:spcAft>
                <a:spcPts val="0"/>
              </a:spcAft>
              <a:buFont typeface="Arial" pitchFamily="34" charset="0"/>
              <a:buChar char="•"/>
              <a:defRPr/>
            </a:pPr>
            <a:r>
              <a:rPr lang="en-US" sz="2800" dirty="0"/>
              <a:t>To identify and re-code an existing RDA-acceptable AACR2 NAR </a:t>
            </a:r>
            <a:r>
              <a:rPr lang="en-US" sz="2800"/>
              <a:t>to RDA</a:t>
            </a:r>
            <a:endParaRPr lang="en-US" sz="1300" dirty="0"/>
          </a:p>
          <a:p>
            <a:pPr eaLnBrk="1" fontAlgn="auto" hangingPunct="1">
              <a:spcAft>
                <a:spcPts val="0"/>
              </a:spcAft>
              <a:buFont typeface="Arial" pitchFamily="34" charset="0"/>
              <a:buChar char="•"/>
              <a:defRPr/>
            </a:pPr>
            <a:r>
              <a:rPr lang="en-US" sz="2800"/>
              <a:t>More information on changes to the LC/NAF: </a:t>
            </a:r>
          </a:p>
          <a:p>
            <a:pPr lvl="1" eaLnBrk="1" fontAlgn="auto" hangingPunct="1">
              <a:spcAft>
                <a:spcPts val="0"/>
              </a:spcAft>
              <a:buFont typeface="Wingdings" panose="05000000000000000000" pitchFamily="2" charset="2"/>
              <a:buChar char="ü"/>
              <a:defRPr/>
            </a:pPr>
            <a:r>
              <a:rPr lang="en-US" sz="2400"/>
              <a:t>Summary </a:t>
            </a:r>
            <a:r>
              <a:rPr lang="en-US" sz="2400" dirty="0"/>
              <a:t>of Programmatic Changes to the LC/NACO </a:t>
            </a:r>
            <a:r>
              <a:rPr lang="en-US" sz="2400"/>
              <a:t>Authority File (Phases 1 and 2) </a:t>
            </a:r>
            <a:r>
              <a:rPr lang="en-US" sz="2400">
                <a:hlinkClick r:id="rId3"/>
              </a:rPr>
              <a:t>http://www.loc.gov/aba/rda/pdf/lcnaf_rdaphase.pdf</a:t>
            </a:r>
            <a:endParaRPr lang="en-US" sz="2400"/>
          </a:p>
          <a:p>
            <a:pPr lvl="1" eaLnBrk="1" fontAlgn="auto" hangingPunct="1">
              <a:spcAft>
                <a:spcPts val="0"/>
              </a:spcAft>
              <a:buFont typeface="Wingdings" panose="05000000000000000000" pitchFamily="2" charset="2"/>
              <a:buChar char="ü"/>
              <a:defRPr/>
            </a:pPr>
            <a:r>
              <a:rPr lang="en-US" sz="2400"/>
              <a:t>Report of the Phase 3 Task Group </a:t>
            </a:r>
            <a:r>
              <a:rPr lang="en-US" sz="2400">
                <a:hlinkClick r:id="rId4"/>
              </a:rPr>
              <a:t>http://www.loc.gov/aba/pcc/rda/RDA%20Task%20Groups.html</a:t>
            </a:r>
            <a:r>
              <a:rPr lang="en-US" sz="2400"/>
              <a:t> </a:t>
            </a:r>
            <a:endParaRPr lang="en-US" sz="2400" dirty="0"/>
          </a:p>
        </p:txBody>
      </p:sp>
      <p:sp>
        <p:nvSpPr>
          <p:cNvPr id="2" name="Slide Number Placeholder 1"/>
          <p:cNvSpPr>
            <a:spLocks noGrp="1"/>
          </p:cNvSpPr>
          <p:nvPr>
            <p:ph type="sldNum" sz="quarter" idx="12"/>
          </p:nvPr>
        </p:nvSpPr>
        <p:spPr/>
        <p:txBody>
          <a:bodyPr/>
          <a:lstStyle/>
          <a:p>
            <a:pPr>
              <a:defRPr/>
            </a:pPr>
            <a:fld id="{2E375260-402D-4A02-9B72-BEBA1509D0AD}" type="slidenum">
              <a:rPr lang="en-US"/>
              <a:pPr>
                <a:defRPr/>
              </a:pPr>
              <a:t>81</a:t>
            </a:fld>
            <a:endParaRPr lang="en-US"/>
          </a:p>
        </p:txBody>
      </p:sp>
      <p:sp>
        <p:nvSpPr>
          <p:cNvPr id="5" name="Footer Placeholder 4"/>
          <p:cNvSpPr>
            <a:spLocks noGrp="1"/>
          </p:cNvSpPr>
          <p:nvPr>
            <p:ph type="ftr" sz="quarter" idx="11"/>
          </p:nvPr>
        </p:nvSpPr>
        <p:spPr/>
        <p:txBody>
          <a:bodyPr/>
          <a:lstStyle/>
          <a:p>
            <a:pPr>
              <a:defRPr/>
            </a:pPr>
            <a:r>
              <a:rPr lang="en-US"/>
              <a:t>Module 1. Foundations</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Slide Number Placeholder 3"/>
          <p:cNvSpPr>
            <a:spLocks noGrp="1"/>
          </p:cNvSpPr>
          <p:nvPr>
            <p:ph type="sldNum" sz="quarter" idx="12"/>
          </p:nvPr>
        </p:nvSpPr>
        <p:spPr/>
        <p:txBody>
          <a:bodyPr/>
          <a:lstStyle/>
          <a:p>
            <a:pPr>
              <a:defRPr/>
            </a:pPr>
            <a:fld id="{2BF453AF-E160-4D7D-860D-9A236BC8AB8B}" type="slidenum">
              <a:rPr lang="en-US"/>
              <a:pPr>
                <a:defRPr/>
              </a:pPr>
              <a:t>82</a:t>
            </a:fld>
            <a:endParaRPr lang="en-US"/>
          </a:p>
        </p:txBody>
      </p:sp>
      <p:sp>
        <p:nvSpPr>
          <p:cNvPr id="167938" name="Rectangle 2"/>
          <p:cNvSpPr>
            <a:spLocks noGrp="1" noChangeArrowheads="1"/>
          </p:cNvSpPr>
          <p:nvPr>
            <p:ph type="title" idx="4294967295"/>
          </p:nvPr>
        </p:nvSpPr>
        <p:spPr>
          <a:xfrm>
            <a:off x="0" y="152400"/>
            <a:ext cx="9144000" cy="1265238"/>
          </a:xfrm>
        </p:spPr>
        <p:txBody>
          <a:bodyPr/>
          <a:lstStyle/>
          <a:p>
            <a:pPr eaLnBrk="1" hangingPunct="1"/>
            <a:r>
              <a:rPr lang="en-US" b="1">
                <a:solidFill>
                  <a:schemeClr val="accent2"/>
                </a:solidFill>
              </a:rPr>
              <a:t>    </a:t>
            </a:r>
            <a:r>
              <a:rPr lang="en-US">
                <a:cs typeface="Tahoma" pitchFamily="34" charset="0"/>
              </a:rPr>
              <a:t>Why search? (4)</a:t>
            </a:r>
          </a:p>
        </p:txBody>
      </p:sp>
      <p:sp>
        <p:nvSpPr>
          <p:cNvPr id="167939" name="Rectangle 3"/>
          <p:cNvSpPr>
            <a:spLocks noGrp="1" noChangeArrowheads="1"/>
          </p:cNvSpPr>
          <p:nvPr>
            <p:ph type="body" idx="4294967295"/>
          </p:nvPr>
        </p:nvSpPr>
        <p:spPr>
          <a:xfrm>
            <a:off x="762000" y="1447800"/>
            <a:ext cx="7431088" cy="4114800"/>
          </a:xfrm>
        </p:spPr>
        <p:txBody>
          <a:bodyPr/>
          <a:lstStyle/>
          <a:p>
            <a:pPr eaLnBrk="1" hangingPunct="1"/>
            <a:r>
              <a:rPr lang="en-US">
                <a:cs typeface="Tahoma" pitchFamily="34" charset="0"/>
              </a:rPr>
              <a:t>To identify bibliographic records that will need BFM</a:t>
            </a:r>
          </a:p>
          <a:p>
            <a:pPr eaLnBrk="1" hangingPunct="1">
              <a:buFontTx/>
              <a:buNone/>
            </a:pPr>
            <a:endParaRPr lang="en-US" sz="1200">
              <a:cs typeface="Tahoma" pitchFamily="34" charset="0"/>
            </a:endParaRPr>
          </a:p>
          <a:p>
            <a:pPr eaLnBrk="1" hangingPunct="1"/>
            <a:r>
              <a:rPr lang="en-US">
                <a:cs typeface="Tahoma" pitchFamily="34" charset="0"/>
              </a:rPr>
              <a:t>To revise an existing NAR</a:t>
            </a:r>
          </a:p>
          <a:p>
            <a:pPr lvl="1" eaLnBrk="1" hangingPunct="1">
              <a:buFont typeface="Wingdings" pitchFamily="2" charset="2"/>
              <a:buChar char="ü"/>
            </a:pPr>
            <a:r>
              <a:rPr lang="en-US" sz="3200">
                <a:cs typeface="Tahoma" pitchFamily="34" charset="0"/>
              </a:rPr>
              <a:t>	Personal name changes</a:t>
            </a:r>
          </a:p>
          <a:p>
            <a:pPr lvl="1" eaLnBrk="1" hangingPunct="1">
              <a:buFont typeface="Wingdings" pitchFamily="2" charset="2"/>
              <a:buChar char="ü"/>
            </a:pPr>
            <a:r>
              <a:rPr lang="en-US" sz="3200">
                <a:cs typeface="Tahoma" pitchFamily="34" charset="0"/>
              </a:rPr>
              <a:t>	Corporate earlier-later</a:t>
            </a:r>
          </a:p>
          <a:p>
            <a:pPr lvl="1" eaLnBrk="1" hangingPunct="1">
              <a:buFont typeface="Wingdings" pitchFamily="2" charset="2"/>
              <a:buChar char="ü"/>
            </a:pPr>
            <a:r>
              <a:rPr lang="en-US" sz="3200">
                <a:cs typeface="Tahoma" pitchFamily="34" charset="0"/>
              </a:rPr>
              <a:t>	Other revisions</a:t>
            </a:r>
          </a:p>
        </p:txBody>
      </p:sp>
      <p:sp>
        <p:nvSpPr>
          <p:cNvPr id="167940" name="Slide Number Placeholder 5"/>
          <p:cNvSpPr txBox="1">
            <a:spLocks noGrp="1"/>
          </p:cNvSpPr>
          <p:nvPr/>
        </p:nvSpPr>
        <p:spPr bwMode="auto">
          <a:xfrm>
            <a:off x="3048000" y="6172200"/>
            <a:ext cx="2133600" cy="685800"/>
          </a:xfrm>
          <a:prstGeom prst="rect">
            <a:avLst/>
          </a:prstGeom>
          <a:noFill/>
          <a:ln w="9525">
            <a:noFill/>
            <a:miter lim="800000"/>
            <a:headEnd/>
            <a:tailEnd/>
          </a:ln>
        </p:spPr>
        <p:txBody>
          <a:bodyPr/>
          <a:lstStyle/>
          <a:p>
            <a:pPr algn="r"/>
            <a:endParaRPr lang="en-US" sz="1400"/>
          </a:p>
        </p:txBody>
      </p:sp>
      <p:sp>
        <p:nvSpPr>
          <p:cNvPr id="2" name="Footer Placeholder 1"/>
          <p:cNvSpPr>
            <a:spLocks noGrp="1"/>
          </p:cNvSpPr>
          <p:nvPr>
            <p:ph type="ftr" sz="quarter" idx="11"/>
          </p:nvPr>
        </p:nvSpPr>
        <p:spPr/>
        <p:txBody>
          <a:bodyPr/>
          <a:lstStyle/>
          <a:p>
            <a:pPr>
              <a:defRPr/>
            </a:pPr>
            <a:r>
              <a:rPr lang="en-US"/>
              <a:t>Module 1. Foundations</a:t>
            </a:r>
          </a:p>
        </p:txBody>
      </p:sp>
    </p:spTree>
  </p:cSld>
  <p:clrMapOvr>
    <a:masterClrMapping/>
  </p:clrMapOvr>
  <p:transition spd="slow"/>
</p:sld>
</file>

<file path=ppt/slides/slide8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Slide Number Placeholder 3"/>
          <p:cNvSpPr>
            <a:spLocks noGrp="1"/>
          </p:cNvSpPr>
          <p:nvPr>
            <p:ph type="sldNum" sz="quarter" idx="12"/>
          </p:nvPr>
        </p:nvSpPr>
        <p:spPr/>
        <p:txBody>
          <a:bodyPr/>
          <a:lstStyle/>
          <a:p>
            <a:pPr>
              <a:defRPr/>
            </a:pPr>
            <a:fld id="{AAE58168-2764-4CBF-98FA-5EC88539CA38}" type="slidenum">
              <a:rPr lang="en-US"/>
              <a:pPr>
                <a:defRPr/>
              </a:pPr>
              <a:t>83</a:t>
            </a:fld>
            <a:endParaRPr lang="en-US"/>
          </a:p>
        </p:txBody>
      </p:sp>
      <p:sp>
        <p:nvSpPr>
          <p:cNvPr id="169986" name="Rectangle 2"/>
          <p:cNvSpPr>
            <a:spLocks noGrp="1" noChangeArrowheads="1"/>
          </p:cNvSpPr>
          <p:nvPr>
            <p:ph type="title" idx="4294967295"/>
          </p:nvPr>
        </p:nvSpPr>
        <p:spPr>
          <a:xfrm>
            <a:off x="0" y="0"/>
            <a:ext cx="9144000" cy="914400"/>
          </a:xfrm>
        </p:spPr>
        <p:txBody>
          <a:bodyPr/>
          <a:lstStyle/>
          <a:p>
            <a:pPr eaLnBrk="1" hangingPunct="1"/>
            <a:r>
              <a:rPr lang="en-US" b="1">
                <a:solidFill>
                  <a:schemeClr val="accent2"/>
                </a:solidFill>
              </a:rPr>
              <a:t>  </a:t>
            </a:r>
            <a:r>
              <a:rPr lang="en-US">
                <a:cs typeface="Tahoma" pitchFamily="34" charset="0"/>
              </a:rPr>
              <a:t>Searching : How?</a:t>
            </a:r>
          </a:p>
        </p:txBody>
      </p:sp>
      <p:sp>
        <p:nvSpPr>
          <p:cNvPr id="69637" name="Rectangle 3"/>
          <p:cNvSpPr>
            <a:spLocks noGrp="1" noChangeArrowheads="1"/>
          </p:cNvSpPr>
          <p:nvPr>
            <p:ph type="body" idx="4294967295"/>
          </p:nvPr>
        </p:nvSpPr>
        <p:spPr>
          <a:xfrm>
            <a:off x="914400" y="1143000"/>
            <a:ext cx="7620000" cy="5372100"/>
          </a:xfrm>
        </p:spPr>
        <p:txBody>
          <a:bodyPr rtlCol="0">
            <a:normAutofit fontScale="32500" lnSpcReduction="20000"/>
          </a:bodyPr>
          <a:lstStyle/>
          <a:p>
            <a:pPr eaLnBrk="1" fontAlgn="auto" hangingPunct="1">
              <a:spcAft>
                <a:spcPts val="0"/>
              </a:spcAft>
              <a:buFont typeface="Arial" pitchFamily="34" charset="0"/>
              <a:buChar char="•"/>
              <a:defRPr/>
            </a:pPr>
            <a:r>
              <a:rPr lang="en-US" sz="9800" dirty="0">
                <a:cs typeface="Tahoma" pitchFamily="34" charset="0"/>
              </a:rPr>
              <a:t>Search </a:t>
            </a:r>
            <a:r>
              <a:rPr lang="en-US" sz="9800" b="1" dirty="0">
                <a:cs typeface="Tahoma" pitchFamily="34" charset="0"/>
              </a:rPr>
              <a:t>bibliographic </a:t>
            </a:r>
            <a:r>
              <a:rPr lang="en-US" sz="9800" dirty="0">
                <a:cs typeface="Tahoma" pitchFamily="34" charset="0"/>
              </a:rPr>
              <a:t>and </a:t>
            </a:r>
            <a:r>
              <a:rPr lang="en-US" sz="9800" b="1" dirty="0">
                <a:cs typeface="Tahoma" pitchFamily="34" charset="0"/>
              </a:rPr>
              <a:t>authority</a:t>
            </a:r>
            <a:r>
              <a:rPr lang="en-US" sz="9800" dirty="0">
                <a:cs typeface="Tahoma" pitchFamily="34" charset="0"/>
              </a:rPr>
              <a:t> files</a:t>
            </a:r>
          </a:p>
          <a:p>
            <a:pPr eaLnBrk="1" fontAlgn="auto" hangingPunct="1">
              <a:spcAft>
                <a:spcPts val="0"/>
              </a:spcAft>
              <a:buFont typeface="Arial" pitchFamily="34" charset="0"/>
              <a:buChar char="•"/>
              <a:defRPr/>
            </a:pPr>
            <a:r>
              <a:rPr lang="en-US" sz="9800" dirty="0">
                <a:cs typeface="Tahoma" pitchFamily="34" charset="0"/>
              </a:rPr>
              <a:t>Maybe even </a:t>
            </a:r>
            <a:r>
              <a:rPr lang="en-US" sz="9800" b="1" dirty="0">
                <a:cs typeface="Tahoma" pitchFamily="34" charset="0"/>
              </a:rPr>
              <a:t>subject</a:t>
            </a:r>
            <a:r>
              <a:rPr lang="en-US" sz="9800" dirty="0">
                <a:cs typeface="Tahoma" pitchFamily="34" charset="0"/>
              </a:rPr>
              <a:t> headings in bibliographic and authority records</a:t>
            </a:r>
          </a:p>
          <a:p>
            <a:pPr eaLnBrk="1" fontAlgn="auto" hangingPunct="1">
              <a:spcAft>
                <a:spcPts val="0"/>
              </a:spcAft>
              <a:buFont typeface="Arial" pitchFamily="34" charset="0"/>
              <a:buChar char="•"/>
              <a:defRPr/>
            </a:pPr>
            <a:r>
              <a:rPr lang="en-US" sz="9800" dirty="0">
                <a:cs typeface="Tahoma" pitchFamily="34" charset="0"/>
              </a:rPr>
              <a:t>Search more than one form, e.g.:</a:t>
            </a:r>
          </a:p>
          <a:p>
            <a:pPr lvl="1" eaLnBrk="1" fontAlgn="auto" hangingPunct="1">
              <a:spcAft>
                <a:spcPts val="0"/>
              </a:spcAft>
              <a:buFontTx/>
              <a:buNone/>
              <a:defRPr/>
            </a:pPr>
            <a:r>
              <a:rPr lang="en-US" sz="9800" dirty="0">
                <a:cs typeface="Tahoma" pitchFamily="34" charset="0"/>
              </a:rPr>
              <a:t>	Fowler, Esther Miller</a:t>
            </a:r>
          </a:p>
          <a:p>
            <a:pPr lvl="1" eaLnBrk="1" fontAlgn="auto" hangingPunct="1">
              <a:spcAft>
                <a:spcPts val="0"/>
              </a:spcAft>
              <a:buFontTx/>
              <a:buNone/>
              <a:defRPr/>
            </a:pPr>
            <a:r>
              <a:rPr lang="en-US" sz="9800" dirty="0">
                <a:cs typeface="Tahoma" pitchFamily="34" charset="0"/>
              </a:rPr>
              <a:t>	Fowler, E.</a:t>
            </a:r>
          </a:p>
          <a:p>
            <a:pPr lvl="1" eaLnBrk="1" fontAlgn="auto" hangingPunct="1">
              <a:spcAft>
                <a:spcPts val="0"/>
              </a:spcAft>
              <a:buFontTx/>
              <a:buNone/>
              <a:defRPr/>
            </a:pPr>
            <a:r>
              <a:rPr lang="en-US" sz="9800" dirty="0">
                <a:cs typeface="Tahoma" pitchFamily="34" charset="0"/>
              </a:rPr>
              <a:t>	Miller, E.</a:t>
            </a:r>
          </a:p>
          <a:p>
            <a:pPr lvl="1" eaLnBrk="1" fontAlgn="auto" hangingPunct="1">
              <a:spcAft>
                <a:spcPts val="0"/>
              </a:spcAft>
              <a:buFontTx/>
              <a:buNone/>
              <a:defRPr/>
            </a:pPr>
            <a:r>
              <a:rPr lang="en-US" sz="9800" dirty="0">
                <a:cs typeface="Tahoma" pitchFamily="34" charset="0"/>
              </a:rPr>
              <a:t>	Miller, Esther</a:t>
            </a:r>
          </a:p>
          <a:p>
            <a:pPr lvl="1" eaLnBrk="1" fontAlgn="auto" hangingPunct="1">
              <a:spcAft>
                <a:spcPts val="0"/>
              </a:spcAft>
              <a:buFontTx/>
              <a:buNone/>
              <a:defRPr/>
            </a:pPr>
            <a:r>
              <a:rPr lang="en-US" sz="9800" dirty="0">
                <a:cs typeface="Tahoma" pitchFamily="34" charset="0"/>
              </a:rPr>
              <a:t>	Miller, E. Anne</a:t>
            </a:r>
          </a:p>
          <a:p>
            <a:pPr eaLnBrk="1" fontAlgn="auto" hangingPunct="1">
              <a:spcAft>
                <a:spcPts val="0"/>
              </a:spcAft>
              <a:buFont typeface="Arial" pitchFamily="34" charset="0"/>
              <a:buChar char="•"/>
              <a:defRPr/>
            </a:pPr>
            <a:r>
              <a:rPr lang="en-US" sz="9800" dirty="0">
                <a:cs typeface="Tahoma" pitchFamily="34" charset="0"/>
              </a:rPr>
              <a:t>Search both the </a:t>
            </a:r>
            <a:r>
              <a:rPr lang="en-US" sz="9800" b="1" dirty="0">
                <a:cs typeface="Tahoma" pitchFamily="34" charset="0"/>
              </a:rPr>
              <a:t>authorized access point </a:t>
            </a:r>
            <a:r>
              <a:rPr lang="en-US" sz="9800" dirty="0">
                <a:cs typeface="Tahoma" pitchFamily="34" charset="0"/>
              </a:rPr>
              <a:t>and the </a:t>
            </a:r>
            <a:r>
              <a:rPr lang="en-US" sz="9800" b="1" dirty="0">
                <a:cs typeface="Tahoma" pitchFamily="34" charset="0"/>
              </a:rPr>
              <a:t>variant access points</a:t>
            </a:r>
          </a:p>
          <a:p>
            <a:pPr lvl="1" eaLnBrk="1" fontAlgn="auto" hangingPunct="1">
              <a:spcAft>
                <a:spcPts val="0"/>
              </a:spcAft>
              <a:buFontTx/>
              <a:buNone/>
              <a:defRPr/>
            </a:pPr>
            <a:endParaRPr lang="en-US" sz="3200" dirty="0">
              <a:solidFill>
                <a:schemeClr val="accent2"/>
              </a:solidFill>
              <a:latin typeface="Tahoma" pitchFamily="34" charset="0"/>
              <a:cs typeface="Tahoma" pitchFamily="34" charset="0"/>
            </a:endParaRPr>
          </a:p>
        </p:txBody>
      </p:sp>
      <p:sp>
        <p:nvSpPr>
          <p:cNvPr id="169988" name="Slide Number Placeholder 5"/>
          <p:cNvSpPr txBox="1">
            <a:spLocks noGrp="1"/>
          </p:cNvSpPr>
          <p:nvPr/>
        </p:nvSpPr>
        <p:spPr bwMode="auto">
          <a:xfrm>
            <a:off x="3048000" y="6172200"/>
            <a:ext cx="2133600" cy="685800"/>
          </a:xfrm>
          <a:prstGeom prst="rect">
            <a:avLst/>
          </a:prstGeom>
          <a:noFill/>
          <a:ln w="9525">
            <a:noFill/>
            <a:miter lim="800000"/>
            <a:headEnd/>
            <a:tailEnd/>
          </a:ln>
        </p:spPr>
        <p:txBody>
          <a:bodyPr/>
          <a:lstStyle/>
          <a:p>
            <a:pPr algn="r"/>
            <a:endParaRPr lang="en-US" sz="1400"/>
          </a:p>
        </p:txBody>
      </p:sp>
      <p:sp>
        <p:nvSpPr>
          <p:cNvPr id="2" name="Footer Placeholder 1"/>
          <p:cNvSpPr>
            <a:spLocks noGrp="1"/>
          </p:cNvSpPr>
          <p:nvPr>
            <p:ph type="ftr" sz="quarter" idx="11"/>
          </p:nvPr>
        </p:nvSpPr>
        <p:spPr/>
        <p:txBody>
          <a:bodyPr/>
          <a:lstStyle/>
          <a:p>
            <a:pPr>
              <a:defRPr/>
            </a:pPr>
            <a:r>
              <a:rPr lang="en-US"/>
              <a:t>Module 1. Foundations</a:t>
            </a:r>
          </a:p>
        </p:txBody>
      </p:sp>
    </p:spTree>
  </p:cSld>
  <p:clrMapOvr>
    <a:masterClrMapping/>
  </p:clrMapOvr>
  <p:transition spd="slow"/>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3A1E1F73-D8FC-4154-BA34-F1B250B102A9}" type="slidenum">
              <a:rPr lang="en-US"/>
              <a:pPr>
                <a:defRPr/>
              </a:pPr>
              <a:t>84</a:t>
            </a:fld>
            <a:endParaRPr lang="en-US"/>
          </a:p>
        </p:txBody>
      </p:sp>
      <p:pic>
        <p:nvPicPr>
          <p:cNvPr id="172034" name="Picture 2"/>
          <p:cNvPicPr>
            <a:picLocks noChangeAspect="1" noChangeArrowheads="1"/>
          </p:cNvPicPr>
          <p:nvPr/>
        </p:nvPicPr>
        <p:blipFill>
          <a:blip r:embed="rId3"/>
          <a:srcRect/>
          <a:stretch>
            <a:fillRect/>
          </a:stretch>
        </p:blipFill>
        <p:spPr bwMode="auto">
          <a:xfrm>
            <a:off x="0" y="304800"/>
            <a:ext cx="8859838" cy="5410200"/>
          </a:xfrm>
          <a:prstGeom prst="rect">
            <a:avLst/>
          </a:prstGeom>
          <a:noFill/>
          <a:ln w="9525">
            <a:noFill/>
            <a:miter lim="800000"/>
            <a:headEnd/>
            <a:tailEnd/>
          </a:ln>
        </p:spPr>
      </p:pic>
      <p:pic>
        <p:nvPicPr>
          <p:cNvPr id="4100" name="Picture 4"/>
          <p:cNvPicPr>
            <a:picLocks noChangeAspect="1" noChangeArrowheads="1"/>
          </p:cNvPicPr>
          <p:nvPr/>
        </p:nvPicPr>
        <p:blipFill>
          <a:blip r:embed="rId4"/>
          <a:srcRect/>
          <a:stretch>
            <a:fillRect/>
          </a:stretch>
        </p:blipFill>
        <p:spPr bwMode="auto">
          <a:xfrm>
            <a:off x="3505200" y="1371600"/>
            <a:ext cx="4676775" cy="4800600"/>
          </a:xfrm>
          <a:prstGeom prst="rect">
            <a:avLst/>
          </a:prstGeom>
          <a:noFill/>
          <a:ln w="9525">
            <a:noFill/>
            <a:miter lim="800000"/>
            <a:headEnd/>
            <a:tailEnd/>
          </a:ln>
        </p:spPr>
      </p:pic>
      <p:sp>
        <p:nvSpPr>
          <p:cNvPr id="3" name="Footer Placeholder 2"/>
          <p:cNvSpPr>
            <a:spLocks noGrp="1"/>
          </p:cNvSpPr>
          <p:nvPr>
            <p:ph type="ftr" sz="quarter" idx="11"/>
          </p:nvPr>
        </p:nvSpPr>
        <p:spPr/>
        <p:txBody>
          <a:bodyPr/>
          <a:lstStyle/>
          <a:p>
            <a:pPr>
              <a:defRPr/>
            </a:pPr>
            <a:r>
              <a:rPr lang="en-US"/>
              <a:t>Module 1. Foundations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100"/>
                                        </p:tgtEl>
                                        <p:attrNameLst>
                                          <p:attrName>style.visibility</p:attrName>
                                        </p:attrNameLst>
                                      </p:cBhvr>
                                      <p:to>
                                        <p:strVal val="visible"/>
                                      </p:to>
                                    </p:set>
                                    <p:animEffect transition="in" filter="fade">
                                      <p:cBhvr>
                                        <p:cTn id="7" dur="500"/>
                                        <p:tgtEl>
                                          <p:spTgt spid="4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AD355389-8CFC-4A2F-AA43-FF8DB06AA9B8}" type="slidenum">
              <a:rPr lang="en-US"/>
              <a:pPr>
                <a:defRPr/>
              </a:pPr>
              <a:t>85</a:t>
            </a:fld>
            <a:endParaRPr lang="en-US"/>
          </a:p>
        </p:txBody>
      </p:sp>
      <p:pic>
        <p:nvPicPr>
          <p:cNvPr id="174082" name="Picture 2"/>
          <p:cNvPicPr>
            <a:picLocks noChangeAspect="1" noChangeArrowheads="1"/>
          </p:cNvPicPr>
          <p:nvPr/>
        </p:nvPicPr>
        <p:blipFill>
          <a:blip r:embed="rId3"/>
          <a:srcRect/>
          <a:stretch>
            <a:fillRect/>
          </a:stretch>
        </p:blipFill>
        <p:spPr bwMode="auto">
          <a:xfrm>
            <a:off x="434975" y="352425"/>
            <a:ext cx="8707438" cy="6276975"/>
          </a:xfrm>
          <a:prstGeom prst="rect">
            <a:avLst/>
          </a:prstGeom>
          <a:noFill/>
          <a:ln w="9525">
            <a:noFill/>
            <a:miter lim="800000"/>
            <a:headEnd/>
            <a:tailEnd/>
          </a:ln>
        </p:spPr>
      </p:pic>
      <p:sp>
        <p:nvSpPr>
          <p:cNvPr id="3" name="Footer Placeholder 2"/>
          <p:cNvSpPr>
            <a:spLocks noGrp="1"/>
          </p:cNvSpPr>
          <p:nvPr>
            <p:ph type="ftr" sz="quarter" idx="11"/>
          </p:nvPr>
        </p:nvSpPr>
        <p:spPr/>
        <p:txBody>
          <a:bodyPr/>
          <a:lstStyle/>
          <a:p>
            <a:pPr>
              <a:defRPr/>
            </a:pPr>
            <a:r>
              <a:rPr lang="en-US"/>
              <a:t>Module 1. Foundations</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6129" name="Rectangle 2"/>
          <p:cNvSpPr>
            <a:spLocks noGrp="1" noChangeArrowheads="1"/>
          </p:cNvSpPr>
          <p:nvPr>
            <p:ph type="title"/>
          </p:nvPr>
        </p:nvSpPr>
        <p:spPr>
          <a:xfrm>
            <a:off x="0" y="274638"/>
            <a:ext cx="9144000" cy="1143000"/>
          </a:xfrm>
        </p:spPr>
        <p:txBody>
          <a:bodyPr/>
          <a:lstStyle/>
          <a:p>
            <a:pPr eaLnBrk="1" hangingPunct="1"/>
            <a:r>
              <a:rPr lang="en-US" b="1">
                <a:solidFill>
                  <a:schemeClr val="accent2"/>
                </a:solidFill>
              </a:rPr>
              <a:t>  </a:t>
            </a:r>
            <a:r>
              <a:rPr lang="en-US">
                <a:cs typeface="Tahoma" pitchFamily="34" charset="0"/>
              </a:rPr>
              <a:t>Searching : When?</a:t>
            </a:r>
          </a:p>
        </p:txBody>
      </p:sp>
      <p:sp>
        <p:nvSpPr>
          <p:cNvPr id="176130" name="Rectangle 6"/>
          <p:cNvSpPr>
            <a:spLocks noGrp="1" noChangeArrowheads="1"/>
          </p:cNvSpPr>
          <p:nvPr>
            <p:ph idx="1"/>
          </p:nvPr>
        </p:nvSpPr>
        <p:spPr>
          <a:xfrm>
            <a:off x="457200" y="1447800"/>
            <a:ext cx="8229600" cy="4525963"/>
          </a:xfrm>
        </p:spPr>
        <p:txBody>
          <a:bodyPr/>
          <a:lstStyle/>
          <a:p>
            <a:pPr eaLnBrk="1" hangingPunct="1"/>
            <a:r>
              <a:rPr lang="en-US">
                <a:cs typeface="Tahoma" pitchFamily="34" charset="0"/>
              </a:rPr>
              <a:t>Don’t leave authority records in the save file too long</a:t>
            </a:r>
          </a:p>
          <a:p>
            <a:pPr eaLnBrk="1" hangingPunct="1"/>
            <a:r>
              <a:rPr lang="en-US">
                <a:cs typeface="Tahoma" pitchFamily="34" charset="0"/>
              </a:rPr>
              <a:t>Search again if 24 hours pass to:</a:t>
            </a:r>
          </a:p>
          <a:p>
            <a:pPr lvl="1" eaLnBrk="1" hangingPunct="1">
              <a:buFont typeface="Wingdings" pitchFamily="2" charset="2"/>
              <a:buChar char="ü"/>
            </a:pPr>
            <a:r>
              <a:rPr lang="en-US" sz="3200">
                <a:cs typeface="Tahoma" pitchFamily="34" charset="0"/>
              </a:rPr>
              <a:t>	Avoid conflicts</a:t>
            </a:r>
          </a:p>
          <a:p>
            <a:pPr lvl="1" eaLnBrk="1" hangingPunct="1">
              <a:buFont typeface="Wingdings" pitchFamily="2" charset="2"/>
              <a:buChar char="ü"/>
            </a:pPr>
            <a:r>
              <a:rPr lang="en-US" sz="3200">
                <a:cs typeface="Tahoma" pitchFamily="34" charset="0"/>
              </a:rPr>
              <a:t>	Avoid duplicates</a:t>
            </a:r>
          </a:p>
        </p:txBody>
      </p:sp>
      <p:sp>
        <p:nvSpPr>
          <p:cNvPr id="8" name="Slide Number Placeholder 5"/>
          <p:cNvSpPr>
            <a:spLocks noGrp="1"/>
          </p:cNvSpPr>
          <p:nvPr>
            <p:ph type="sldNum" sz="quarter" idx="12"/>
          </p:nvPr>
        </p:nvSpPr>
        <p:spPr/>
        <p:txBody>
          <a:bodyPr/>
          <a:lstStyle/>
          <a:p>
            <a:pPr>
              <a:defRPr/>
            </a:pPr>
            <a:fld id="{71C16C6D-E07A-4010-976E-2597044D75C6}" type="slidenum">
              <a:rPr lang="en-US"/>
              <a:pPr>
                <a:defRPr/>
              </a:pPr>
              <a:t>86</a:t>
            </a:fld>
            <a:endParaRPr lang="en-US"/>
          </a:p>
        </p:txBody>
      </p:sp>
      <p:sp>
        <p:nvSpPr>
          <p:cNvPr id="176132" name="Slide Number Placeholder 5"/>
          <p:cNvSpPr txBox="1">
            <a:spLocks noGrp="1"/>
          </p:cNvSpPr>
          <p:nvPr/>
        </p:nvSpPr>
        <p:spPr bwMode="auto">
          <a:xfrm>
            <a:off x="3048000" y="6172200"/>
            <a:ext cx="2133600" cy="685800"/>
          </a:xfrm>
          <a:prstGeom prst="rect">
            <a:avLst/>
          </a:prstGeom>
          <a:noFill/>
          <a:ln w="9525">
            <a:noFill/>
            <a:miter lim="800000"/>
            <a:headEnd/>
            <a:tailEnd/>
          </a:ln>
        </p:spPr>
        <p:txBody>
          <a:bodyPr/>
          <a:lstStyle/>
          <a:p>
            <a:pPr algn="r"/>
            <a:endParaRPr lang="en-US" sz="1400"/>
          </a:p>
        </p:txBody>
      </p:sp>
      <p:sp>
        <p:nvSpPr>
          <p:cNvPr id="176133" name="Rectangle 5"/>
          <p:cNvSpPr>
            <a:spLocks noChangeArrowheads="1"/>
          </p:cNvSpPr>
          <p:nvPr/>
        </p:nvSpPr>
        <p:spPr bwMode="auto">
          <a:xfrm>
            <a:off x="1219200" y="4572000"/>
            <a:ext cx="6248400" cy="1668463"/>
          </a:xfrm>
          <a:prstGeom prst="rect">
            <a:avLst/>
          </a:prstGeom>
          <a:noFill/>
          <a:ln w="12700" algn="ctr">
            <a:solidFill>
              <a:schemeClr val="tx1"/>
            </a:solidFill>
            <a:miter lim="800000"/>
            <a:headEnd/>
            <a:tailEnd/>
          </a:ln>
        </p:spPr>
        <p:txBody>
          <a:bodyPr>
            <a:spAutoFit/>
          </a:bodyPr>
          <a:lstStyle/>
          <a:p>
            <a:pPr>
              <a:spcBef>
                <a:spcPct val="20000"/>
              </a:spcBef>
            </a:pPr>
            <a:r>
              <a:rPr lang="en-US" sz="3200" b="1">
                <a:latin typeface="Calibri" pitchFamily="34" charset="0"/>
              </a:rPr>
              <a:t>Remember:</a:t>
            </a:r>
            <a:r>
              <a:rPr lang="en-US" sz="3200" b="1" u="sng">
                <a:latin typeface="Calibri" pitchFamily="34" charset="0"/>
              </a:rPr>
              <a:t> </a:t>
            </a:r>
          </a:p>
          <a:p>
            <a:pPr>
              <a:spcBef>
                <a:spcPct val="20000"/>
              </a:spcBef>
            </a:pPr>
            <a:r>
              <a:rPr lang="en-US" sz="3200" b="1" u="sng">
                <a:latin typeface="Calibri" pitchFamily="34" charset="0"/>
              </a:rPr>
              <a:t>24 Hour Rule to Avoid Duplicate Access Points</a:t>
            </a:r>
          </a:p>
        </p:txBody>
      </p:sp>
      <p:sp>
        <p:nvSpPr>
          <p:cNvPr id="2" name="Footer Placeholder 1"/>
          <p:cNvSpPr>
            <a:spLocks noGrp="1"/>
          </p:cNvSpPr>
          <p:nvPr>
            <p:ph type="ftr" sz="quarter" idx="11"/>
          </p:nvPr>
        </p:nvSpPr>
        <p:spPr/>
        <p:txBody>
          <a:bodyPr/>
          <a:lstStyle/>
          <a:p>
            <a:pPr>
              <a:defRPr/>
            </a:pPr>
            <a:r>
              <a:rPr lang="en-US"/>
              <a:t>Module 1. Foundations</a:t>
            </a:r>
          </a:p>
        </p:txBody>
      </p:sp>
    </p:spTree>
  </p:cSld>
  <p:clrMapOvr>
    <a:masterClrMapping/>
  </p:clrMapOvr>
  <p:transition spd="slow"/>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Title 1"/>
          <p:cNvSpPr>
            <a:spLocks noGrp="1"/>
          </p:cNvSpPr>
          <p:nvPr>
            <p:ph type="title"/>
          </p:nvPr>
        </p:nvSpPr>
        <p:spPr/>
        <p:txBody>
          <a:bodyPr/>
          <a:lstStyle/>
          <a:p>
            <a:pPr eaLnBrk="1" hangingPunct="1"/>
            <a:r>
              <a:rPr lang="en-US"/>
              <a:t>NACO Normalization</a:t>
            </a:r>
          </a:p>
        </p:txBody>
      </p:sp>
      <p:sp>
        <p:nvSpPr>
          <p:cNvPr id="178178" name="Content Placeholder 2"/>
          <p:cNvSpPr>
            <a:spLocks noGrp="1"/>
          </p:cNvSpPr>
          <p:nvPr>
            <p:ph idx="1"/>
          </p:nvPr>
        </p:nvSpPr>
        <p:spPr/>
        <p:txBody>
          <a:bodyPr/>
          <a:lstStyle/>
          <a:p>
            <a:pPr eaLnBrk="1" hangingPunct="1"/>
            <a:r>
              <a:rPr lang="en-US"/>
              <a:t>Normalization is the conversion of a text string to a normalized form</a:t>
            </a:r>
          </a:p>
          <a:p>
            <a:pPr eaLnBrk="1" hangingPunct="1"/>
            <a:endParaRPr lang="en-US" sz="900"/>
          </a:p>
          <a:p>
            <a:pPr eaLnBrk="1" hangingPunct="1"/>
            <a:r>
              <a:rPr lang="en-US"/>
              <a:t>Text strings that normalize to the same form are considered to be duplicates and must be differentiated from each other</a:t>
            </a:r>
          </a:p>
          <a:p>
            <a:pPr eaLnBrk="1" hangingPunct="1"/>
            <a:endParaRPr lang="en-US" sz="900"/>
          </a:p>
          <a:p>
            <a:pPr eaLnBrk="1" hangingPunct="1"/>
            <a:r>
              <a:rPr lang="en-US"/>
              <a:t>The goal of normalization is to ensure that each authorized access point is unique</a:t>
            </a:r>
          </a:p>
        </p:txBody>
      </p:sp>
      <p:sp>
        <p:nvSpPr>
          <p:cNvPr id="4" name="Slide Number Placeholder 3"/>
          <p:cNvSpPr>
            <a:spLocks noGrp="1"/>
          </p:cNvSpPr>
          <p:nvPr>
            <p:ph type="sldNum" sz="quarter" idx="12"/>
          </p:nvPr>
        </p:nvSpPr>
        <p:spPr/>
        <p:txBody>
          <a:bodyPr/>
          <a:lstStyle/>
          <a:p>
            <a:pPr>
              <a:defRPr/>
            </a:pPr>
            <a:fld id="{2EA7D7BA-3F7C-45BD-89C6-E6AFD7F7AA41}" type="slidenum">
              <a:rPr lang="en-US"/>
              <a:pPr>
                <a:defRPr/>
              </a:pPr>
              <a:t>87</a:t>
            </a:fld>
            <a:endParaRPr lang="en-US"/>
          </a:p>
        </p:txBody>
      </p:sp>
      <p:sp>
        <p:nvSpPr>
          <p:cNvPr id="5" name="Footer Placeholder 4"/>
          <p:cNvSpPr>
            <a:spLocks noGrp="1"/>
          </p:cNvSpPr>
          <p:nvPr>
            <p:ph type="ftr" sz="quarter" idx="11"/>
          </p:nvPr>
        </p:nvSpPr>
        <p:spPr/>
        <p:txBody>
          <a:bodyPr/>
          <a:lstStyle/>
          <a:p>
            <a:pPr>
              <a:defRPr/>
            </a:pPr>
            <a:r>
              <a:rPr lang="en-US"/>
              <a:t>Module 1. Foundations</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Title 1"/>
          <p:cNvSpPr>
            <a:spLocks noGrp="1"/>
          </p:cNvSpPr>
          <p:nvPr>
            <p:ph type="title"/>
          </p:nvPr>
        </p:nvSpPr>
        <p:spPr/>
        <p:txBody>
          <a:bodyPr/>
          <a:lstStyle/>
          <a:p>
            <a:pPr eaLnBrk="1" hangingPunct="1"/>
            <a:r>
              <a:rPr lang="en-US"/>
              <a:t>Normalization: Documentation</a:t>
            </a:r>
          </a:p>
        </p:txBody>
      </p:sp>
      <p:sp>
        <p:nvSpPr>
          <p:cNvPr id="180226" name="Content Placeholder 2"/>
          <p:cNvSpPr>
            <a:spLocks noGrp="1"/>
          </p:cNvSpPr>
          <p:nvPr>
            <p:ph idx="1"/>
          </p:nvPr>
        </p:nvSpPr>
        <p:spPr/>
        <p:txBody>
          <a:bodyPr/>
          <a:lstStyle/>
          <a:p>
            <a:pPr eaLnBrk="1" hangingPunct="1"/>
            <a:r>
              <a:rPr lang="en-US"/>
              <a:t>DCM Z1: Introduction</a:t>
            </a:r>
          </a:p>
        </p:txBody>
      </p:sp>
      <p:pic>
        <p:nvPicPr>
          <p:cNvPr id="180227" name="Picture 2"/>
          <p:cNvPicPr>
            <a:picLocks noChangeAspect="1" noChangeArrowheads="1"/>
          </p:cNvPicPr>
          <p:nvPr/>
        </p:nvPicPr>
        <p:blipFill>
          <a:blip r:embed="rId3"/>
          <a:srcRect/>
          <a:stretch>
            <a:fillRect/>
          </a:stretch>
        </p:blipFill>
        <p:spPr bwMode="auto">
          <a:xfrm>
            <a:off x="228600" y="2438400"/>
            <a:ext cx="8555038" cy="3657600"/>
          </a:xfrm>
          <a:prstGeom prst="rect">
            <a:avLst/>
          </a:prstGeom>
          <a:noFill/>
          <a:ln w="9525">
            <a:solidFill>
              <a:schemeClr val="tx1"/>
            </a:solidFill>
            <a:miter lim="800000"/>
            <a:headEnd/>
            <a:tailEnd/>
          </a:ln>
        </p:spPr>
      </p:pic>
      <p:sp>
        <p:nvSpPr>
          <p:cNvPr id="4" name="Slide Number Placeholder 3"/>
          <p:cNvSpPr>
            <a:spLocks noGrp="1"/>
          </p:cNvSpPr>
          <p:nvPr>
            <p:ph type="sldNum" sz="quarter" idx="12"/>
          </p:nvPr>
        </p:nvSpPr>
        <p:spPr/>
        <p:txBody>
          <a:bodyPr/>
          <a:lstStyle/>
          <a:p>
            <a:pPr>
              <a:defRPr/>
            </a:pPr>
            <a:fld id="{0483F67A-2FE8-4572-958C-4080CD4E834B}" type="slidenum">
              <a:rPr lang="en-US"/>
              <a:pPr>
                <a:defRPr/>
              </a:pPr>
              <a:t>88</a:t>
            </a:fld>
            <a:endParaRPr lang="en-US"/>
          </a:p>
        </p:txBody>
      </p:sp>
      <p:sp>
        <p:nvSpPr>
          <p:cNvPr id="5" name="Footer Placeholder 4"/>
          <p:cNvSpPr>
            <a:spLocks noGrp="1"/>
          </p:cNvSpPr>
          <p:nvPr>
            <p:ph type="ftr" sz="quarter" idx="11"/>
          </p:nvPr>
        </p:nvSpPr>
        <p:spPr/>
        <p:txBody>
          <a:bodyPr/>
          <a:lstStyle/>
          <a:p>
            <a:pPr>
              <a:defRPr/>
            </a:pPr>
            <a:r>
              <a:rPr lang="en-US"/>
              <a:t>Module 1. Foundations</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Title 1"/>
          <p:cNvSpPr>
            <a:spLocks noGrp="1"/>
          </p:cNvSpPr>
          <p:nvPr>
            <p:ph type="title"/>
          </p:nvPr>
        </p:nvSpPr>
        <p:spPr/>
        <p:txBody>
          <a:bodyPr/>
          <a:lstStyle/>
          <a:p>
            <a:pPr eaLnBrk="1" hangingPunct="1"/>
            <a:r>
              <a:rPr lang="en-US"/>
              <a:t>Normalization: Documentation</a:t>
            </a:r>
          </a:p>
        </p:txBody>
      </p:sp>
      <p:sp>
        <p:nvSpPr>
          <p:cNvPr id="182274" name="Content Placeholder 2"/>
          <p:cNvSpPr>
            <a:spLocks noGrp="1"/>
          </p:cNvSpPr>
          <p:nvPr>
            <p:ph idx="1"/>
          </p:nvPr>
        </p:nvSpPr>
        <p:spPr/>
        <p:txBody>
          <a:bodyPr/>
          <a:lstStyle/>
          <a:p>
            <a:pPr eaLnBrk="1" hangingPunct="1"/>
            <a:r>
              <a:rPr lang="en-US" dirty="0"/>
              <a:t>Linked from NACO Documentation &amp; Updates</a:t>
            </a:r>
          </a:p>
        </p:txBody>
      </p:sp>
      <p:sp>
        <p:nvSpPr>
          <p:cNvPr id="4" name="Slide Number Placeholder 3"/>
          <p:cNvSpPr>
            <a:spLocks noGrp="1"/>
          </p:cNvSpPr>
          <p:nvPr>
            <p:ph type="sldNum" sz="quarter" idx="12"/>
          </p:nvPr>
        </p:nvSpPr>
        <p:spPr/>
        <p:txBody>
          <a:bodyPr/>
          <a:lstStyle/>
          <a:p>
            <a:pPr>
              <a:defRPr/>
            </a:pPr>
            <a:fld id="{DE114DC6-27FB-481B-BCC2-C0DD8622AA2E}" type="slidenum">
              <a:rPr lang="en-US"/>
              <a:pPr>
                <a:defRPr/>
              </a:pPr>
              <a:t>89</a:t>
            </a:fld>
            <a:endParaRPr lang="en-US"/>
          </a:p>
        </p:txBody>
      </p:sp>
      <p:sp>
        <p:nvSpPr>
          <p:cNvPr id="5" name="Footer Placeholder 4"/>
          <p:cNvSpPr>
            <a:spLocks noGrp="1"/>
          </p:cNvSpPr>
          <p:nvPr>
            <p:ph type="ftr" sz="quarter" idx="11"/>
          </p:nvPr>
        </p:nvSpPr>
        <p:spPr/>
        <p:txBody>
          <a:bodyPr/>
          <a:lstStyle/>
          <a:p>
            <a:pPr>
              <a:defRPr/>
            </a:pPr>
            <a:r>
              <a:rPr lang="en-US"/>
              <a:t>Module 1. Foundations</a:t>
            </a:r>
          </a:p>
        </p:txBody>
      </p:sp>
      <p:pic>
        <p:nvPicPr>
          <p:cNvPr id="512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74" y="2362200"/>
            <a:ext cx="8294687" cy="364807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Title 1"/>
          <p:cNvSpPr>
            <a:spLocks noGrp="1"/>
          </p:cNvSpPr>
          <p:nvPr>
            <p:ph type="title"/>
          </p:nvPr>
        </p:nvSpPr>
        <p:spPr>
          <a:xfrm>
            <a:off x="457200" y="156190"/>
            <a:ext cx="8229600" cy="792162"/>
          </a:xfrm>
        </p:spPr>
        <p:txBody>
          <a:bodyPr/>
          <a:lstStyle/>
          <a:p>
            <a:pPr eaLnBrk="1" hangingPunct="1"/>
            <a:r>
              <a:rPr lang="en-US" dirty="0"/>
              <a:t>Impact of Normalization</a:t>
            </a:r>
          </a:p>
        </p:txBody>
      </p:sp>
      <p:sp>
        <p:nvSpPr>
          <p:cNvPr id="3" name="Content Placeholder 2"/>
          <p:cNvSpPr>
            <a:spLocks noGrp="1"/>
          </p:cNvSpPr>
          <p:nvPr>
            <p:ph idx="1"/>
          </p:nvPr>
        </p:nvSpPr>
        <p:spPr>
          <a:xfrm>
            <a:off x="457200" y="1139876"/>
            <a:ext cx="8382000" cy="5426075"/>
          </a:xfrm>
        </p:spPr>
        <p:txBody>
          <a:bodyPr rtlCol="0">
            <a:normAutofit fontScale="92500"/>
          </a:bodyPr>
          <a:lstStyle/>
          <a:p>
            <a:pPr marL="628650" indent="-571500" eaLnBrk="1" fontAlgn="auto" hangingPunct="1">
              <a:spcAft>
                <a:spcPts val="0"/>
              </a:spcAft>
              <a:buFont typeface="Arial" pitchFamily="34" charset="0"/>
              <a:buChar char="•"/>
              <a:defRPr/>
            </a:pPr>
            <a:r>
              <a:rPr lang="en-US" sz="3600" dirty="0">
                <a:cs typeface="Tahoma" pitchFamily="34" charset="0"/>
              </a:rPr>
              <a:t>Until early in 2013, “non-unique” or “undifferentiated” personal name NARs were sometimes created due to normalization.  </a:t>
            </a:r>
            <a:r>
              <a:rPr lang="en-US" sz="3600" i="1" dirty="0">
                <a:cs typeface="Tahoma" pitchFamily="34" charset="0"/>
              </a:rPr>
              <a:t>Examples:</a:t>
            </a:r>
          </a:p>
          <a:p>
            <a:pPr marL="457200" lvl="1" indent="0" eaLnBrk="1" fontAlgn="auto" hangingPunct="1">
              <a:spcAft>
                <a:spcPts val="0"/>
              </a:spcAft>
              <a:buNone/>
              <a:defRPr/>
            </a:pPr>
            <a:r>
              <a:rPr lang="en-US" sz="3200" dirty="0"/>
              <a:t>	</a:t>
            </a:r>
            <a:r>
              <a:rPr lang="en-US" sz="3200" dirty="0" err="1"/>
              <a:t>Martínez</a:t>
            </a:r>
            <a:r>
              <a:rPr lang="en-US" sz="3200" dirty="0"/>
              <a:t>, José	  </a:t>
            </a:r>
            <a:r>
              <a:rPr lang="en-US" sz="3200" dirty="0" err="1"/>
              <a:t>Nguye</a:t>
            </a:r>
            <a:r>
              <a:rPr lang="en-US" sz="3200" dirty="0"/>
              <a:t>̂̃n, </a:t>
            </a:r>
            <a:r>
              <a:rPr lang="en-US" sz="3200" dirty="0" err="1"/>
              <a:t>Khôi</a:t>
            </a:r>
            <a:r>
              <a:rPr lang="en-US" sz="3200" dirty="0"/>
              <a:t>		</a:t>
            </a:r>
          </a:p>
          <a:p>
            <a:pPr marL="457200" lvl="1" indent="0" eaLnBrk="1" fontAlgn="auto" hangingPunct="1">
              <a:spcAft>
                <a:spcPts val="0"/>
              </a:spcAft>
              <a:buNone/>
              <a:defRPr/>
            </a:pPr>
            <a:r>
              <a:rPr lang="en-US" sz="3200" dirty="0"/>
              <a:t>	Martinez, Jose	  </a:t>
            </a:r>
            <a:r>
              <a:rPr lang="en-US" sz="3200" dirty="0" err="1"/>
              <a:t>Nguye</a:t>
            </a:r>
            <a:r>
              <a:rPr lang="en-US" sz="3200" dirty="0"/>
              <a:t>̂̃n, </a:t>
            </a:r>
            <a:r>
              <a:rPr lang="en-US" sz="3200" dirty="0" err="1"/>
              <a:t>Khởi</a:t>
            </a:r>
            <a:r>
              <a:rPr lang="en-US" sz="3200" dirty="0"/>
              <a:t> </a:t>
            </a:r>
          </a:p>
          <a:p>
            <a:pPr marL="628650" indent="-571500" eaLnBrk="1" fontAlgn="auto" hangingPunct="1">
              <a:spcAft>
                <a:spcPts val="0"/>
              </a:spcAft>
              <a:buFont typeface="Arial" pitchFamily="34" charset="0"/>
              <a:buChar char="•"/>
              <a:defRPr/>
            </a:pPr>
            <a:r>
              <a:rPr lang="en-US" sz="3600" dirty="0">
                <a:cs typeface="Tahoma" pitchFamily="34" charset="0"/>
              </a:rPr>
              <a:t>Beginning in January 2013, NACO catalogers were asked to avoid creating new undifferentiated personal name authority records (or adding to existing ones)</a:t>
            </a:r>
          </a:p>
        </p:txBody>
      </p:sp>
      <p:sp>
        <p:nvSpPr>
          <p:cNvPr id="4" name="Slide Number Placeholder 3"/>
          <p:cNvSpPr>
            <a:spLocks noGrp="1"/>
          </p:cNvSpPr>
          <p:nvPr>
            <p:ph type="sldNum" sz="quarter" idx="12"/>
          </p:nvPr>
        </p:nvSpPr>
        <p:spPr/>
        <p:txBody>
          <a:bodyPr/>
          <a:lstStyle/>
          <a:p>
            <a:pPr>
              <a:defRPr/>
            </a:pPr>
            <a:fld id="{A60EA121-5FBF-4A01-BD30-740E7D59BD76}" type="slidenum">
              <a:rPr lang="en-US"/>
              <a:pPr>
                <a:defRPr/>
              </a:pPr>
              <a:t>90</a:t>
            </a:fld>
            <a:endParaRPr lang="en-US"/>
          </a:p>
        </p:txBody>
      </p:sp>
      <p:sp>
        <p:nvSpPr>
          <p:cNvPr id="5" name="Footer Placeholder 4"/>
          <p:cNvSpPr>
            <a:spLocks noGrp="1"/>
          </p:cNvSpPr>
          <p:nvPr>
            <p:ph type="ftr" sz="quarter" idx="11"/>
          </p:nvPr>
        </p:nvSpPr>
        <p:spPr/>
        <p:txBody>
          <a:bodyPr/>
          <a:lstStyle/>
          <a:p>
            <a:pPr>
              <a:defRPr/>
            </a:pPr>
            <a:r>
              <a:rPr lang="en-US"/>
              <a:t>Module 1. Foundations</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Slide Number Placeholder 3"/>
          <p:cNvSpPr>
            <a:spLocks noGrp="1"/>
          </p:cNvSpPr>
          <p:nvPr>
            <p:ph type="sldNum" sz="quarter" idx="12"/>
          </p:nvPr>
        </p:nvSpPr>
        <p:spPr/>
        <p:txBody>
          <a:bodyPr/>
          <a:lstStyle/>
          <a:p>
            <a:pPr>
              <a:defRPr/>
            </a:pPr>
            <a:fld id="{D44E4F6E-F6E5-4F90-9D77-DFED553B0A4B}" type="slidenum">
              <a:rPr lang="en-US"/>
              <a:pPr>
                <a:defRPr/>
              </a:pPr>
              <a:t>91</a:t>
            </a:fld>
            <a:endParaRPr lang="en-US"/>
          </a:p>
        </p:txBody>
      </p:sp>
      <p:sp>
        <p:nvSpPr>
          <p:cNvPr id="186370" name="Rectangle 2"/>
          <p:cNvSpPr>
            <a:spLocks noGrp="1" noChangeArrowheads="1"/>
          </p:cNvSpPr>
          <p:nvPr>
            <p:ph type="title" idx="4294967295"/>
          </p:nvPr>
        </p:nvSpPr>
        <p:spPr>
          <a:xfrm>
            <a:off x="228600" y="457200"/>
            <a:ext cx="8229600" cy="762000"/>
          </a:xfrm>
        </p:spPr>
        <p:txBody>
          <a:bodyPr/>
          <a:lstStyle/>
          <a:p>
            <a:pPr eaLnBrk="1" hangingPunct="1"/>
            <a:r>
              <a:rPr lang="en-US">
                <a:cs typeface="Tahoma" pitchFamily="34" charset="0"/>
              </a:rPr>
              <a:t>NACO Normalization</a:t>
            </a:r>
          </a:p>
        </p:txBody>
      </p:sp>
      <p:sp>
        <p:nvSpPr>
          <p:cNvPr id="71684" name="Rectangle 3"/>
          <p:cNvSpPr>
            <a:spLocks noGrp="1" noChangeArrowheads="1"/>
          </p:cNvSpPr>
          <p:nvPr>
            <p:ph type="body" idx="4294967295"/>
          </p:nvPr>
        </p:nvSpPr>
        <p:spPr>
          <a:xfrm>
            <a:off x="533400" y="1143000"/>
            <a:ext cx="8110538" cy="4953000"/>
          </a:xfrm>
        </p:spPr>
        <p:txBody>
          <a:bodyPr rtlCol="0">
            <a:normAutofit/>
          </a:bodyPr>
          <a:lstStyle/>
          <a:p>
            <a:pPr marL="609600" indent="-609600" eaLnBrk="1" fontAlgn="auto" hangingPunct="1">
              <a:spcAft>
                <a:spcPts val="0"/>
              </a:spcAft>
              <a:buFontTx/>
              <a:buNone/>
              <a:defRPr/>
            </a:pPr>
            <a:endParaRPr lang="en-US" dirty="0"/>
          </a:p>
          <a:p>
            <a:pPr marL="465138" indent="-465138" eaLnBrk="1" fontAlgn="auto" hangingPunct="1">
              <a:spcAft>
                <a:spcPts val="0"/>
              </a:spcAft>
              <a:buFont typeface="Arial" pitchFamily="34" charset="0"/>
              <a:buChar char="•"/>
              <a:defRPr/>
            </a:pPr>
            <a:r>
              <a:rPr lang="en-US" sz="3600" dirty="0">
                <a:cs typeface="Tahoma" pitchFamily="34" charset="0"/>
              </a:rPr>
              <a:t>OCLC and</a:t>
            </a:r>
            <a:r>
              <a:rPr lang="en-US" sz="3600" b="1" dirty="0">
                <a:cs typeface="Tahoma" pitchFamily="34" charset="0"/>
              </a:rPr>
              <a:t> </a:t>
            </a:r>
            <a:r>
              <a:rPr lang="en-US" sz="3600" dirty="0" err="1">
                <a:cs typeface="Tahoma" pitchFamily="34" charset="0"/>
              </a:rPr>
              <a:t>SkyRiver</a:t>
            </a:r>
            <a:r>
              <a:rPr lang="en-US" sz="3600" dirty="0">
                <a:cs typeface="Tahoma" pitchFamily="34" charset="0"/>
              </a:rPr>
              <a:t> run databases against a computer program using NACO Normalization rules</a:t>
            </a:r>
          </a:p>
          <a:p>
            <a:pPr marL="465138" indent="-465138" eaLnBrk="1" fontAlgn="auto" hangingPunct="1">
              <a:spcAft>
                <a:spcPts val="0"/>
              </a:spcAft>
              <a:buFont typeface="Arial" pitchFamily="34" charset="0"/>
              <a:buChar char="•"/>
              <a:defRPr/>
            </a:pPr>
            <a:endParaRPr lang="en-US" sz="3600" dirty="0">
              <a:cs typeface="Tahoma" pitchFamily="34" charset="0"/>
            </a:endParaRPr>
          </a:p>
          <a:p>
            <a:pPr marL="465138" indent="-465138" eaLnBrk="1" fontAlgn="auto" hangingPunct="1">
              <a:spcAft>
                <a:spcPts val="0"/>
              </a:spcAft>
              <a:buFont typeface="Arial" pitchFamily="34" charset="0"/>
              <a:buChar char="•"/>
              <a:defRPr/>
            </a:pPr>
            <a:r>
              <a:rPr lang="en-US" sz="3600" dirty="0">
                <a:cs typeface="Tahoma" pitchFamily="34" charset="0"/>
              </a:rPr>
              <a:t>Error reports on duplicates and conflicts come to LC </a:t>
            </a:r>
          </a:p>
          <a:p>
            <a:pPr marL="865188" lvl="1" indent="-465138" eaLnBrk="1" fontAlgn="auto" hangingPunct="1">
              <a:spcAft>
                <a:spcPts val="0"/>
              </a:spcAft>
              <a:buFont typeface="Arial" pitchFamily="34" charset="0"/>
              <a:buChar char="–"/>
              <a:defRPr/>
            </a:pPr>
            <a:r>
              <a:rPr lang="en-US" sz="3200" dirty="0">
                <a:cs typeface="Tahoma" pitchFamily="34" charset="0"/>
              </a:rPr>
              <a:t>PTCP Division catalogers handle them</a:t>
            </a:r>
          </a:p>
        </p:txBody>
      </p:sp>
      <p:sp>
        <p:nvSpPr>
          <p:cNvPr id="2" name="Footer Placeholder 1"/>
          <p:cNvSpPr>
            <a:spLocks noGrp="1"/>
          </p:cNvSpPr>
          <p:nvPr>
            <p:ph type="ftr" sz="quarter" idx="11"/>
          </p:nvPr>
        </p:nvSpPr>
        <p:spPr/>
        <p:txBody>
          <a:bodyPr/>
          <a:lstStyle/>
          <a:p>
            <a:pPr>
              <a:defRPr/>
            </a:pPr>
            <a:r>
              <a:rPr lang="en-US"/>
              <a:t>Module 1. Foundations</a:t>
            </a:r>
          </a:p>
        </p:txBody>
      </p:sp>
    </p:spTree>
  </p:cSld>
  <p:clrMapOvr>
    <a:masterClrMapping/>
  </p:clrMapOvr>
  <p:transition spd="slow"/>
</p:sld>
</file>

<file path=ppt/slides/slide9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3"/>
          <p:cNvSpPr>
            <a:spLocks noGrp="1"/>
          </p:cNvSpPr>
          <p:nvPr>
            <p:ph type="sldNum" sz="quarter" idx="12"/>
          </p:nvPr>
        </p:nvSpPr>
        <p:spPr/>
        <p:txBody>
          <a:bodyPr/>
          <a:lstStyle/>
          <a:p>
            <a:pPr>
              <a:defRPr/>
            </a:pPr>
            <a:fld id="{A74B139B-6A30-46EB-A4DF-E978E80D225B}" type="slidenum">
              <a:rPr lang="en-US"/>
              <a:pPr>
                <a:defRPr/>
              </a:pPr>
              <a:t>92</a:t>
            </a:fld>
            <a:endParaRPr lang="en-US"/>
          </a:p>
        </p:txBody>
      </p:sp>
      <p:sp>
        <p:nvSpPr>
          <p:cNvPr id="70659" name="Rectangle 2"/>
          <p:cNvSpPr>
            <a:spLocks noGrp="1" noChangeArrowheads="1"/>
          </p:cNvSpPr>
          <p:nvPr>
            <p:ph type="title" idx="4294967295"/>
          </p:nvPr>
        </p:nvSpPr>
        <p:spPr>
          <a:xfrm>
            <a:off x="0" y="381000"/>
            <a:ext cx="9144000" cy="1143000"/>
          </a:xfrm>
        </p:spPr>
        <p:txBody>
          <a:bodyPr rtlCol="0">
            <a:normAutofit fontScale="90000"/>
          </a:bodyPr>
          <a:lstStyle/>
          <a:p>
            <a:pPr eaLnBrk="1" fontAlgn="auto" hangingPunct="1">
              <a:spcAft>
                <a:spcPts val="0"/>
              </a:spcAft>
              <a:defRPr/>
            </a:pPr>
            <a:r>
              <a:rPr lang="en-US" dirty="0">
                <a:cs typeface="Tahoma" pitchFamily="34" charset="0"/>
              </a:rPr>
              <a:t>What happens in the Normalization process?</a:t>
            </a:r>
          </a:p>
        </p:txBody>
      </p:sp>
      <p:sp>
        <p:nvSpPr>
          <p:cNvPr id="188419" name="Rectangle 3"/>
          <p:cNvSpPr>
            <a:spLocks noGrp="1" noChangeArrowheads="1"/>
          </p:cNvSpPr>
          <p:nvPr>
            <p:ph type="body" idx="4294967295"/>
          </p:nvPr>
        </p:nvSpPr>
        <p:spPr>
          <a:xfrm>
            <a:off x="990600" y="1981200"/>
            <a:ext cx="7011988" cy="3810000"/>
          </a:xfrm>
        </p:spPr>
        <p:txBody>
          <a:bodyPr/>
          <a:lstStyle/>
          <a:p>
            <a:pPr eaLnBrk="1" hangingPunct="1"/>
            <a:r>
              <a:rPr lang="en-US" sz="3600">
                <a:cs typeface="Tahoma" pitchFamily="34" charset="0"/>
              </a:rPr>
              <a:t>All letters are converted to upper case</a:t>
            </a:r>
          </a:p>
          <a:p>
            <a:pPr eaLnBrk="1" hangingPunct="1"/>
            <a:endParaRPr lang="en-US" sz="1200">
              <a:cs typeface="Tahoma" pitchFamily="34" charset="0"/>
            </a:endParaRPr>
          </a:p>
          <a:p>
            <a:pPr eaLnBrk="1" hangingPunct="1"/>
            <a:r>
              <a:rPr lang="en-US" sz="3600">
                <a:cs typeface="Tahoma" pitchFamily="34" charset="0"/>
              </a:rPr>
              <a:t>Modified letters are converted to unmodified letters</a:t>
            </a:r>
          </a:p>
          <a:p>
            <a:pPr eaLnBrk="1" hangingPunct="1"/>
            <a:endParaRPr lang="en-US" sz="1200">
              <a:cs typeface="Tahoma" pitchFamily="34" charset="0"/>
            </a:endParaRPr>
          </a:p>
          <a:p>
            <a:pPr eaLnBrk="1" hangingPunct="1"/>
            <a:r>
              <a:rPr lang="en-US" sz="3600">
                <a:cs typeface="Tahoma" pitchFamily="34" charset="0"/>
              </a:rPr>
              <a:t>All diacritics are removed</a:t>
            </a:r>
          </a:p>
        </p:txBody>
      </p:sp>
      <p:sp>
        <p:nvSpPr>
          <p:cNvPr id="2" name="Footer Placeholder 1"/>
          <p:cNvSpPr>
            <a:spLocks noGrp="1"/>
          </p:cNvSpPr>
          <p:nvPr>
            <p:ph type="ftr" sz="quarter" idx="11"/>
          </p:nvPr>
        </p:nvSpPr>
        <p:spPr/>
        <p:txBody>
          <a:bodyPr/>
          <a:lstStyle/>
          <a:p>
            <a:pPr>
              <a:defRPr/>
            </a:pPr>
            <a:r>
              <a:rPr lang="en-US"/>
              <a:t>Module 1. Foundations</a:t>
            </a:r>
          </a:p>
        </p:txBody>
      </p:sp>
    </p:spTree>
  </p:cSld>
  <p:clrMapOvr>
    <a:masterClrMapping/>
  </p:clrMapOvr>
  <p:transition spd="slow"/>
</p:sld>
</file>

<file path=ppt/slides/slide9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3"/>
          <p:cNvSpPr>
            <a:spLocks noGrp="1"/>
          </p:cNvSpPr>
          <p:nvPr>
            <p:ph type="sldNum" sz="quarter" idx="12"/>
          </p:nvPr>
        </p:nvSpPr>
        <p:spPr/>
        <p:txBody>
          <a:bodyPr/>
          <a:lstStyle/>
          <a:p>
            <a:pPr>
              <a:defRPr/>
            </a:pPr>
            <a:fld id="{A8BDF779-0423-453F-B582-1B84A9BE56FB}" type="slidenum">
              <a:rPr lang="en-US"/>
              <a:pPr>
                <a:defRPr/>
              </a:pPr>
              <a:t>93</a:t>
            </a:fld>
            <a:endParaRPr lang="en-US"/>
          </a:p>
        </p:txBody>
      </p:sp>
      <p:sp>
        <p:nvSpPr>
          <p:cNvPr id="71683" name="Rectangle 2"/>
          <p:cNvSpPr>
            <a:spLocks noGrp="1" noChangeArrowheads="1"/>
          </p:cNvSpPr>
          <p:nvPr>
            <p:ph type="title" idx="4294967295"/>
          </p:nvPr>
        </p:nvSpPr>
        <p:spPr>
          <a:xfrm>
            <a:off x="0" y="381000"/>
            <a:ext cx="9144000" cy="1143000"/>
          </a:xfrm>
        </p:spPr>
        <p:txBody>
          <a:bodyPr rtlCol="0">
            <a:normAutofit fontScale="90000"/>
          </a:bodyPr>
          <a:lstStyle/>
          <a:p>
            <a:pPr eaLnBrk="1" fontAlgn="auto" hangingPunct="1">
              <a:spcAft>
                <a:spcPts val="0"/>
              </a:spcAft>
              <a:defRPr/>
            </a:pPr>
            <a:r>
              <a:rPr lang="en-US" dirty="0">
                <a:cs typeface="Tahoma" pitchFamily="34" charset="0"/>
              </a:rPr>
              <a:t>What happens in the Normalization process?</a:t>
            </a:r>
          </a:p>
        </p:txBody>
      </p:sp>
      <p:sp>
        <p:nvSpPr>
          <p:cNvPr id="71684" name="Rectangle 3"/>
          <p:cNvSpPr>
            <a:spLocks noGrp="1" noChangeArrowheads="1"/>
          </p:cNvSpPr>
          <p:nvPr>
            <p:ph type="body" idx="4294967295"/>
          </p:nvPr>
        </p:nvSpPr>
        <p:spPr>
          <a:xfrm>
            <a:off x="685800" y="1981200"/>
            <a:ext cx="7772400" cy="4419600"/>
          </a:xfrm>
        </p:spPr>
        <p:txBody>
          <a:bodyPr rtlCol="0">
            <a:normAutofit/>
          </a:bodyPr>
          <a:lstStyle/>
          <a:p>
            <a:pPr eaLnBrk="1" fontAlgn="auto" hangingPunct="1">
              <a:spcAft>
                <a:spcPts val="0"/>
              </a:spcAft>
              <a:buFont typeface="Arial" pitchFamily="34" charset="0"/>
              <a:buChar char="•"/>
              <a:defRPr/>
            </a:pPr>
            <a:r>
              <a:rPr lang="en-US" sz="3600" dirty="0">
                <a:cs typeface="Tahoma" pitchFamily="34" charset="0"/>
              </a:rPr>
              <a:t>Most punctuation is removed. </a:t>
            </a:r>
          </a:p>
          <a:p>
            <a:pPr lvl="1" eaLnBrk="1" fontAlgn="auto" hangingPunct="1">
              <a:spcAft>
                <a:spcPts val="0"/>
              </a:spcAft>
              <a:buFont typeface="Arial" pitchFamily="34" charset="0"/>
              <a:buChar char="–"/>
              <a:defRPr/>
            </a:pPr>
            <a:r>
              <a:rPr lang="en-US" dirty="0">
                <a:cs typeface="Tahoma" pitchFamily="34" charset="0"/>
              </a:rPr>
              <a:t>Exceptions: first comma in subfield a</a:t>
            </a:r>
            <a:endParaRPr lang="en-US" sz="1300" dirty="0">
              <a:cs typeface="Tahoma" pitchFamily="34" charset="0"/>
            </a:endParaRPr>
          </a:p>
          <a:p>
            <a:pPr eaLnBrk="1" fontAlgn="auto" hangingPunct="1">
              <a:spcAft>
                <a:spcPts val="0"/>
              </a:spcAft>
              <a:buFont typeface="Arial" pitchFamily="34" charset="0"/>
              <a:buChar char="•"/>
              <a:defRPr/>
            </a:pPr>
            <a:r>
              <a:rPr lang="en-US" sz="3600" dirty="0">
                <a:cs typeface="Tahoma" pitchFamily="34" charset="0"/>
              </a:rPr>
              <a:t>Subfield delimiters and subfield codes are retained and considered  </a:t>
            </a:r>
          </a:p>
          <a:p>
            <a:pPr eaLnBrk="1" fontAlgn="auto" hangingPunct="1">
              <a:spcAft>
                <a:spcPts val="0"/>
              </a:spcAft>
              <a:buFont typeface="Arial" pitchFamily="34" charset="0"/>
              <a:buChar char="•"/>
              <a:defRPr/>
            </a:pPr>
            <a:endParaRPr lang="en-US" sz="1200" dirty="0">
              <a:cs typeface="Tahoma" pitchFamily="34" charset="0"/>
            </a:endParaRPr>
          </a:p>
          <a:p>
            <a:pPr eaLnBrk="1" fontAlgn="auto" hangingPunct="1">
              <a:spcAft>
                <a:spcPts val="0"/>
              </a:spcAft>
              <a:buFont typeface="Arial" pitchFamily="34" charset="0"/>
              <a:buChar char="•"/>
              <a:defRPr/>
            </a:pPr>
            <a:r>
              <a:rPr lang="en-US" sz="3600" dirty="0">
                <a:cs typeface="Tahoma" pitchFamily="34" charset="0"/>
              </a:rPr>
              <a:t>The contents of 1XX, 4XX, and 5XX fields are compared</a:t>
            </a:r>
          </a:p>
        </p:txBody>
      </p:sp>
      <p:sp>
        <p:nvSpPr>
          <p:cNvPr id="2" name="Footer Placeholder 1"/>
          <p:cNvSpPr>
            <a:spLocks noGrp="1"/>
          </p:cNvSpPr>
          <p:nvPr>
            <p:ph type="ftr" sz="quarter" idx="11"/>
          </p:nvPr>
        </p:nvSpPr>
        <p:spPr/>
        <p:txBody>
          <a:bodyPr/>
          <a:lstStyle/>
          <a:p>
            <a:pPr>
              <a:defRPr/>
            </a:pPr>
            <a:r>
              <a:rPr lang="en-US"/>
              <a:t>Module 1. Foundations</a:t>
            </a:r>
          </a:p>
        </p:txBody>
      </p:sp>
    </p:spTree>
  </p:cSld>
  <p:clrMapOvr>
    <a:masterClrMapping/>
  </p:clrMapOvr>
  <p:transition spd="slow"/>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3"/>
          <p:cNvSpPr>
            <a:spLocks noGrp="1"/>
          </p:cNvSpPr>
          <p:nvPr>
            <p:ph type="sldNum" sz="quarter" idx="12"/>
          </p:nvPr>
        </p:nvSpPr>
        <p:spPr/>
        <p:txBody>
          <a:bodyPr/>
          <a:lstStyle/>
          <a:p>
            <a:pPr>
              <a:defRPr/>
            </a:pPr>
            <a:fld id="{364EC53A-A2E7-44A9-8803-FEC15F3478D9}" type="slidenum">
              <a:rPr lang="en-US"/>
              <a:pPr>
                <a:defRPr/>
              </a:pPr>
              <a:t>94</a:t>
            </a:fld>
            <a:endParaRPr lang="en-US"/>
          </a:p>
        </p:txBody>
      </p:sp>
      <p:sp>
        <p:nvSpPr>
          <p:cNvPr id="192514" name="Rectangle 2"/>
          <p:cNvSpPr>
            <a:spLocks noGrp="1" noChangeArrowheads="1"/>
          </p:cNvSpPr>
          <p:nvPr>
            <p:ph type="title" idx="4294967295"/>
          </p:nvPr>
        </p:nvSpPr>
        <p:spPr>
          <a:xfrm>
            <a:off x="0" y="304800"/>
            <a:ext cx="9144000" cy="1052513"/>
          </a:xfrm>
        </p:spPr>
        <p:txBody>
          <a:bodyPr/>
          <a:lstStyle/>
          <a:p>
            <a:pPr eaLnBrk="1" hangingPunct="1"/>
            <a:r>
              <a:rPr lang="en-US">
                <a:cs typeface="Tahoma" pitchFamily="34" charset="0"/>
              </a:rPr>
              <a:t>Tags Are Not Compared</a:t>
            </a:r>
          </a:p>
        </p:txBody>
      </p:sp>
      <p:sp>
        <p:nvSpPr>
          <p:cNvPr id="72708" name="Rectangle 3"/>
          <p:cNvSpPr>
            <a:spLocks noGrp="1" noChangeArrowheads="1"/>
          </p:cNvSpPr>
          <p:nvPr>
            <p:ph type="body" idx="4294967295"/>
          </p:nvPr>
        </p:nvSpPr>
        <p:spPr>
          <a:xfrm>
            <a:off x="612775" y="1524000"/>
            <a:ext cx="7886700" cy="4495800"/>
          </a:xfrm>
        </p:spPr>
        <p:txBody>
          <a:bodyPr rtlCol="0">
            <a:normAutofit lnSpcReduction="10000"/>
          </a:bodyPr>
          <a:lstStyle/>
          <a:p>
            <a:pPr eaLnBrk="1" fontAlgn="auto" hangingPunct="1">
              <a:spcAft>
                <a:spcPts val="0"/>
              </a:spcAft>
              <a:buFont typeface="Arial" pitchFamily="34" charset="0"/>
              <a:buChar char="•"/>
              <a:defRPr/>
            </a:pPr>
            <a:r>
              <a:rPr lang="en-US" sz="3600" dirty="0">
                <a:cs typeface="Tahoma" pitchFamily="34" charset="0"/>
              </a:rPr>
              <a:t>MARC 21 tags are </a:t>
            </a:r>
            <a:r>
              <a:rPr lang="en-US" sz="3600" b="1" dirty="0">
                <a:cs typeface="Tahoma" pitchFamily="34" charset="0"/>
              </a:rPr>
              <a:t>NOT</a:t>
            </a:r>
            <a:r>
              <a:rPr lang="en-US" sz="3600" dirty="0">
                <a:cs typeface="Tahoma" pitchFamily="34" charset="0"/>
              </a:rPr>
              <a:t> considered when the computer compares access points for uniqueness</a:t>
            </a:r>
          </a:p>
          <a:p>
            <a:pPr lvl="1" eaLnBrk="1" fontAlgn="auto" hangingPunct="1">
              <a:spcAft>
                <a:spcPts val="0"/>
              </a:spcAft>
              <a:buFont typeface="Arial" pitchFamily="34" charset="0"/>
              <a:buChar char="–"/>
              <a:defRPr/>
            </a:pPr>
            <a:r>
              <a:rPr lang="en-US" sz="3200" dirty="0">
                <a:cs typeface="Tahoma" pitchFamily="34" charset="0"/>
              </a:rPr>
              <a:t>Subfield codes ARE considered</a:t>
            </a:r>
          </a:p>
          <a:p>
            <a:pPr eaLnBrk="1" fontAlgn="auto" hangingPunct="1">
              <a:spcAft>
                <a:spcPts val="0"/>
              </a:spcAft>
              <a:buFont typeface="Arial" pitchFamily="34" charset="0"/>
              <a:buChar char="•"/>
              <a:defRPr/>
            </a:pPr>
            <a:endParaRPr lang="en-US" sz="3600" dirty="0">
              <a:cs typeface="Tahoma" pitchFamily="34" charset="0"/>
            </a:endParaRPr>
          </a:p>
          <a:p>
            <a:pPr eaLnBrk="1" fontAlgn="auto" hangingPunct="1">
              <a:spcAft>
                <a:spcPts val="0"/>
              </a:spcAft>
              <a:buFont typeface="Arial" pitchFamily="34" charset="0"/>
              <a:buChar char="•"/>
              <a:defRPr/>
            </a:pPr>
            <a:r>
              <a:rPr lang="en-US" sz="3600" dirty="0">
                <a:cs typeface="Tahoma" pitchFamily="34" charset="0"/>
              </a:rPr>
              <a:t>Different MARC tags (100, 110, 111, 151, 130) do not make an authorized access point unique</a:t>
            </a:r>
          </a:p>
        </p:txBody>
      </p:sp>
      <p:sp>
        <p:nvSpPr>
          <p:cNvPr id="2" name="Footer Placeholder 1"/>
          <p:cNvSpPr>
            <a:spLocks noGrp="1"/>
          </p:cNvSpPr>
          <p:nvPr>
            <p:ph type="ftr" sz="quarter" idx="11"/>
          </p:nvPr>
        </p:nvSpPr>
        <p:spPr/>
        <p:txBody>
          <a:bodyPr/>
          <a:lstStyle/>
          <a:p>
            <a:pPr>
              <a:defRPr/>
            </a:pPr>
            <a:r>
              <a:rPr lang="en-US"/>
              <a:t>Module 1. Foundations</a:t>
            </a:r>
          </a:p>
        </p:txBody>
      </p:sp>
    </p:spTree>
  </p:cSld>
  <p:clrMapOvr>
    <a:masterClrMapping/>
  </p:clrMapOvr>
  <p:transition spd="slow"/>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 name="Slide Number Placeholder 3"/>
          <p:cNvSpPr>
            <a:spLocks noGrp="1"/>
          </p:cNvSpPr>
          <p:nvPr>
            <p:ph type="sldNum" sz="quarter" idx="12"/>
          </p:nvPr>
        </p:nvSpPr>
        <p:spPr/>
        <p:txBody>
          <a:bodyPr/>
          <a:lstStyle/>
          <a:p>
            <a:pPr>
              <a:defRPr/>
            </a:pPr>
            <a:fld id="{B6102418-B1CE-44FD-9BC7-BB752D258D43}" type="slidenum">
              <a:rPr lang="en-US"/>
              <a:pPr>
                <a:defRPr/>
              </a:pPr>
              <a:t>95</a:t>
            </a:fld>
            <a:endParaRPr lang="en-US"/>
          </a:p>
        </p:txBody>
      </p:sp>
      <p:sp>
        <p:nvSpPr>
          <p:cNvPr id="194562" name="Rectangle 2"/>
          <p:cNvSpPr>
            <a:spLocks noGrp="1" noChangeArrowheads="1"/>
          </p:cNvSpPr>
          <p:nvPr>
            <p:ph type="title" idx="4294967295"/>
          </p:nvPr>
        </p:nvSpPr>
        <p:spPr>
          <a:xfrm>
            <a:off x="0" y="381000"/>
            <a:ext cx="9144000" cy="914400"/>
          </a:xfrm>
        </p:spPr>
        <p:txBody>
          <a:bodyPr/>
          <a:lstStyle/>
          <a:p>
            <a:pPr eaLnBrk="1" hangingPunct="1"/>
            <a:r>
              <a:rPr lang="en-US">
                <a:cs typeface="Tahoma" pitchFamily="34" charset="0"/>
              </a:rPr>
              <a:t>What happens to the symbols?</a:t>
            </a:r>
          </a:p>
        </p:txBody>
      </p:sp>
      <p:sp>
        <p:nvSpPr>
          <p:cNvPr id="194563" name="Rectangle 3"/>
          <p:cNvSpPr>
            <a:spLocks noGrp="1" noChangeArrowheads="1"/>
          </p:cNvSpPr>
          <p:nvPr>
            <p:ph type="body" idx="4294967295"/>
          </p:nvPr>
        </p:nvSpPr>
        <p:spPr>
          <a:xfrm>
            <a:off x="973138" y="1358900"/>
            <a:ext cx="7772400" cy="5029200"/>
          </a:xfrm>
        </p:spPr>
        <p:txBody>
          <a:bodyPr/>
          <a:lstStyle/>
          <a:p>
            <a:pPr eaLnBrk="1" hangingPunct="1">
              <a:buFontTx/>
              <a:buNone/>
            </a:pPr>
            <a:endParaRPr lang="en-US" sz="1600" dirty="0"/>
          </a:p>
          <a:p>
            <a:pPr eaLnBrk="1" hangingPunct="1"/>
            <a:r>
              <a:rPr lang="en-US" dirty="0">
                <a:latin typeface="Tahoma" pitchFamily="34" charset="0"/>
                <a:cs typeface="Tahoma" pitchFamily="34" charset="0"/>
              </a:rPr>
              <a:t>Deleted with no space remaining:</a:t>
            </a:r>
          </a:p>
          <a:p>
            <a:pPr algn="just" eaLnBrk="1" hangingPunct="1">
              <a:buClr>
                <a:schemeClr val="hlink"/>
              </a:buClr>
              <a:buFontTx/>
              <a:buNone/>
            </a:pPr>
            <a:r>
              <a:rPr lang="en-US" dirty="0"/>
              <a:t>         	   [ ]	′ </a:t>
            </a:r>
          </a:p>
          <a:p>
            <a:pPr algn="just" eaLnBrk="1" hangingPunct="1"/>
            <a:r>
              <a:rPr lang="en-US" dirty="0">
                <a:latin typeface="Tahoma" pitchFamily="34" charset="0"/>
                <a:cs typeface="Tahoma" pitchFamily="34" charset="0"/>
              </a:rPr>
              <a:t>Replaced by a blank space:</a:t>
            </a:r>
          </a:p>
          <a:p>
            <a:pPr algn="just" eaLnBrk="1" hangingPunct="1">
              <a:buClr>
                <a:schemeClr val="hlink"/>
              </a:buClr>
              <a:buFontTx/>
              <a:buNone/>
            </a:pPr>
            <a:r>
              <a:rPr lang="en-US" dirty="0">
                <a:latin typeface="Tahoma" pitchFamily="34" charset="0"/>
                <a:cs typeface="Tahoma" pitchFamily="34" charset="0"/>
              </a:rPr>
              <a:t>         @	 ?   /  \   () =  “   ,    -</a:t>
            </a:r>
          </a:p>
          <a:p>
            <a:pPr algn="just" eaLnBrk="1" hangingPunct="1">
              <a:buClr>
                <a:schemeClr val="tx1"/>
              </a:buClr>
            </a:pPr>
            <a:r>
              <a:rPr lang="en-US" dirty="0">
                <a:latin typeface="Tahoma" pitchFamily="34" charset="0"/>
                <a:cs typeface="Tahoma" pitchFamily="34" charset="0"/>
              </a:rPr>
              <a:t>Unchanged:</a:t>
            </a:r>
          </a:p>
          <a:p>
            <a:pPr algn="just" eaLnBrk="1" hangingPunct="1">
              <a:buClr>
                <a:schemeClr val="hlink"/>
              </a:buClr>
              <a:buFontTx/>
              <a:buNone/>
            </a:pPr>
            <a:r>
              <a:rPr lang="en-US" dirty="0"/>
              <a:t>         	   &amp;   +   ♯   </a:t>
            </a:r>
            <a:r>
              <a:rPr lang="en-US" i="1" dirty="0"/>
              <a:t>♭</a:t>
            </a:r>
          </a:p>
        </p:txBody>
      </p:sp>
      <p:sp>
        <p:nvSpPr>
          <p:cNvPr id="194564" name="Text Box 4"/>
          <p:cNvSpPr txBox="1">
            <a:spLocks noChangeArrowheads="1"/>
          </p:cNvSpPr>
          <p:nvPr/>
        </p:nvSpPr>
        <p:spPr bwMode="auto">
          <a:xfrm>
            <a:off x="3549650" y="2393950"/>
            <a:ext cx="1327150" cy="379413"/>
          </a:xfrm>
          <a:prstGeom prst="rect">
            <a:avLst/>
          </a:prstGeom>
          <a:noFill/>
          <a:ln w="12700" algn="ctr">
            <a:solidFill>
              <a:schemeClr val="tx1"/>
            </a:solidFill>
            <a:miter lim="800000"/>
            <a:headEnd/>
            <a:tailEnd/>
          </a:ln>
        </p:spPr>
        <p:txBody>
          <a:bodyPr wrap="none">
            <a:spAutoFit/>
          </a:bodyPr>
          <a:lstStyle/>
          <a:p>
            <a:r>
              <a:rPr lang="en-US">
                <a:latin typeface="Tahoma" pitchFamily="34" charset="0"/>
              </a:rPr>
              <a:t>apostrophe</a:t>
            </a:r>
          </a:p>
        </p:txBody>
      </p:sp>
      <p:sp>
        <p:nvSpPr>
          <p:cNvPr id="194565" name="Text Box 5"/>
          <p:cNvSpPr txBox="1">
            <a:spLocks noChangeArrowheads="1"/>
          </p:cNvSpPr>
          <p:nvPr/>
        </p:nvSpPr>
        <p:spPr bwMode="auto">
          <a:xfrm>
            <a:off x="4611688" y="4330700"/>
            <a:ext cx="1731962" cy="379413"/>
          </a:xfrm>
          <a:prstGeom prst="rect">
            <a:avLst/>
          </a:prstGeom>
          <a:noFill/>
          <a:ln w="12700" algn="ctr">
            <a:solidFill>
              <a:schemeClr val="tx1"/>
            </a:solidFill>
            <a:miter lim="800000"/>
            <a:headEnd/>
            <a:tailEnd/>
          </a:ln>
        </p:spPr>
        <p:txBody>
          <a:bodyPr wrap="none">
            <a:spAutoFit/>
          </a:bodyPr>
          <a:lstStyle/>
          <a:p>
            <a:r>
              <a:rPr lang="en-US">
                <a:latin typeface="Tahoma" pitchFamily="34" charset="0"/>
              </a:rPr>
              <a:t>quotation mark</a:t>
            </a:r>
          </a:p>
        </p:txBody>
      </p:sp>
      <p:sp>
        <p:nvSpPr>
          <p:cNvPr id="194566" name="Text Box 6"/>
          <p:cNvSpPr txBox="1">
            <a:spLocks noChangeArrowheads="1"/>
          </p:cNvSpPr>
          <p:nvPr/>
        </p:nvSpPr>
        <p:spPr bwMode="auto">
          <a:xfrm>
            <a:off x="2532063" y="5932488"/>
            <a:ext cx="1600200" cy="381000"/>
          </a:xfrm>
          <a:prstGeom prst="rect">
            <a:avLst/>
          </a:prstGeom>
          <a:noFill/>
          <a:ln w="12700" algn="ctr">
            <a:solidFill>
              <a:schemeClr val="tx1"/>
            </a:solidFill>
            <a:miter lim="800000"/>
            <a:headEnd/>
            <a:tailEnd/>
          </a:ln>
        </p:spPr>
        <p:txBody>
          <a:bodyPr>
            <a:spAutoFit/>
          </a:bodyPr>
          <a:lstStyle/>
          <a:p>
            <a:r>
              <a:rPr lang="en-US" dirty="0">
                <a:latin typeface="Tahoma" pitchFamily="34" charset="0"/>
              </a:rPr>
              <a:t>musical sharp</a:t>
            </a:r>
          </a:p>
        </p:txBody>
      </p:sp>
      <p:sp>
        <p:nvSpPr>
          <p:cNvPr id="194567" name="Text Box 7"/>
          <p:cNvSpPr txBox="1">
            <a:spLocks noChangeArrowheads="1"/>
          </p:cNvSpPr>
          <p:nvPr/>
        </p:nvSpPr>
        <p:spPr bwMode="auto">
          <a:xfrm>
            <a:off x="4248150" y="5553075"/>
            <a:ext cx="1341438" cy="379413"/>
          </a:xfrm>
          <a:prstGeom prst="rect">
            <a:avLst/>
          </a:prstGeom>
          <a:noFill/>
          <a:ln w="12700" algn="ctr">
            <a:solidFill>
              <a:schemeClr val="tx1"/>
            </a:solidFill>
            <a:miter lim="800000"/>
            <a:headEnd/>
            <a:tailEnd/>
          </a:ln>
        </p:spPr>
        <p:txBody>
          <a:bodyPr wrap="none">
            <a:spAutoFit/>
          </a:bodyPr>
          <a:lstStyle/>
          <a:p>
            <a:r>
              <a:rPr lang="en-US">
                <a:latin typeface="Tahoma" pitchFamily="34" charset="0"/>
              </a:rPr>
              <a:t>musical flat</a:t>
            </a:r>
          </a:p>
        </p:txBody>
      </p:sp>
      <p:sp>
        <p:nvSpPr>
          <p:cNvPr id="194568" name="Line 8"/>
          <p:cNvSpPr>
            <a:spLocks noChangeShapeType="1"/>
          </p:cNvSpPr>
          <p:nvPr/>
        </p:nvSpPr>
        <p:spPr bwMode="auto">
          <a:xfrm flipV="1">
            <a:off x="5486400" y="3873500"/>
            <a:ext cx="103188" cy="457200"/>
          </a:xfrm>
          <a:prstGeom prst="line">
            <a:avLst/>
          </a:prstGeom>
          <a:noFill/>
          <a:ln w="38100">
            <a:solidFill>
              <a:srgbClr val="CC3300"/>
            </a:solidFill>
            <a:round/>
            <a:headEnd/>
            <a:tailEnd type="triangle" w="med" len="med"/>
          </a:ln>
        </p:spPr>
        <p:txBody>
          <a:bodyPr wrap="none" anchor="ctr"/>
          <a:lstStyle/>
          <a:p>
            <a:endParaRPr lang="en-US"/>
          </a:p>
        </p:txBody>
      </p:sp>
      <p:sp>
        <p:nvSpPr>
          <p:cNvPr id="194569" name="Line 9"/>
          <p:cNvSpPr>
            <a:spLocks noChangeShapeType="1"/>
          </p:cNvSpPr>
          <p:nvPr/>
        </p:nvSpPr>
        <p:spPr bwMode="auto">
          <a:xfrm flipH="1">
            <a:off x="3009900" y="2582863"/>
            <a:ext cx="533400" cy="0"/>
          </a:xfrm>
          <a:prstGeom prst="line">
            <a:avLst/>
          </a:prstGeom>
          <a:noFill/>
          <a:ln w="38100">
            <a:solidFill>
              <a:srgbClr val="CC3300"/>
            </a:solidFill>
            <a:round/>
            <a:headEnd/>
            <a:tailEnd type="triangle" w="med" len="med"/>
          </a:ln>
        </p:spPr>
        <p:txBody>
          <a:bodyPr wrap="none" anchor="ctr"/>
          <a:lstStyle/>
          <a:p>
            <a:endParaRPr lang="en-US"/>
          </a:p>
        </p:txBody>
      </p:sp>
      <p:sp>
        <p:nvSpPr>
          <p:cNvPr id="194570" name="Line 10"/>
          <p:cNvSpPr>
            <a:spLocks noChangeShapeType="1"/>
          </p:cNvSpPr>
          <p:nvPr/>
        </p:nvSpPr>
        <p:spPr bwMode="auto">
          <a:xfrm flipV="1">
            <a:off x="3352216" y="5200650"/>
            <a:ext cx="0" cy="742950"/>
          </a:xfrm>
          <a:prstGeom prst="line">
            <a:avLst/>
          </a:prstGeom>
          <a:noFill/>
          <a:ln w="38100">
            <a:solidFill>
              <a:srgbClr val="CC3300"/>
            </a:solidFill>
            <a:round/>
            <a:headEnd/>
            <a:tailEnd type="triangle" w="med" len="med"/>
          </a:ln>
        </p:spPr>
        <p:txBody>
          <a:bodyPr wrap="none" anchor="ctr"/>
          <a:lstStyle/>
          <a:p>
            <a:endParaRPr lang="en-US"/>
          </a:p>
        </p:txBody>
      </p:sp>
      <p:sp>
        <p:nvSpPr>
          <p:cNvPr id="194571" name="Line 11"/>
          <p:cNvSpPr>
            <a:spLocks noChangeShapeType="1"/>
          </p:cNvSpPr>
          <p:nvPr/>
        </p:nvSpPr>
        <p:spPr bwMode="auto">
          <a:xfrm flipH="1" flipV="1">
            <a:off x="4132262" y="5191125"/>
            <a:ext cx="134937" cy="381000"/>
          </a:xfrm>
          <a:prstGeom prst="line">
            <a:avLst/>
          </a:prstGeom>
          <a:noFill/>
          <a:ln w="38100">
            <a:solidFill>
              <a:srgbClr val="CC3300"/>
            </a:solidFill>
            <a:round/>
            <a:headEnd/>
            <a:tailEnd type="triangle" w="med" len="med"/>
          </a:ln>
        </p:spPr>
        <p:txBody>
          <a:bodyPr wrap="none" anchor="ctr"/>
          <a:lstStyle/>
          <a:p>
            <a:endParaRPr lang="en-US"/>
          </a:p>
        </p:txBody>
      </p:sp>
      <p:sp>
        <p:nvSpPr>
          <p:cNvPr id="194572" name="Text Box 5"/>
          <p:cNvSpPr txBox="1">
            <a:spLocks noChangeArrowheads="1"/>
          </p:cNvSpPr>
          <p:nvPr/>
        </p:nvSpPr>
        <p:spPr bwMode="auto">
          <a:xfrm>
            <a:off x="6343650" y="2819400"/>
            <a:ext cx="2416175" cy="369888"/>
          </a:xfrm>
          <a:prstGeom prst="rect">
            <a:avLst/>
          </a:prstGeom>
          <a:noFill/>
          <a:ln w="12700" algn="ctr">
            <a:solidFill>
              <a:schemeClr val="tx1"/>
            </a:solidFill>
            <a:miter lim="800000"/>
            <a:headEnd/>
            <a:tailEnd/>
          </a:ln>
        </p:spPr>
        <p:txBody>
          <a:bodyPr wrap="none">
            <a:spAutoFit/>
          </a:bodyPr>
          <a:lstStyle/>
          <a:p>
            <a:r>
              <a:rPr lang="en-US">
                <a:latin typeface="Tahoma" pitchFamily="34" charset="0"/>
              </a:rPr>
              <a:t>Comma after first one</a:t>
            </a:r>
          </a:p>
        </p:txBody>
      </p:sp>
      <p:sp>
        <p:nvSpPr>
          <p:cNvPr id="194573" name="Line 8"/>
          <p:cNvSpPr>
            <a:spLocks noChangeShapeType="1"/>
          </p:cNvSpPr>
          <p:nvPr/>
        </p:nvSpPr>
        <p:spPr bwMode="auto">
          <a:xfrm flipH="1">
            <a:off x="6153150" y="3201988"/>
            <a:ext cx="381000" cy="533400"/>
          </a:xfrm>
          <a:prstGeom prst="line">
            <a:avLst/>
          </a:prstGeom>
          <a:noFill/>
          <a:ln w="38100">
            <a:solidFill>
              <a:srgbClr val="CC3300"/>
            </a:solidFill>
            <a:round/>
            <a:headEnd/>
            <a:tailEnd type="triangle" w="med" len="med"/>
          </a:ln>
        </p:spPr>
        <p:txBody>
          <a:bodyPr wrap="none" anchor="ctr"/>
          <a:lstStyle/>
          <a:p>
            <a:endParaRPr lang="en-US"/>
          </a:p>
        </p:txBody>
      </p:sp>
      <p:sp>
        <p:nvSpPr>
          <p:cNvPr id="194576" name="Line 9"/>
          <p:cNvSpPr>
            <a:spLocks noChangeShapeType="1"/>
          </p:cNvSpPr>
          <p:nvPr/>
        </p:nvSpPr>
        <p:spPr bwMode="auto">
          <a:xfrm flipH="1" flipV="1">
            <a:off x="7086600" y="3873500"/>
            <a:ext cx="779463" cy="228600"/>
          </a:xfrm>
          <a:prstGeom prst="line">
            <a:avLst/>
          </a:prstGeom>
          <a:noFill/>
          <a:ln w="38100">
            <a:solidFill>
              <a:srgbClr val="CC3300"/>
            </a:solidFill>
            <a:round/>
            <a:headEnd/>
            <a:tailEnd type="triangle" w="med" len="med"/>
          </a:ln>
        </p:spPr>
        <p:txBody>
          <a:bodyPr wrap="none" anchor="ctr"/>
          <a:lstStyle/>
          <a:p>
            <a:endParaRPr lang="en-US"/>
          </a:p>
        </p:txBody>
      </p:sp>
      <p:sp>
        <p:nvSpPr>
          <p:cNvPr id="194577" name="TextBox 6"/>
          <p:cNvSpPr txBox="1">
            <a:spLocks noChangeArrowheads="1"/>
          </p:cNvSpPr>
          <p:nvPr/>
        </p:nvSpPr>
        <p:spPr bwMode="auto">
          <a:xfrm>
            <a:off x="7755508" y="4178301"/>
            <a:ext cx="960438" cy="369332"/>
          </a:xfrm>
          <a:prstGeom prst="rect">
            <a:avLst/>
          </a:prstGeom>
          <a:noFill/>
          <a:ln w="9525">
            <a:solidFill>
              <a:schemeClr val="tx1"/>
            </a:solidFill>
            <a:miter lim="800000"/>
            <a:headEnd/>
            <a:tailEnd/>
          </a:ln>
        </p:spPr>
        <p:txBody>
          <a:bodyPr wrap="square">
            <a:spAutoFit/>
          </a:bodyPr>
          <a:lstStyle/>
          <a:p>
            <a:r>
              <a:rPr lang="en-US" dirty="0">
                <a:latin typeface="Calibri" pitchFamily="34" charset="0"/>
              </a:rPr>
              <a:t>hyphen</a:t>
            </a:r>
          </a:p>
        </p:txBody>
      </p:sp>
      <p:sp>
        <p:nvSpPr>
          <p:cNvPr id="3" name="Footer Placeholder 2"/>
          <p:cNvSpPr>
            <a:spLocks noGrp="1"/>
          </p:cNvSpPr>
          <p:nvPr>
            <p:ph type="ftr" sz="quarter" idx="11"/>
          </p:nvPr>
        </p:nvSpPr>
        <p:spPr/>
        <p:txBody>
          <a:bodyPr/>
          <a:lstStyle/>
          <a:p>
            <a:pPr>
              <a:defRPr/>
            </a:pPr>
            <a:r>
              <a:rPr lang="en-US"/>
              <a:t>Module 1. Foundations</a:t>
            </a:r>
          </a:p>
        </p:txBody>
      </p:sp>
    </p:spTree>
    <p:extLst>
      <p:ext uri="{BB962C8B-B14F-4D97-AF65-F5344CB8AC3E}">
        <p14:creationId xmlns:p14="http://schemas.microsoft.com/office/powerpoint/2010/main" val="489454177"/>
      </p:ext>
    </p:extLst>
  </p:cSld>
  <p:clrMapOvr>
    <a:masterClrMapping/>
  </p:clrMapOvr>
  <p:transition spd="slow"/>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3"/>
          <p:cNvSpPr>
            <a:spLocks noGrp="1"/>
          </p:cNvSpPr>
          <p:nvPr>
            <p:ph type="sldNum" sz="quarter" idx="12"/>
          </p:nvPr>
        </p:nvSpPr>
        <p:spPr/>
        <p:txBody>
          <a:bodyPr/>
          <a:lstStyle/>
          <a:p>
            <a:pPr>
              <a:defRPr/>
            </a:pPr>
            <a:fld id="{2A911192-72F3-4CF9-B8A5-0E5A659D9282}" type="slidenum">
              <a:rPr lang="en-US"/>
              <a:pPr>
                <a:defRPr/>
              </a:pPr>
              <a:t>96</a:t>
            </a:fld>
            <a:endParaRPr lang="en-US"/>
          </a:p>
        </p:txBody>
      </p:sp>
      <p:sp>
        <p:nvSpPr>
          <p:cNvPr id="196610" name="Rectangle 2"/>
          <p:cNvSpPr>
            <a:spLocks noGrp="1" noChangeArrowheads="1"/>
          </p:cNvSpPr>
          <p:nvPr>
            <p:ph type="title" idx="4294967295"/>
          </p:nvPr>
        </p:nvSpPr>
        <p:spPr>
          <a:xfrm>
            <a:off x="0" y="274638"/>
            <a:ext cx="9144000" cy="1143000"/>
          </a:xfrm>
        </p:spPr>
        <p:txBody>
          <a:bodyPr/>
          <a:lstStyle/>
          <a:p>
            <a:pPr eaLnBrk="1" hangingPunct="1"/>
            <a:r>
              <a:rPr lang="en-US">
                <a:cs typeface="Tahoma" pitchFamily="34" charset="0"/>
              </a:rPr>
              <a:t>What is Compared?</a:t>
            </a:r>
          </a:p>
        </p:txBody>
      </p:sp>
      <p:sp>
        <p:nvSpPr>
          <p:cNvPr id="196611" name="Rectangle 3"/>
          <p:cNvSpPr>
            <a:spLocks noGrp="1" noChangeArrowheads="1"/>
          </p:cNvSpPr>
          <p:nvPr>
            <p:ph type="body" idx="4294967295"/>
          </p:nvPr>
        </p:nvSpPr>
        <p:spPr>
          <a:xfrm>
            <a:off x="685800" y="1600200"/>
            <a:ext cx="8001000" cy="4343400"/>
          </a:xfrm>
        </p:spPr>
        <p:txBody>
          <a:bodyPr/>
          <a:lstStyle/>
          <a:p>
            <a:pPr eaLnBrk="1" hangingPunct="1">
              <a:lnSpc>
                <a:spcPct val="90000"/>
              </a:lnSpc>
              <a:buFontTx/>
              <a:buNone/>
              <a:tabLst>
                <a:tab pos="1306513" algn="l"/>
              </a:tabLst>
            </a:pPr>
            <a:endParaRPr lang="en-US" sz="2400" dirty="0">
              <a:latin typeface="Tahoma" pitchFamily="34" charset="0"/>
              <a:cs typeface="Tahoma" pitchFamily="34" charset="0"/>
            </a:endParaRPr>
          </a:p>
          <a:p>
            <a:pPr eaLnBrk="1" hangingPunct="1">
              <a:lnSpc>
                <a:spcPct val="90000"/>
              </a:lnSpc>
              <a:buFontTx/>
              <a:buNone/>
              <a:tabLst>
                <a:tab pos="1306513" algn="l"/>
              </a:tabLst>
            </a:pPr>
            <a:r>
              <a:rPr lang="en-US" sz="3600" dirty="0">
                <a:cs typeface="Tahoma" pitchFamily="34" charset="0"/>
              </a:rPr>
              <a:t>Line of characters that are part of the tagged field (character “string”)</a:t>
            </a:r>
          </a:p>
          <a:p>
            <a:pPr eaLnBrk="1" hangingPunct="1">
              <a:lnSpc>
                <a:spcPct val="90000"/>
              </a:lnSpc>
              <a:buFontTx/>
              <a:buNone/>
              <a:tabLst>
                <a:tab pos="1306513" algn="l"/>
              </a:tabLst>
            </a:pPr>
            <a:endParaRPr lang="en-US" sz="2400" dirty="0">
              <a:cs typeface="Tahoma" pitchFamily="34" charset="0"/>
            </a:endParaRPr>
          </a:p>
          <a:p>
            <a:pPr eaLnBrk="1" hangingPunct="1">
              <a:lnSpc>
                <a:spcPct val="90000"/>
              </a:lnSpc>
              <a:buFontTx/>
              <a:buNone/>
              <a:tabLst>
                <a:tab pos="1306513" algn="l"/>
              </a:tabLst>
            </a:pPr>
            <a:r>
              <a:rPr lang="en-US" sz="2800" dirty="0">
                <a:cs typeface="Tahoma" pitchFamily="34" charset="0"/>
              </a:rPr>
              <a:t>100 1 _	Le Bret, $c Monsieur $q (Alexis-Jean), $d 	1693-1772?</a:t>
            </a:r>
          </a:p>
          <a:p>
            <a:pPr eaLnBrk="1" hangingPunct="1">
              <a:lnSpc>
                <a:spcPct val="90000"/>
              </a:lnSpc>
              <a:buFontTx/>
              <a:buNone/>
              <a:tabLst>
                <a:tab pos="1306513" algn="l"/>
              </a:tabLst>
            </a:pPr>
            <a:r>
              <a:rPr lang="en-US" sz="2800" dirty="0">
                <a:cs typeface="Tahoma" pitchFamily="34" charset="0"/>
              </a:rPr>
              <a:t> </a:t>
            </a:r>
          </a:p>
          <a:p>
            <a:pPr eaLnBrk="1" hangingPunct="1">
              <a:lnSpc>
                <a:spcPct val="90000"/>
              </a:lnSpc>
              <a:buFontTx/>
              <a:buNone/>
              <a:tabLst>
                <a:tab pos="1306513" algn="l"/>
              </a:tabLst>
            </a:pPr>
            <a:r>
              <a:rPr lang="en-US" sz="2800" b="1" dirty="0">
                <a:cs typeface="Tahoma" pitchFamily="34" charset="0"/>
              </a:rPr>
              <a:t>NORMALIZES AS</a:t>
            </a:r>
            <a:r>
              <a:rPr lang="en-US" sz="2800" dirty="0">
                <a:cs typeface="Tahoma" pitchFamily="34" charset="0"/>
              </a:rPr>
              <a:t>: </a:t>
            </a:r>
            <a:r>
              <a:rPr lang="en-US" sz="2800" dirty="0">
                <a:solidFill>
                  <a:srgbClr val="CC0000"/>
                </a:solidFill>
                <a:cs typeface="Tahoma" pitchFamily="34" charset="0"/>
              </a:rPr>
              <a:t>LE BRET, $c MONSIEUR $q ALEXIS JEAN</a:t>
            </a:r>
            <a:r>
              <a:rPr lang="en-US" sz="2800" dirty="0">
                <a:cs typeface="Tahoma" pitchFamily="34" charset="0"/>
              </a:rPr>
              <a:t> </a:t>
            </a:r>
            <a:r>
              <a:rPr lang="en-US" sz="2800" dirty="0">
                <a:solidFill>
                  <a:srgbClr val="CC0000"/>
                </a:solidFill>
                <a:cs typeface="Tahoma" pitchFamily="34" charset="0"/>
              </a:rPr>
              <a:t>$d</a:t>
            </a:r>
            <a:r>
              <a:rPr lang="en-US" sz="2800" dirty="0">
                <a:cs typeface="Tahoma" pitchFamily="34" charset="0"/>
              </a:rPr>
              <a:t> </a:t>
            </a:r>
            <a:r>
              <a:rPr lang="en-US" sz="2800" dirty="0">
                <a:solidFill>
                  <a:srgbClr val="CC0000"/>
                </a:solidFill>
                <a:cs typeface="Tahoma" pitchFamily="34" charset="0"/>
              </a:rPr>
              <a:t>1693 1772 </a:t>
            </a:r>
          </a:p>
        </p:txBody>
      </p:sp>
      <p:sp>
        <p:nvSpPr>
          <p:cNvPr id="2" name="Footer Placeholder 1"/>
          <p:cNvSpPr>
            <a:spLocks noGrp="1"/>
          </p:cNvSpPr>
          <p:nvPr>
            <p:ph type="ftr" sz="quarter" idx="11"/>
          </p:nvPr>
        </p:nvSpPr>
        <p:spPr/>
        <p:txBody>
          <a:bodyPr/>
          <a:lstStyle/>
          <a:p>
            <a:pPr>
              <a:defRPr/>
            </a:pPr>
            <a:r>
              <a:rPr lang="en-US"/>
              <a:t>Module 1. Foundations</a:t>
            </a:r>
          </a:p>
        </p:txBody>
      </p:sp>
    </p:spTree>
  </p:cSld>
  <p:clrMapOvr>
    <a:masterClrMapping/>
  </p:clrMapOvr>
  <p:transition spd="slow"/>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3"/>
          <p:cNvSpPr>
            <a:spLocks noGrp="1"/>
          </p:cNvSpPr>
          <p:nvPr>
            <p:ph type="sldNum" sz="quarter" idx="12"/>
          </p:nvPr>
        </p:nvSpPr>
        <p:spPr/>
        <p:txBody>
          <a:bodyPr/>
          <a:lstStyle/>
          <a:p>
            <a:pPr>
              <a:defRPr/>
            </a:pPr>
            <a:fld id="{E0B5E7B9-3165-4F35-B660-AADCACBAFD06}" type="slidenum">
              <a:rPr lang="en-US"/>
              <a:pPr>
                <a:defRPr/>
              </a:pPr>
              <a:t>97</a:t>
            </a:fld>
            <a:endParaRPr lang="en-US"/>
          </a:p>
        </p:txBody>
      </p:sp>
      <p:sp>
        <p:nvSpPr>
          <p:cNvPr id="198658" name="Rectangle 2"/>
          <p:cNvSpPr>
            <a:spLocks noGrp="1" noChangeArrowheads="1"/>
          </p:cNvSpPr>
          <p:nvPr>
            <p:ph type="title" idx="4294967295"/>
          </p:nvPr>
        </p:nvSpPr>
        <p:spPr>
          <a:xfrm>
            <a:off x="0" y="381000"/>
            <a:ext cx="9144000" cy="1143000"/>
          </a:xfrm>
        </p:spPr>
        <p:txBody>
          <a:bodyPr/>
          <a:lstStyle/>
          <a:p>
            <a:pPr eaLnBrk="1" hangingPunct="1"/>
            <a:r>
              <a:rPr lang="en-US">
                <a:cs typeface="Tahoma" pitchFamily="34" charset="0"/>
              </a:rPr>
              <a:t>Normalized Authorized Access Point</a:t>
            </a:r>
          </a:p>
        </p:txBody>
      </p:sp>
      <p:sp>
        <p:nvSpPr>
          <p:cNvPr id="198659" name="Rectangle 3"/>
          <p:cNvSpPr>
            <a:spLocks noGrp="1" noChangeArrowheads="1"/>
          </p:cNvSpPr>
          <p:nvPr>
            <p:ph type="body" idx="4294967295"/>
          </p:nvPr>
        </p:nvSpPr>
        <p:spPr>
          <a:xfrm>
            <a:off x="381000" y="1676400"/>
            <a:ext cx="8413750" cy="4191000"/>
          </a:xfrm>
        </p:spPr>
        <p:txBody>
          <a:bodyPr/>
          <a:lstStyle/>
          <a:p>
            <a:pPr algn="just" eaLnBrk="1" hangingPunct="1"/>
            <a:r>
              <a:rPr lang="en-US" sz="3600">
                <a:cs typeface="Tahoma" pitchFamily="34" charset="0"/>
              </a:rPr>
              <a:t>Catalog form:</a:t>
            </a:r>
          </a:p>
          <a:p>
            <a:pPr lvl="1" algn="just" eaLnBrk="1" hangingPunct="1">
              <a:buFontTx/>
              <a:buNone/>
            </a:pPr>
            <a:r>
              <a:rPr lang="en-US" sz="3600">
                <a:cs typeface="Tahoma" pitchFamily="34" charset="0"/>
              </a:rPr>
              <a:t>	151 _ _  Île-de-Montréal (Québec)</a:t>
            </a:r>
          </a:p>
          <a:p>
            <a:pPr lvl="1" algn="just" eaLnBrk="1" hangingPunct="1">
              <a:buFontTx/>
              <a:buChar char="•"/>
            </a:pPr>
            <a:endParaRPr lang="en-US" sz="3600" b="1">
              <a:latin typeface="Tahoma" pitchFamily="34" charset="0"/>
              <a:cs typeface="Tahoma" pitchFamily="34" charset="0"/>
            </a:endParaRPr>
          </a:p>
          <a:p>
            <a:pPr algn="just" eaLnBrk="1" hangingPunct="1"/>
            <a:r>
              <a:rPr lang="en-US" sz="3600">
                <a:cs typeface="Tahoma" pitchFamily="34" charset="0"/>
              </a:rPr>
              <a:t>Normalized form:</a:t>
            </a:r>
          </a:p>
          <a:p>
            <a:pPr lvl="1" algn="just" eaLnBrk="1" hangingPunct="1">
              <a:buFontTx/>
              <a:buNone/>
            </a:pPr>
            <a:r>
              <a:rPr lang="en-US" sz="3600">
                <a:cs typeface="Tahoma" pitchFamily="34" charset="0"/>
              </a:rPr>
              <a:t>	151 _ _  ILE DE MONTREAL QUEBEC</a:t>
            </a:r>
          </a:p>
          <a:p>
            <a:pPr eaLnBrk="1" hangingPunct="1">
              <a:buClr>
                <a:schemeClr val="hlink"/>
              </a:buClr>
            </a:pPr>
            <a:endParaRPr lang="en-US" sz="3600">
              <a:cs typeface="Tahoma" pitchFamily="34" charset="0"/>
            </a:endParaRPr>
          </a:p>
        </p:txBody>
      </p:sp>
      <p:sp>
        <p:nvSpPr>
          <p:cNvPr id="2" name="Footer Placeholder 1"/>
          <p:cNvSpPr>
            <a:spLocks noGrp="1"/>
          </p:cNvSpPr>
          <p:nvPr>
            <p:ph type="ftr" sz="quarter" idx="11"/>
          </p:nvPr>
        </p:nvSpPr>
        <p:spPr/>
        <p:txBody>
          <a:bodyPr/>
          <a:lstStyle/>
          <a:p>
            <a:pPr>
              <a:defRPr/>
            </a:pPr>
            <a:r>
              <a:rPr lang="en-US"/>
              <a:t>Module 1. Foundations</a:t>
            </a:r>
          </a:p>
        </p:txBody>
      </p:sp>
    </p:spTree>
  </p:cSld>
  <p:clrMapOvr>
    <a:masterClrMapping/>
  </p:clrMapOvr>
  <p:transition spd="slow"/>
</p:sld>
</file>

<file path=ppt/slides/slide9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 name="Slide Number Placeholder 3"/>
          <p:cNvSpPr>
            <a:spLocks noGrp="1"/>
          </p:cNvSpPr>
          <p:nvPr>
            <p:ph type="sldNum" sz="quarter" idx="12"/>
          </p:nvPr>
        </p:nvSpPr>
        <p:spPr/>
        <p:txBody>
          <a:bodyPr/>
          <a:lstStyle/>
          <a:p>
            <a:pPr>
              <a:defRPr/>
            </a:pPr>
            <a:fld id="{80AA5523-03DA-47C2-A46F-ED6C3CB2DF76}" type="slidenum">
              <a:rPr lang="en-US"/>
              <a:pPr>
                <a:defRPr/>
              </a:pPr>
              <a:t>98</a:t>
            </a:fld>
            <a:endParaRPr lang="en-US"/>
          </a:p>
        </p:txBody>
      </p:sp>
      <p:sp>
        <p:nvSpPr>
          <p:cNvPr id="3395" name="Rectangle 2"/>
          <p:cNvSpPr>
            <a:spLocks noGrp="1" noChangeArrowheads="1"/>
          </p:cNvSpPr>
          <p:nvPr>
            <p:ph type="title" idx="4294967295"/>
          </p:nvPr>
        </p:nvSpPr>
        <p:spPr>
          <a:xfrm>
            <a:off x="0" y="441325"/>
            <a:ext cx="9144000" cy="1311275"/>
          </a:xfrm>
        </p:spPr>
        <p:txBody>
          <a:bodyPr/>
          <a:lstStyle/>
          <a:p>
            <a:pPr eaLnBrk="1" hangingPunct="1"/>
            <a:r>
              <a:rPr lang="en-US">
                <a:cs typeface="Tahoma" pitchFamily="34" charset="0"/>
              </a:rPr>
              <a:t>Conflicts and Duplicates</a:t>
            </a:r>
          </a:p>
        </p:txBody>
      </p:sp>
      <p:sp>
        <p:nvSpPr>
          <p:cNvPr id="3396" name="Rectangle 3"/>
          <p:cNvSpPr>
            <a:spLocks noGrp="1" noChangeArrowheads="1"/>
          </p:cNvSpPr>
          <p:nvPr>
            <p:ph type="body" idx="4294967295"/>
          </p:nvPr>
        </p:nvSpPr>
        <p:spPr>
          <a:xfrm>
            <a:off x="762000" y="1828800"/>
            <a:ext cx="7772400" cy="4191000"/>
          </a:xfrm>
        </p:spPr>
        <p:txBody>
          <a:bodyPr/>
          <a:lstStyle/>
          <a:p>
            <a:pPr eaLnBrk="1" hangingPunct="1"/>
            <a:endParaRPr lang="en-US"/>
          </a:p>
          <a:p>
            <a:pPr eaLnBrk="1" hangingPunct="1"/>
            <a:endParaRPr lang="en-US"/>
          </a:p>
        </p:txBody>
      </p:sp>
      <p:graphicFrame>
        <p:nvGraphicFramePr>
          <p:cNvPr id="3388" name="Object 1340"/>
          <p:cNvGraphicFramePr>
            <a:graphicFrameLocks noChangeAspect="1"/>
          </p:cNvGraphicFramePr>
          <p:nvPr/>
        </p:nvGraphicFramePr>
        <p:xfrm>
          <a:off x="2438400" y="2667000"/>
          <a:ext cx="936625" cy="962025"/>
        </p:xfrm>
        <a:graphic>
          <a:graphicData uri="http://schemas.openxmlformats.org/presentationml/2006/ole">
            <mc:AlternateContent xmlns:mc="http://schemas.openxmlformats.org/markup-compatibility/2006">
              <mc:Choice xmlns:v="urn:schemas-microsoft-com:vml" Requires="v">
                <p:oleObj name="Photo Editor Photo" r:id="rId3" imgW="1676634" imgH="1724266" progId="">
                  <p:embed/>
                </p:oleObj>
              </mc:Choice>
              <mc:Fallback>
                <p:oleObj name="Photo Editor Photo" r:id="rId3" imgW="1676634" imgH="1724266" progId="">
                  <p:embed/>
                  <p:pic>
                    <p:nvPicPr>
                      <p:cNvPr id="3388" name="Object 134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38400" y="2667000"/>
                        <a:ext cx="936625" cy="962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389" name="Object 1341"/>
          <p:cNvGraphicFramePr>
            <a:graphicFrameLocks noChangeAspect="1"/>
          </p:cNvGraphicFramePr>
          <p:nvPr/>
        </p:nvGraphicFramePr>
        <p:xfrm>
          <a:off x="4267200" y="5334000"/>
          <a:ext cx="1009650" cy="1038225"/>
        </p:xfrm>
        <a:graphic>
          <a:graphicData uri="http://schemas.openxmlformats.org/presentationml/2006/ole">
            <mc:AlternateContent xmlns:mc="http://schemas.openxmlformats.org/markup-compatibility/2006">
              <mc:Choice xmlns:v="urn:schemas-microsoft-com:vml" Requires="v">
                <p:oleObj name="Photo Editor Photo" r:id="rId5" imgW="1676634" imgH="1724266" progId="">
                  <p:embed/>
                </p:oleObj>
              </mc:Choice>
              <mc:Fallback>
                <p:oleObj name="Photo Editor Photo" r:id="rId5" imgW="1676634" imgH="1724266" progId="">
                  <p:embed/>
                  <p:pic>
                    <p:nvPicPr>
                      <p:cNvPr id="3389" name="Object 134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67200" y="5334000"/>
                        <a:ext cx="1009650" cy="1038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390" name="Object 1342"/>
          <p:cNvGraphicFramePr>
            <a:graphicFrameLocks noChangeAspect="1"/>
          </p:cNvGraphicFramePr>
          <p:nvPr/>
        </p:nvGraphicFramePr>
        <p:xfrm>
          <a:off x="5638800" y="2743200"/>
          <a:ext cx="990600" cy="935038"/>
        </p:xfrm>
        <a:graphic>
          <a:graphicData uri="http://schemas.openxmlformats.org/presentationml/2006/ole">
            <mc:AlternateContent xmlns:mc="http://schemas.openxmlformats.org/markup-compatibility/2006">
              <mc:Choice xmlns:v="urn:schemas-microsoft-com:vml" Requires="v">
                <p:oleObj name="Photo Editor Photo" r:id="rId6" imgW="1676634" imgH="1724266" progId="">
                  <p:embed/>
                </p:oleObj>
              </mc:Choice>
              <mc:Fallback>
                <p:oleObj name="Photo Editor Photo" r:id="rId6" imgW="1676634" imgH="1724266" progId="">
                  <p:embed/>
                  <p:pic>
                    <p:nvPicPr>
                      <p:cNvPr id="3390" name="Object 134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38800" y="2743200"/>
                        <a:ext cx="990600" cy="935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391" name="Object 1343"/>
          <p:cNvGraphicFramePr>
            <a:graphicFrameLocks noChangeAspect="1"/>
          </p:cNvGraphicFramePr>
          <p:nvPr/>
        </p:nvGraphicFramePr>
        <p:xfrm>
          <a:off x="2590800" y="4343400"/>
          <a:ext cx="827088" cy="914400"/>
        </p:xfrm>
        <a:graphic>
          <a:graphicData uri="http://schemas.openxmlformats.org/presentationml/2006/ole">
            <mc:AlternateContent xmlns:mc="http://schemas.openxmlformats.org/markup-compatibility/2006">
              <mc:Choice xmlns:v="urn:schemas-microsoft-com:vml" Requires="v">
                <p:oleObj name="Photo Editor Photo" r:id="rId7" imgW="600159" imgH="571731" progId="">
                  <p:embed/>
                </p:oleObj>
              </mc:Choice>
              <mc:Fallback>
                <p:oleObj name="Photo Editor Photo" r:id="rId7" imgW="600159" imgH="571731" progId="">
                  <p:embed/>
                  <p:pic>
                    <p:nvPicPr>
                      <p:cNvPr id="3391" name="Object 134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90800" y="4343400"/>
                        <a:ext cx="827088"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392" name="Object 1344"/>
          <p:cNvGraphicFramePr>
            <a:graphicFrameLocks noChangeAspect="1"/>
          </p:cNvGraphicFramePr>
          <p:nvPr/>
        </p:nvGraphicFramePr>
        <p:xfrm>
          <a:off x="5715000" y="4267200"/>
          <a:ext cx="895350" cy="990600"/>
        </p:xfrm>
        <a:graphic>
          <a:graphicData uri="http://schemas.openxmlformats.org/presentationml/2006/ole">
            <mc:AlternateContent xmlns:mc="http://schemas.openxmlformats.org/markup-compatibility/2006">
              <mc:Choice xmlns:v="urn:schemas-microsoft-com:vml" Requires="v">
                <p:oleObj name="Photo Editor Photo" r:id="rId9" imgW="600159" imgH="571731" progId="">
                  <p:embed/>
                </p:oleObj>
              </mc:Choice>
              <mc:Fallback>
                <p:oleObj name="Photo Editor Photo" r:id="rId9" imgW="600159" imgH="571731" progId="">
                  <p:embed/>
                  <p:pic>
                    <p:nvPicPr>
                      <p:cNvPr id="3392" name="Object 134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715000" y="4267200"/>
                        <a:ext cx="89535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393" name="Object 1345"/>
          <p:cNvGraphicFramePr>
            <a:graphicFrameLocks noChangeAspect="1"/>
          </p:cNvGraphicFramePr>
          <p:nvPr/>
        </p:nvGraphicFramePr>
        <p:xfrm>
          <a:off x="4191000" y="2057400"/>
          <a:ext cx="838200" cy="914400"/>
        </p:xfrm>
        <a:graphic>
          <a:graphicData uri="http://schemas.openxmlformats.org/presentationml/2006/ole">
            <mc:AlternateContent xmlns:mc="http://schemas.openxmlformats.org/markup-compatibility/2006">
              <mc:Choice xmlns:v="urn:schemas-microsoft-com:vml" Requires="v">
                <p:oleObj name="Photo Editor Photo" r:id="rId10" imgW="600159" imgH="571731" progId="">
                  <p:embed/>
                </p:oleObj>
              </mc:Choice>
              <mc:Fallback>
                <p:oleObj name="Photo Editor Photo" r:id="rId10" imgW="600159" imgH="571731" progId="">
                  <p:embed/>
                  <p:pic>
                    <p:nvPicPr>
                      <p:cNvPr id="3393" name="Object 134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191000" y="2057400"/>
                        <a:ext cx="8382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 name="Footer Placeholder 1"/>
          <p:cNvSpPr>
            <a:spLocks noGrp="1"/>
          </p:cNvSpPr>
          <p:nvPr>
            <p:ph type="ftr" sz="quarter" idx="11"/>
          </p:nvPr>
        </p:nvSpPr>
        <p:spPr/>
        <p:txBody>
          <a:bodyPr/>
          <a:lstStyle/>
          <a:p>
            <a:pPr>
              <a:defRPr/>
            </a:pPr>
            <a:r>
              <a:rPr lang="en-US"/>
              <a:t>Module 1. Foundations</a:t>
            </a:r>
          </a:p>
        </p:txBody>
      </p:sp>
    </p:spTree>
  </p:cSld>
  <p:clrMapOvr>
    <a:masterClrMapping/>
  </p:clrMapOvr>
  <p:transition spd="slow"/>
</p:sld>
</file>

<file path=ppt/slides/slide9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3"/>
          <p:cNvSpPr>
            <a:spLocks noGrp="1"/>
          </p:cNvSpPr>
          <p:nvPr>
            <p:ph type="sldNum" sz="quarter" idx="12"/>
          </p:nvPr>
        </p:nvSpPr>
        <p:spPr/>
        <p:txBody>
          <a:bodyPr/>
          <a:lstStyle/>
          <a:p>
            <a:pPr>
              <a:defRPr/>
            </a:pPr>
            <a:fld id="{0B887D0C-2532-4723-AED3-7EDCAD3269CD}" type="slidenum">
              <a:rPr lang="en-US"/>
              <a:pPr>
                <a:defRPr/>
              </a:pPr>
              <a:t>99</a:t>
            </a:fld>
            <a:endParaRPr lang="en-US"/>
          </a:p>
        </p:txBody>
      </p:sp>
      <p:sp>
        <p:nvSpPr>
          <p:cNvPr id="204802" name="Rectangle 2"/>
          <p:cNvSpPr>
            <a:spLocks noGrp="1" noChangeArrowheads="1"/>
          </p:cNvSpPr>
          <p:nvPr>
            <p:ph type="title" idx="4294967295"/>
          </p:nvPr>
        </p:nvSpPr>
        <p:spPr>
          <a:xfrm>
            <a:off x="0" y="268288"/>
            <a:ext cx="9144000" cy="1103312"/>
          </a:xfrm>
        </p:spPr>
        <p:txBody>
          <a:bodyPr/>
          <a:lstStyle/>
          <a:p>
            <a:pPr eaLnBrk="1" hangingPunct="1"/>
            <a:r>
              <a:rPr lang="en-US">
                <a:cs typeface="Tahoma" pitchFamily="34" charset="0"/>
              </a:rPr>
              <a:t>What is a conflict?</a:t>
            </a:r>
          </a:p>
        </p:txBody>
      </p:sp>
      <p:sp>
        <p:nvSpPr>
          <p:cNvPr id="78852" name="Rectangle 3"/>
          <p:cNvSpPr>
            <a:spLocks noGrp="1" noChangeArrowheads="1"/>
          </p:cNvSpPr>
          <p:nvPr>
            <p:ph type="body" idx="4294967295"/>
          </p:nvPr>
        </p:nvSpPr>
        <p:spPr>
          <a:xfrm>
            <a:off x="457200" y="1371600"/>
            <a:ext cx="8229600" cy="4754563"/>
          </a:xfrm>
        </p:spPr>
        <p:txBody>
          <a:bodyPr rtlCol="0">
            <a:normAutofit lnSpcReduction="10000"/>
          </a:bodyPr>
          <a:lstStyle/>
          <a:p>
            <a:pPr eaLnBrk="1" fontAlgn="auto" hangingPunct="1">
              <a:spcAft>
                <a:spcPts val="0"/>
              </a:spcAft>
              <a:buFontTx/>
              <a:buNone/>
              <a:defRPr/>
            </a:pPr>
            <a:r>
              <a:rPr lang="en-US" sz="3600" dirty="0">
                <a:cs typeface="Tahoma" pitchFamily="34" charset="0"/>
              </a:rPr>
              <a:t>Normalized match between </a:t>
            </a:r>
          </a:p>
          <a:p>
            <a:pPr lvl="1" eaLnBrk="1" fontAlgn="auto" hangingPunct="1">
              <a:spcAft>
                <a:spcPts val="0"/>
              </a:spcAft>
              <a:buFontTx/>
              <a:buChar char="•"/>
              <a:defRPr/>
            </a:pPr>
            <a:r>
              <a:rPr lang="en-US" sz="3600" dirty="0">
                <a:cs typeface="Tahoma" pitchFamily="34" charset="0"/>
              </a:rPr>
              <a:t>1XX vs. 1XXs</a:t>
            </a:r>
          </a:p>
          <a:p>
            <a:pPr lvl="1" eaLnBrk="1" fontAlgn="auto" hangingPunct="1">
              <a:spcAft>
                <a:spcPts val="0"/>
              </a:spcAft>
              <a:buFontTx/>
              <a:buChar char="•"/>
              <a:defRPr/>
            </a:pPr>
            <a:r>
              <a:rPr lang="en-US" sz="3600" dirty="0">
                <a:cs typeface="Tahoma" pitchFamily="34" charset="0"/>
              </a:rPr>
              <a:t>4XX vs. 1XXs &amp; 5XXs</a:t>
            </a:r>
          </a:p>
          <a:p>
            <a:pPr lvl="1" eaLnBrk="1" fontAlgn="auto" hangingPunct="1">
              <a:spcAft>
                <a:spcPts val="0"/>
              </a:spcAft>
              <a:buFontTx/>
              <a:buChar char="•"/>
              <a:defRPr/>
            </a:pPr>
            <a:r>
              <a:rPr lang="en-US" sz="3600" dirty="0"/>
              <a:t>4XX vs. 4XX in same record</a:t>
            </a:r>
            <a:endParaRPr lang="en-US" sz="3600" dirty="0">
              <a:cs typeface="Tahoma" pitchFamily="34" charset="0"/>
            </a:endParaRPr>
          </a:p>
          <a:p>
            <a:pPr eaLnBrk="1" fontAlgn="auto" hangingPunct="1">
              <a:spcAft>
                <a:spcPts val="0"/>
              </a:spcAft>
              <a:buClr>
                <a:schemeClr val="hlink"/>
              </a:buClr>
              <a:buFontTx/>
              <a:buNone/>
              <a:defRPr/>
            </a:pPr>
            <a:endParaRPr lang="en-US" sz="1200" dirty="0">
              <a:cs typeface="Tahoma" pitchFamily="34" charset="0"/>
            </a:endParaRPr>
          </a:p>
          <a:p>
            <a:pPr eaLnBrk="1" fontAlgn="auto" hangingPunct="1">
              <a:spcAft>
                <a:spcPts val="0"/>
              </a:spcAft>
              <a:buClr>
                <a:schemeClr val="hlink"/>
              </a:buClr>
              <a:buFontTx/>
              <a:buNone/>
              <a:defRPr/>
            </a:pPr>
            <a:r>
              <a:rPr lang="en-US" sz="3600" dirty="0">
                <a:cs typeface="Tahoma" pitchFamily="34" charset="0"/>
              </a:rPr>
              <a:t>But</a:t>
            </a:r>
          </a:p>
          <a:p>
            <a:pPr lvl="1" eaLnBrk="1" fontAlgn="auto" hangingPunct="1">
              <a:spcAft>
                <a:spcPts val="0"/>
              </a:spcAft>
              <a:buFontTx/>
              <a:buChar char="•"/>
              <a:defRPr/>
            </a:pPr>
            <a:r>
              <a:rPr lang="en-US" sz="3600" dirty="0">
                <a:cs typeface="Tahoma" pitchFamily="34" charset="0"/>
              </a:rPr>
              <a:t>5XX </a:t>
            </a:r>
            <a:r>
              <a:rPr lang="en-US" sz="3600" i="1" dirty="0">
                <a:cs typeface="Tahoma" pitchFamily="34" charset="0"/>
              </a:rPr>
              <a:t>must</a:t>
            </a:r>
            <a:r>
              <a:rPr lang="en-US" sz="3600" dirty="0">
                <a:cs typeface="Tahoma" pitchFamily="34" charset="0"/>
              </a:rPr>
              <a:t> normalize to 1XXs </a:t>
            </a:r>
          </a:p>
          <a:p>
            <a:pPr lvl="1" eaLnBrk="1" fontAlgn="auto" hangingPunct="1">
              <a:spcAft>
                <a:spcPts val="0"/>
              </a:spcAft>
              <a:buFontTx/>
              <a:buChar char="•"/>
              <a:defRPr/>
            </a:pPr>
            <a:r>
              <a:rPr lang="en-US" sz="3600" dirty="0">
                <a:cs typeface="Tahoma" pitchFamily="34" charset="0"/>
              </a:rPr>
              <a:t>4XX to 4XX is fine </a:t>
            </a:r>
            <a:r>
              <a:rPr lang="en-US" sz="3600" i="1" dirty="0">
                <a:cs typeface="Tahoma" pitchFamily="34" charset="0"/>
              </a:rPr>
              <a:t>in different records</a:t>
            </a:r>
          </a:p>
        </p:txBody>
      </p:sp>
      <p:sp>
        <p:nvSpPr>
          <p:cNvPr id="2" name="Footer Placeholder 1"/>
          <p:cNvSpPr>
            <a:spLocks noGrp="1"/>
          </p:cNvSpPr>
          <p:nvPr>
            <p:ph type="ftr" sz="quarter" idx="11"/>
          </p:nvPr>
        </p:nvSpPr>
        <p:spPr/>
        <p:txBody>
          <a:bodyPr/>
          <a:lstStyle/>
          <a:p>
            <a:pPr>
              <a:defRPr/>
            </a:pPr>
            <a:r>
              <a:rPr lang="en-US"/>
              <a:t>Module 1. Foundations</a:t>
            </a:r>
          </a:p>
        </p:txBody>
      </p:sp>
    </p:spTree>
  </p:cSld>
  <p:clrMapOvr>
    <a:masterClrMapping/>
  </p:clrMapOvr>
  <p:transition spd="slow"/>
</p:sld>
</file>

<file path=ppt/slides/slide10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 name="Slide Number Placeholder 3"/>
          <p:cNvSpPr>
            <a:spLocks noGrp="1"/>
          </p:cNvSpPr>
          <p:nvPr>
            <p:ph type="sldNum" sz="quarter" idx="12"/>
          </p:nvPr>
        </p:nvSpPr>
        <p:spPr>
          <a:xfrm>
            <a:off x="6324600" y="6486525"/>
            <a:ext cx="2133600" cy="365125"/>
          </a:xfrm>
        </p:spPr>
        <p:txBody>
          <a:bodyPr/>
          <a:lstStyle/>
          <a:p>
            <a:pPr>
              <a:defRPr/>
            </a:pPr>
            <a:fld id="{9A1451CA-ACF8-4963-89AA-F773714EE37E}" type="slidenum">
              <a:rPr lang="en-US"/>
              <a:pPr>
                <a:defRPr/>
              </a:pPr>
              <a:t>100</a:t>
            </a:fld>
            <a:endParaRPr lang="en-US"/>
          </a:p>
        </p:txBody>
      </p:sp>
      <p:sp>
        <p:nvSpPr>
          <p:cNvPr id="206850" name="Rectangle 2"/>
          <p:cNvSpPr>
            <a:spLocks noGrp="1" noChangeArrowheads="1"/>
          </p:cNvSpPr>
          <p:nvPr>
            <p:ph type="title" idx="4294967295"/>
          </p:nvPr>
        </p:nvSpPr>
        <p:spPr>
          <a:xfrm>
            <a:off x="0" y="304800"/>
            <a:ext cx="9144000" cy="1052513"/>
          </a:xfrm>
        </p:spPr>
        <p:txBody>
          <a:bodyPr/>
          <a:lstStyle/>
          <a:p>
            <a:pPr eaLnBrk="1" hangingPunct="1"/>
            <a:r>
              <a:rPr lang="en-US" dirty="0">
                <a:cs typeface="Tahoma" pitchFamily="34" charset="0"/>
              </a:rPr>
              <a:t>1XX  Duplicates</a:t>
            </a:r>
          </a:p>
        </p:txBody>
      </p:sp>
      <p:sp>
        <p:nvSpPr>
          <p:cNvPr id="206851" name="Rectangle 3"/>
          <p:cNvSpPr>
            <a:spLocks noGrp="1" noChangeArrowheads="1"/>
          </p:cNvSpPr>
          <p:nvPr>
            <p:ph type="body" sz="half" idx="4294967295"/>
          </p:nvPr>
        </p:nvSpPr>
        <p:spPr>
          <a:xfrm>
            <a:off x="457200" y="1600200"/>
            <a:ext cx="3629025" cy="4022725"/>
          </a:xfrm>
        </p:spPr>
        <p:txBody>
          <a:bodyPr/>
          <a:lstStyle/>
          <a:p>
            <a:pPr eaLnBrk="1" hangingPunct="1">
              <a:buFontTx/>
              <a:buNone/>
            </a:pPr>
            <a:r>
              <a:rPr lang="en-US" sz="3600" dirty="0">
                <a:cs typeface="Tahoma" pitchFamily="34" charset="0"/>
              </a:rPr>
              <a:t>A 1XX may NOT normalize to the same string as another 1XX</a:t>
            </a:r>
            <a:r>
              <a:rPr lang="en-US" sz="3600" b="1" dirty="0">
                <a:cs typeface="Tahoma" pitchFamily="34" charset="0"/>
              </a:rPr>
              <a:t> </a:t>
            </a:r>
          </a:p>
          <a:p>
            <a:pPr eaLnBrk="1" hangingPunct="1"/>
            <a:endParaRPr lang="en-US" sz="3600" dirty="0">
              <a:cs typeface="Tahoma" pitchFamily="34" charset="0"/>
            </a:endParaRPr>
          </a:p>
        </p:txBody>
      </p:sp>
      <p:sp>
        <p:nvSpPr>
          <p:cNvPr id="161796" name="Rectangle 4"/>
          <p:cNvSpPr>
            <a:spLocks noGrp="1" noChangeArrowheads="1"/>
          </p:cNvSpPr>
          <p:nvPr>
            <p:ph type="body" sz="half" idx="4294967295"/>
          </p:nvPr>
        </p:nvSpPr>
        <p:spPr>
          <a:xfrm>
            <a:off x="4343400" y="1562100"/>
            <a:ext cx="4648200" cy="3886200"/>
          </a:xfrm>
        </p:spPr>
        <p:txBody>
          <a:bodyPr/>
          <a:lstStyle/>
          <a:p>
            <a:pPr eaLnBrk="1" hangingPunct="1">
              <a:buFontTx/>
              <a:buNone/>
              <a:tabLst>
                <a:tab pos="1196975" algn="l"/>
              </a:tabLst>
            </a:pPr>
            <a:r>
              <a:rPr lang="en-US">
                <a:cs typeface="Tahoma" pitchFamily="34" charset="0"/>
              </a:rPr>
              <a:t>100 1 _ Smith-Jones, Barb</a:t>
            </a:r>
          </a:p>
          <a:p>
            <a:pPr eaLnBrk="1" hangingPunct="1">
              <a:buFontTx/>
              <a:buNone/>
              <a:tabLst>
                <a:tab pos="1196975" algn="l"/>
              </a:tabLst>
            </a:pPr>
            <a:endParaRPr lang="en-US">
              <a:cs typeface="Tahoma" pitchFamily="34" charset="0"/>
            </a:endParaRPr>
          </a:p>
          <a:p>
            <a:pPr eaLnBrk="1" hangingPunct="1">
              <a:buFontTx/>
              <a:buNone/>
              <a:tabLst>
                <a:tab pos="1196975" algn="l"/>
              </a:tabLst>
            </a:pPr>
            <a:r>
              <a:rPr lang="en-US">
                <a:cs typeface="Tahoma" pitchFamily="34" charset="0"/>
              </a:rPr>
              <a:t>100 1 _ Smith Jones, Barb</a:t>
            </a:r>
          </a:p>
          <a:p>
            <a:pPr eaLnBrk="1" hangingPunct="1">
              <a:buFontTx/>
              <a:buNone/>
              <a:tabLst>
                <a:tab pos="1196975" algn="l"/>
              </a:tabLst>
            </a:pPr>
            <a:endParaRPr lang="en-US" sz="3600">
              <a:cs typeface="Tahoma" pitchFamily="34" charset="0"/>
            </a:endParaRPr>
          </a:p>
          <a:p>
            <a:pPr algn="ctr" eaLnBrk="1" hangingPunct="1">
              <a:buFontTx/>
              <a:buNone/>
              <a:tabLst>
                <a:tab pos="1196975" algn="l"/>
              </a:tabLst>
            </a:pPr>
            <a:r>
              <a:rPr lang="en-US" sz="3600">
                <a:solidFill>
                  <a:srgbClr val="C00000"/>
                </a:solidFill>
                <a:cs typeface="Tahoma" pitchFamily="34" charset="0"/>
              </a:rPr>
              <a:t>(This is a duplicate)</a:t>
            </a:r>
          </a:p>
        </p:txBody>
      </p:sp>
      <p:sp>
        <p:nvSpPr>
          <p:cNvPr id="172037" name="Line 5"/>
          <p:cNvSpPr>
            <a:spLocks noChangeShapeType="1"/>
          </p:cNvSpPr>
          <p:nvPr/>
        </p:nvSpPr>
        <p:spPr bwMode="auto">
          <a:xfrm flipH="1" flipV="1">
            <a:off x="6750050" y="1981200"/>
            <a:ext cx="0" cy="762000"/>
          </a:xfrm>
          <a:prstGeom prst="line">
            <a:avLst/>
          </a:prstGeom>
          <a:noFill/>
          <a:ln w="38100">
            <a:solidFill>
              <a:srgbClr val="CC0000"/>
            </a:solidFill>
            <a:round/>
            <a:headEnd/>
            <a:tailEnd type="triangle" w="med" len="med"/>
          </a:ln>
        </p:spPr>
        <p:txBody>
          <a:bodyPr wrap="none" anchor="ctr"/>
          <a:lstStyle/>
          <a:p>
            <a:endParaRPr lang="en-US"/>
          </a:p>
        </p:txBody>
      </p:sp>
      <p:sp>
        <p:nvSpPr>
          <p:cNvPr id="172038" name="Line 6"/>
          <p:cNvSpPr>
            <a:spLocks noChangeShapeType="1"/>
          </p:cNvSpPr>
          <p:nvPr/>
        </p:nvSpPr>
        <p:spPr bwMode="auto">
          <a:xfrm flipH="1" flipV="1">
            <a:off x="6781800" y="3200400"/>
            <a:ext cx="0" cy="762000"/>
          </a:xfrm>
          <a:prstGeom prst="line">
            <a:avLst/>
          </a:prstGeom>
          <a:noFill/>
          <a:ln w="38100">
            <a:solidFill>
              <a:srgbClr val="CC0000"/>
            </a:solidFill>
            <a:round/>
            <a:headEnd/>
            <a:tailEnd type="triangle" w="med" len="med"/>
          </a:ln>
        </p:spPr>
        <p:txBody>
          <a:bodyPr wrap="none" anchor="ctr"/>
          <a:lstStyle/>
          <a:p>
            <a:endParaRPr lang="en-US"/>
          </a:p>
        </p:txBody>
      </p:sp>
      <p:sp>
        <p:nvSpPr>
          <p:cNvPr id="2" name="Footer Placeholder 1"/>
          <p:cNvSpPr>
            <a:spLocks noGrp="1"/>
          </p:cNvSpPr>
          <p:nvPr>
            <p:ph type="ftr" sz="quarter" idx="11"/>
          </p:nvPr>
        </p:nvSpPr>
        <p:spPr/>
        <p:txBody>
          <a:bodyPr/>
          <a:lstStyle/>
          <a:p>
            <a:pPr>
              <a:defRPr/>
            </a:pPr>
            <a:r>
              <a:rPr lang="en-US"/>
              <a:t>Module 1. Foundations</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72037"/>
                                        </p:tgtEl>
                                        <p:attrNameLst>
                                          <p:attrName>style.visibility</p:attrName>
                                        </p:attrNameLst>
                                      </p:cBhvr>
                                      <p:to>
                                        <p:strVal val="visible"/>
                                      </p:to>
                                    </p:set>
                                    <p:animEffect transition="in" filter="dissolve">
                                      <p:cBhvr>
                                        <p:cTn id="7" dur="500"/>
                                        <p:tgtEl>
                                          <p:spTgt spid="17203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2038"/>
                                        </p:tgtEl>
                                        <p:attrNameLst>
                                          <p:attrName>style.visibility</p:attrName>
                                        </p:attrNameLst>
                                      </p:cBhvr>
                                      <p:to>
                                        <p:strVal val="visible"/>
                                      </p:to>
                                    </p:set>
                                    <p:animEffect transition="in" filter="blinds(horizontal)">
                                      <p:cBhvr>
                                        <p:cTn id="12" dur="500"/>
                                        <p:tgtEl>
                                          <p:spTgt spid="17203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161796">
                                            <p:txEl>
                                              <p:pRg st="4" end="4"/>
                                            </p:txEl>
                                          </p:spTgt>
                                        </p:tgtEl>
                                        <p:attrNameLst>
                                          <p:attrName>style.visibility</p:attrName>
                                        </p:attrNameLst>
                                      </p:cBhvr>
                                      <p:to>
                                        <p:strVal val="visible"/>
                                      </p:to>
                                    </p:set>
                                    <p:animEffect transition="in" filter="dissolve">
                                      <p:cBhvr>
                                        <p:cTn id="17" dur="500"/>
                                        <p:tgtEl>
                                          <p:spTgt spid="16179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2037" grpId="0" animBg="1"/>
      <p:bldP spid="172038" grpId="0" animBg="1"/>
    </p:bldLst>
  </p:timing>
</p:sld>
</file>

<file path=ppt/slides/slide10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Slide Number Placeholder 3"/>
          <p:cNvSpPr>
            <a:spLocks noGrp="1"/>
          </p:cNvSpPr>
          <p:nvPr>
            <p:ph type="sldNum" sz="quarter" idx="12"/>
          </p:nvPr>
        </p:nvSpPr>
        <p:spPr/>
        <p:txBody>
          <a:bodyPr/>
          <a:lstStyle/>
          <a:p>
            <a:pPr>
              <a:defRPr/>
            </a:pPr>
            <a:fld id="{C7F1FFFA-57EA-4E6B-8C86-59FB8164B336}" type="slidenum">
              <a:rPr lang="en-US"/>
              <a:pPr>
                <a:defRPr/>
              </a:pPr>
              <a:t>101</a:t>
            </a:fld>
            <a:endParaRPr lang="en-US"/>
          </a:p>
        </p:txBody>
      </p:sp>
      <p:sp>
        <p:nvSpPr>
          <p:cNvPr id="208898" name="Rectangle 2"/>
          <p:cNvSpPr>
            <a:spLocks noGrp="1" noChangeArrowheads="1"/>
          </p:cNvSpPr>
          <p:nvPr>
            <p:ph type="title" idx="4294967295"/>
          </p:nvPr>
        </p:nvSpPr>
        <p:spPr>
          <a:xfrm>
            <a:off x="0" y="395288"/>
            <a:ext cx="9144000" cy="1052512"/>
          </a:xfrm>
        </p:spPr>
        <p:txBody>
          <a:bodyPr/>
          <a:lstStyle/>
          <a:p>
            <a:pPr eaLnBrk="1" hangingPunct="1"/>
            <a:r>
              <a:rPr lang="en-US" dirty="0">
                <a:cs typeface="Tahoma" pitchFamily="34" charset="0"/>
              </a:rPr>
              <a:t>1XX-4XX Conflict</a:t>
            </a:r>
          </a:p>
        </p:txBody>
      </p:sp>
      <p:sp>
        <p:nvSpPr>
          <p:cNvPr id="208899" name="Rectangle 3"/>
          <p:cNvSpPr>
            <a:spLocks noGrp="1" noChangeArrowheads="1"/>
          </p:cNvSpPr>
          <p:nvPr>
            <p:ph type="body" sz="half" idx="4294967295"/>
          </p:nvPr>
        </p:nvSpPr>
        <p:spPr>
          <a:xfrm>
            <a:off x="457200" y="1600200"/>
            <a:ext cx="3629025" cy="3519488"/>
          </a:xfrm>
        </p:spPr>
        <p:txBody>
          <a:bodyPr/>
          <a:lstStyle/>
          <a:p>
            <a:pPr eaLnBrk="1" hangingPunct="1">
              <a:buFontTx/>
              <a:buNone/>
            </a:pPr>
            <a:r>
              <a:rPr lang="en-US" sz="3600" dirty="0">
                <a:cs typeface="Tahoma" pitchFamily="34" charset="0"/>
              </a:rPr>
              <a:t>A 4XX may NOT normalize to the same string as a 1XX or 5XX</a:t>
            </a:r>
          </a:p>
          <a:p>
            <a:pPr eaLnBrk="1" hangingPunct="1">
              <a:buFontTx/>
              <a:buNone/>
            </a:pPr>
            <a:endParaRPr lang="en-US" dirty="0">
              <a:latin typeface="Tahoma" pitchFamily="34" charset="0"/>
              <a:cs typeface="Tahoma" pitchFamily="34" charset="0"/>
            </a:endParaRPr>
          </a:p>
        </p:txBody>
      </p:sp>
      <p:sp>
        <p:nvSpPr>
          <p:cNvPr id="163844" name="Rectangle 4"/>
          <p:cNvSpPr>
            <a:spLocks noGrp="1" noChangeArrowheads="1"/>
          </p:cNvSpPr>
          <p:nvPr>
            <p:ph type="body" sz="half" idx="4294967295"/>
          </p:nvPr>
        </p:nvSpPr>
        <p:spPr>
          <a:xfrm>
            <a:off x="4724400" y="2017713"/>
            <a:ext cx="4267200" cy="4114800"/>
          </a:xfrm>
        </p:spPr>
        <p:txBody>
          <a:bodyPr/>
          <a:lstStyle/>
          <a:p>
            <a:pPr eaLnBrk="1" hangingPunct="1">
              <a:buFontTx/>
              <a:buNone/>
              <a:tabLst>
                <a:tab pos="166688" algn="l"/>
                <a:tab pos="1316038" algn="l"/>
              </a:tabLst>
            </a:pPr>
            <a:r>
              <a:rPr lang="en-US">
                <a:cs typeface="Tahoma" pitchFamily="34" charset="0"/>
              </a:rPr>
              <a:t>100 1 _ O’Brien, John</a:t>
            </a:r>
          </a:p>
          <a:p>
            <a:pPr eaLnBrk="1" hangingPunct="1">
              <a:buFontTx/>
              <a:buNone/>
              <a:tabLst>
                <a:tab pos="166688" algn="l"/>
                <a:tab pos="1316038" algn="l"/>
              </a:tabLst>
            </a:pPr>
            <a:r>
              <a:rPr lang="en-US">
                <a:cs typeface="Tahoma" pitchFamily="34" charset="0"/>
              </a:rPr>
              <a:t>400 1 _ </a:t>
            </a:r>
            <a:r>
              <a:rPr lang="en-US">
                <a:solidFill>
                  <a:srgbClr val="CC3300"/>
                </a:solidFill>
                <a:cs typeface="Tahoma" pitchFamily="34" charset="0"/>
              </a:rPr>
              <a:t>O’Brien, Jack</a:t>
            </a:r>
          </a:p>
          <a:p>
            <a:pPr eaLnBrk="1" hangingPunct="1">
              <a:buFontTx/>
              <a:buNone/>
              <a:tabLst>
                <a:tab pos="166688" algn="l"/>
                <a:tab pos="1316038" algn="l"/>
              </a:tabLst>
            </a:pPr>
            <a:r>
              <a:rPr lang="en-US">
                <a:cs typeface="Tahoma" pitchFamily="34" charset="0"/>
              </a:rPr>
              <a:t>   </a:t>
            </a:r>
            <a:endParaRPr lang="en-US">
              <a:solidFill>
                <a:srgbClr val="CC3300"/>
              </a:solidFill>
              <a:cs typeface="Tahoma" pitchFamily="34" charset="0"/>
            </a:endParaRPr>
          </a:p>
          <a:p>
            <a:pPr eaLnBrk="1" hangingPunct="1">
              <a:buFontTx/>
              <a:buNone/>
              <a:tabLst>
                <a:tab pos="166688" algn="l"/>
                <a:tab pos="1316038" algn="l"/>
              </a:tabLst>
            </a:pPr>
            <a:r>
              <a:rPr lang="en-US">
                <a:cs typeface="Tahoma" pitchFamily="34" charset="0"/>
              </a:rPr>
              <a:t>100 1 _ </a:t>
            </a:r>
            <a:r>
              <a:rPr lang="en-US">
                <a:solidFill>
                  <a:srgbClr val="CC3300"/>
                </a:solidFill>
                <a:cs typeface="Tahoma" pitchFamily="34" charset="0"/>
              </a:rPr>
              <a:t>O’Brien, Jack</a:t>
            </a:r>
          </a:p>
          <a:p>
            <a:pPr eaLnBrk="1" hangingPunct="1">
              <a:buFontTx/>
              <a:buNone/>
              <a:tabLst>
                <a:tab pos="166688" algn="l"/>
                <a:tab pos="1316038" algn="l"/>
              </a:tabLst>
            </a:pPr>
            <a:r>
              <a:rPr lang="en-US">
                <a:cs typeface="Tahoma" pitchFamily="34" charset="0"/>
              </a:rPr>
              <a:t>400 1 _ O’Brien, J. 	(Jack)</a:t>
            </a:r>
          </a:p>
          <a:p>
            <a:pPr eaLnBrk="1" hangingPunct="1">
              <a:buFontTx/>
              <a:buNone/>
              <a:tabLst>
                <a:tab pos="166688" algn="l"/>
                <a:tab pos="1316038" algn="l"/>
              </a:tabLst>
            </a:pPr>
            <a:r>
              <a:rPr lang="en-US">
                <a:solidFill>
                  <a:srgbClr val="CC3300"/>
                </a:solidFill>
                <a:cs typeface="Tahoma" pitchFamily="34" charset="0"/>
              </a:rPr>
              <a:t>(This is a conflict)</a:t>
            </a:r>
          </a:p>
          <a:p>
            <a:pPr eaLnBrk="1" hangingPunct="1">
              <a:tabLst>
                <a:tab pos="166688" algn="l"/>
                <a:tab pos="1316038" algn="l"/>
              </a:tabLst>
            </a:pPr>
            <a:endParaRPr lang="en-US" sz="2800">
              <a:solidFill>
                <a:srgbClr val="CC3300"/>
              </a:solidFill>
              <a:latin typeface="Tahoma" pitchFamily="34" charset="0"/>
              <a:cs typeface="Tahoma" pitchFamily="34" charset="0"/>
            </a:endParaRPr>
          </a:p>
        </p:txBody>
      </p:sp>
      <p:sp>
        <p:nvSpPr>
          <p:cNvPr id="2" name="Footer Placeholder 1"/>
          <p:cNvSpPr>
            <a:spLocks noGrp="1"/>
          </p:cNvSpPr>
          <p:nvPr>
            <p:ph type="ftr" sz="quarter" idx="11"/>
          </p:nvPr>
        </p:nvSpPr>
        <p:spPr/>
        <p:txBody>
          <a:bodyPr/>
          <a:lstStyle/>
          <a:p>
            <a:pPr>
              <a:defRPr/>
            </a:pPr>
            <a:r>
              <a:rPr lang="en-US"/>
              <a:t>Module 1. Foundations</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63844">
                                            <p:txEl>
                                              <p:pRg st="5" end="5"/>
                                            </p:txEl>
                                          </p:spTgt>
                                        </p:tgtEl>
                                        <p:attrNameLst>
                                          <p:attrName>style.visibility</p:attrName>
                                        </p:attrNameLst>
                                      </p:cBhvr>
                                      <p:to>
                                        <p:strVal val="visible"/>
                                      </p:to>
                                    </p:set>
                                    <p:animEffect transition="in" filter="dissolve">
                                      <p:cBhvr>
                                        <p:cTn id="7" dur="500"/>
                                        <p:tgtEl>
                                          <p:spTgt spid="16384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 name="Slide Number Placeholder 3"/>
          <p:cNvSpPr>
            <a:spLocks noGrp="1"/>
          </p:cNvSpPr>
          <p:nvPr>
            <p:ph type="sldNum" sz="quarter" idx="12"/>
          </p:nvPr>
        </p:nvSpPr>
        <p:spPr/>
        <p:txBody>
          <a:bodyPr/>
          <a:lstStyle/>
          <a:p>
            <a:pPr>
              <a:defRPr/>
            </a:pPr>
            <a:fld id="{DF89D184-ABB2-40D6-844C-CD93E21F0007}" type="slidenum">
              <a:rPr lang="en-US"/>
              <a:pPr>
                <a:defRPr/>
              </a:pPr>
              <a:t>102</a:t>
            </a:fld>
            <a:endParaRPr lang="en-US"/>
          </a:p>
        </p:txBody>
      </p:sp>
      <p:sp>
        <p:nvSpPr>
          <p:cNvPr id="210946" name="Rectangle 2"/>
          <p:cNvSpPr>
            <a:spLocks noGrp="1" noChangeArrowheads="1"/>
          </p:cNvSpPr>
          <p:nvPr>
            <p:ph type="title" idx="4294967295"/>
          </p:nvPr>
        </p:nvSpPr>
        <p:spPr>
          <a:xfrm>
            <a:off x="0" y="365125"/>
            <a:ext cx="9144000" cy="1052513"/>
          </a:xfrm>
        </p:spPr>
        <p:txBody>
          <a:bodyPr/>
          <a:lstStyle/>
          <a:p>
            <a:pPr eaLnBrk="1" hangingPunct="1"/>
            <a:r>
              <a:rPr lang="en-US">
                <a:cs typeface="Tahoma" pitchFamily="34" charset="0"/>
              </a:rPr>
              <a:t>Conflict Within a Record</a:t>
            </a:r>
          </a:p>
        </p:txBody>
      </p:sp>
      <p:sp>
        <p:nvSpPr>
          <p:cNvPr id="210947" name="Rectangle 3"/>
          <p:cNvSpPr>
            <a:spLocks noGrp="1" noChangeArrowheads="1"/>
          </p:cNvSpPr>
          <p:nvPr>
            <p:ph type="body" sz="half" idx="4294967295"/>
          </p:nvPr>
        </p:nvSpPr>
        <p:spPr>
          <a:xfrm>
            <a:off x="457200" y="1600200"/>
            <a:ext cx="3711575" cy="4191000"/>
          </a:xfrm>
        </p:spPr>
        <p:txBody>
          <a:bodyPr/>
          <a:lstStyle/>
          <a:p>
            <a:pPr eaLnBrk="1" hangingPunct="1">
              <a:buFontTx/>
              <a:buNone/>
            </a:pPr>
            <a:r>
              <a:rPr lang="en-US" sz="3600">
                <a:cs typeface="Tahoma" pitchFamily="34" charset="0"/>
              </a:rPr>
              <a:t>A 4XX may </a:t>
            </a:r>
            <a:r>
              <a:rPr lang="en-US" sz="3600" b="1">
                <a:cs typeface="Tahoma" pitchFamily="34" charset="0"/>
              </a:rPr>
              <a:t>NOT</a:t>
            </a:r>
            <a:r>
              <a:rPr lang="en-US" sz="3600">
                <a:cs typeface="Tahoma" pitchFamily="34" charset="0"/>
              </a:rPr>
              <a:t> normalize to the same string as another string in the same NAR </a:t>
            </a:r>
          </a:p>
          <a:p>
            <a:pPr eaLnBrk="1" hangingPunct="1"/>
            <a:endParaRPr lang="en-US" sz="2800">
              <a:latin typeface="Tahoma" pitchFamily="34" charset="0"/>
              <a:cs typeface="Tahoma" pitchFamily="34" charset="0"/>
            </a:endParaRPr>
          </a:p>
        </p:txBody>
      </p:sp>
      <p:sp>
        <p:nvSpPr>
          <p:cNvPr id="165892" name="Rectangle 4"/>
          <p:cNvSpPr>
            <a:spLocks noGrp="1" noChangeArrowheads="1"/>
          </p:cNvSpPr>
          <p:nvPr>
            <p:ph type="body" sz="half" idx="4294967295"/>
          </p:nvPr>
        </p:nvSpPr>
        <p:spPr>
          <a:xfrm>
            <a:off x="4419600" y="1600200"/>
            <a:ext cx="4267200" cy="4525963"/>
          </a:xfrm>
        </p:spPr>
        <p:txBody>
          <a:bodyPr/>
          <a:lstStyle/>
          <a:p>
            <a:pPr eaLnBrk="1" hangingPunct="1">
              <a:lnSpc>
                <a:spcPct val="90000"/>
              </a:lnSpc>
              <a:buFontTx/>
              <a:buNone/>
              <a:tabLst>
                <a:tab pos="1379538" algn="l"/>
              </a:tabLst>
            </a:pPr>
            <a:r>
              <a:rPr lang="en-US" sz="2800">
                <a:cs typeface="Tahoma" pitchFamily="34" charset="0"/>
              </a:rPr>
              <a:t>110 2 _	Winston-Salem 	Sunrise Hiking 	Club</a:t>
            </a:r>
          </a:p>
          <a:p>
            <a:pPr eaLnBrk="1" hangingPunct="1">
              <a:lnSpc>
                <a:spcPct val="90000"/>
              </a:lnSpc>
              <a:buFontTx/>
              <a:buNone/>
              <a:tabLst>
                <a:tab pos="1379538" algn="l"/>
              </a:tabLst>
            </a:pPr>
            <a:r>
              <a:rPr lang="en-US" sz="2800">
                <a:cs typeface="Tahoma" pitchFamily="34" charset="0"/>
              </a:rPr>
              <a:t>410 2 _ 	Winston-Salem 	Hiking Club</a:t>
            </a:r>
          </a:p>
          <a:p>
            <a:pPr eaLnBrk="1" hangingPunct="1">
              <a:lnSpc>
                <a:spcPct val="90000"/>
              </a:lnSpc>
              <a:buFontTx/>
              <a:buNone/>
              <a:tabLst>
                <a:tab pos="1379538" algn="l"/>
              </a:tabLst>
            </a:pPr>
            <a:r>
              <a:rPr lang="en-US" sz="2800">
                <a:cs typeface="Tahoma" pitchFamily="34" charset="0"/>
              </a:rPr>
              <a:t>410 2 _	Winston/Salem 	Hiking Club</a:t>
            </a:r>
          </a:p>
          <a:p>
            <a:pPr eaLnBrk="1" hangingPunct="1">
              <a:lnSpc>
                <a:spcPct val="90000"/>
              </a:lnSpc>
              <a:buFontTx/>
              <a:buNone/>
              <a:tabLst>
                <a:tab pos="1379538" algn="l"/>
              </a:tabLst>
            </a:pPr>
            <a:endParaRPr lang="en-US" sz="2800">
              <a:cs typeface="Tahoma" pitchFamily="34" charset="0"/>
            </a:endParaRPr>
          </a:p>
          <a:p>
            <a:pPr eaLnBrk="1" hangingPunct="1">
              <a:lnSpc>
                <a:spcPct val="90000"/>
              </a:lnSpc>
              <a:buFontTx/>
              <a:buNone/>
              <a:tabLst>
                <a:tab pos="1379538" algn="l"/>
              </a:tabLst>
            </a:pPr>
            <a:r>
              <a:rPr lang="en-US" sz="2800">
                <a:cs typeface="Tahoma" pitchFamily="34" charset="0"/>
              </a:rPr>
              <a:t>        </a:t>
            </a:r>
            <a:r>
              <a:rPr lang="en-US">
                <a:solidFill>
                  <a:srgbClr val="CC3300"/>
                </a:solidFill>
                <a:cs typeface="Tahoma" pitchFamily="34" charset="0"/>
              </a:rPr>
              <a:t>(This is a conflict)</a:t>
            </a:r>
          </a:p>
        </p:txBody>
      </p:sp>
      <p:sp>
        <p:nvSpPr>
          <p:cNvPr id="176133" name="Line 8"/>
          <p:cNvSpPr>
            <a:spLocks noChangeShapeType="1"/>
          </p:cNvSpPr>
          <p:nvPr/>
        </p:nvSpPr>
        <p:spPr bwMode="auto">
          <a:xfrm flipH="1" flipV="1">
            <a:off x="8216900" y="3962400"/>
            <a:ext cx="533400" cy="0"/>
          </a:xfrm>
          <a:prstGeom prst="line">
            <a:avLst/>
          </a:prstGeom>
          <a:noFill/>
          <a:ln w="38100">
            <a:solidFill>
              <a:srgbClr val="FF0000"/>
            </a:solidFill>
            <a:round/>
            <a:headEnd/>
            <a:tailEnd type="triangle" w="med" len="med"/>
          </a:ln>
        </p:spPr>
        <p:txBody>
          <a:bodyPr/>
          <a:lstStyle/>
          <a:p>
            <a:endParaRPr lang="en-US"/>
          </a:p>
        </p:txBody>
      </p:sp>
      <p:sp>
        <p:nvSpPr>
          <p:cNvPr id="176134" name="Line 9"/>
          <p:cNvSpPr>
            <a:spLocks noChangeShapeType="1"/>
          </p:cNvSpPr>
          <p:nvPr/>
        </p:nvSpPr>
        <p:spPr bwMode="auto">
          <a:xfrm flipH="1" flipV="1">
            <a:off x="8267700" y="3048000"/>
            <a:ext cx="533400" cy="0"/>
          </a:xfrm>
          <a:prstGeom prst="line">
            <a:avLst/>
          </a:prstGeom>
          <a:noFill/>
          <a:ln w="38100">
            <a:solidFill>
              <a:srgbClr val="FF0000"/>
            </a:solidFill>
            <a:round/>
            <a:headEnd/>
            <a:tailEnd type="triangle" w="med" len="med"/>
          </a:ln>
        </p:spPr>
        <p:txBody>
          <a:bodyPr/>
          <a:lstStyle/>
          <a:p>
            <a:endParaRPr lang="en-US"/>
          </a:p>
        </p:txBody>
      </p:sp>
      <p:sp>
        <p:nvSpPr>
          <p:cNvPr id="2" name="Footer Placeholder 1"/>
          <p:cNvSpPr>
            <a:spLocks noGrp="1"/>
          </p:cNvSpPr>
          <p:nvPr>
            <p:ph type="ftr" sz="quarter" idx="11"/>
          </p:nvPr>
        </p:nvSpPr>
        <p:spPr/>
        <p:txBody>
          <a:bodyPr/>
          <a:lstStyle/>
          <a:p>
            <a:pPr>
              <a:defRPr/>
            </a:pPr>
            <a:r>
              <a:rPr lang="en-US"/>
              <a:t>Module 1. Foundations</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76134"/>
                                        </p:tgtEl>
                                        <p:attrNameLst>
                                          <p:attrName>style.visibility</p:attrName>
                                        </p:attrNameLst>
                                      </p:cBhvr>
                                      <p:to>
                                        <p:strVal val="visible"/>
                                      </p:to>
                                    </p:set>
                                    <p:anim calcmode="lin" valueType="num">
                                      <p:cBhvr additive="base">
                                        <p:cTn id="7" dur="500" fill="hold"/>
                                        <p:tgtEl>
                                          <p:spTgt spid="176134"/>
                                        </p:tgtEl>
                                        <p:attrNameLst>
                                          <p:attrName>ppt_x</p:attrName>
                                        </p:attrNameLst>
                                      </p:cBhvr>
                                      <p:tavLst>
                                        <p:tav tm="0">
                                          <p:val>
                                            <p:strVal val="1+#ppt_w/2"/>
                                          </p:val>
                                        </p:tav>
                                        <p:tav tm="100000">
                                          <p:val>
                                            <p:strVal val="#ppt_x"/>
                                          </p:val>
                                        </p:tav>
                                      </p:tavLst>
                                    </p:anim>
                                    <p:anim calcmode="lin" valueType="num">
                                      <p:cBhvr additive="base">
                                        <p:cTn id="8" dur="500" fill="hold"/>
                                        <p:tgtEl>
                                          <p:spTgt spid="17613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76133"/>
                                        </p:tgtEl>
                                        <p:attrNameLst>
                                          <p:attrName>style.visibility</p:attrName>
                                        </p:attrNameLst>
                                      </p:cBhvr>
                                      <p:to>
                                        <p:strVal val="visible"/>
                                      </p:to>
                                    </p:set>
                                    <p:anim calcmode="lin" valueType="num">
                                      <p:cBhvr additive="base">
                                        <p:cTn id="13" dur="500" fill="hold"/>
                                        <p:tgtEl>
                                          <p:spTgt spid="176133"/>
                                        </p:tgtEl>
                                        <p:attrNameLst>
                                          <p:attrName>ppt_x</p:attrName>
                                        </p:attrNameLst>
                                      </p:cBhvr>
                                      <p:tavLst>
                                        <p:tav tm="0">
                                          <p:val>
                                            <p:strVal val="1+#ppt_w/2"/>
                                          </p:val>
                                        </p:tav>
                                        <p:tav tm="100000">
                                          <p:val>
                                            <p:strVal val="#ppt_x"/>
                                          </p:val>
                                        </p:tav>
                                      </p:tavLst>
                                    </p:anim>
                                    <p:anim calcmode="lin" valueType="num">
                                      <p:cBhvr additive="base">
                                        <p:cTn id="14" dur="500" fill="hold"/>
                                        <p:tgtEl>
                                          <p:spTgt spid="176133"/>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9" presetClass="entr" presetSubtype="0" fill="hold" nodeType="clickEffect">
                                  <p:stCondLst>
                                    <p:cond delay="0"/>
                                  </p:stCondLst>
                                  <p:childTnLst>
                                    <p:set>
                                      <p:cBhvr>
                                        <p:cTn id="18" dur="1" fill="hold">
                                          <p:stCondLst>
                                            <p:cond delay="0"/>
                                          </p:stCondLst>
                                        </p:cTn>
                                        <p:tgtEl>
                                          <p:spTgt spid="165892">
                                            <p:txEl>
                                              <p:pRg st="4" end="4"/>
                                            </p:txEl>
                                          </p:spTgt>
                                        </p:tgtEl>
                                        <p:attrNameLst>
                                          <p:attrName>style.visibility</p:attrName>
                                        </p:attrNameLst>
                                      </p:cBhvr>
                                      <p:to>
                                        <p:strVal val="visible"/>
                                      </p:to>
                                    </p:set>
                                    <p:animEffect transition="in" filter="dissolve">
                                      <p:cBhvr>
                                        <p:cTn id="19" dur="500"/>
                                        <p:tgtEl>
                                          <p:spTgt spid="16589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6133" grpId="0" animBg="1"/>
      <p:bldP spid="176134" grpId="0" animBg="1"/>
    </p:bldLst>
  </p:timing>
</p:sld>
</file>

<file path=ppt/slides/slide10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Slide Number Placeholder 3"/>
          <p:cNvSpPr>
            <a:spLocks noGrp="1"/>
          </p:cNvSpPr>
          <p:nvPr>
            <p:ph type="sldNum" sz="quarter" idx="12"/>
          </p:nvPr>
        </p:nvSpPr>
        <p:spPr/>
        <p:txBody>
          <a:bodyPr/>
          <a:lstStyle/>
          <a:p>
            <a:pPr>
              <a:defRPr/>
            </a:pPr>
            <a:fld id="{AB9793B1-CED1-49B5-B722-256E1935CF4D}" type="slidenum">
              <a:rPr lang="en-US"/>
              <a:pPr>
                <a:defRPr/>
              </a:pPr>
              <a:t>103</a:t>
            </a:fld>
            <a:endParaRPr lang="en-US"/>
          </a:p>
        </p:txBody>
      </p:sp>
      <p:sp>
        <p:nvSpPr>
          <p:cNvPr id="212994" name="Rectangle 2"/>
          <p:cNvSpPr>
            <a:spLocks noGrp="1" noChangeArrowheads="1"/>
          </p:cNvSpPr>
          <p:nvPr>
            <p:ph type="title" idx="4294967295"/>
          </p:nvPr>
        </p:nvSpPr>
        <p:spPr>
          <a:xfrm>
            <a:off x="0" y="365125"/>
            <a:ext cx="9144000" cy="1052513"/>
          </a:xfrm>
        </p:spPr>
        <p:txBody>
          <a:bodyPr/>
          <a:lstStyle/>
          <a:p>
            <a:pPr eaLnBrk="1" hangingPunct="1"/>
            <a:r>
              <a:rPr lang="en-US">
                <a:cs typeface="Tahoma" pitchFamily="34" charset="0"/>
              </a:rPr>
              <a:t>No Conflict Between Records</a:t>
            </a:r>
          </a:p>
        </p:txBody>
      </p:sp>
      <p:sp>
        <p:nvSpPr>
          <p:cNvPr id="212995" name="Rectangle 3"/>
          <p:cNvSpPr>
            <a:spLocks noGrp="1" noChangeArrowheads="1"/>
          </p:cNvSpPr>
          <p:nvPr>
            <p:ph type="body" sz="half" idx="4294967295"/>
          </p:nvPr>
        </p:nvSpPr>
        <p:spPr>
          <a:xfrm>
            <a:off x="457200" y="1600200"/>
            <a:ext cx="3711575" cy="3771900"/>
          </a:xfrm>
        </p:spPr>
        <p:txBody>
          <a:bodyPr/>
          <a:lstStyle/>
          <a:p>
            <a:pPr eaLnBrk="1" hangingPunct="1">
              <a:buFontTx/>
              <a:buNone/>
            </a:pPr>
            <a:r>
              <a:rPr lang="en-US" sz="3600">
                <a:cs typeface="Tahoma" pitchFamily="34" charset="0"/>
              </a:rPr>
              <a:t>A 4XX MAY normalize to the same string as a 4XX in another NAR</a:t>
            </a:r>
          </a:p>
          <a:p>
            <a:pPr eaLnBrk="1" hangingPunct="1"/>
            <a:endParaRPr lang="en-US">
              <a:latin typeface="Tahoma" pitchFamily="34" charset="0"/>
              <a:cs typeface="Tahoma" pitchFamily="34" charset="0"/>
            </a:endParaRPr>
          </a:p>
        </p:txBody>
      </p:sp>
      <p:sp>
        <p:nvSpPr>
          <p:cNvPr id="212996" name="Rectangle 4"/>
          <p:cNvSpPr>
            <a:spLocks noGrp="1" noChangeArrowheads="1"/>
          </p:cNvSpPr>
          <p:nvPr>
            <p:ph type="body" sz="half" idx="4294967295"/>
          </p:nvPr>
        </p:nvSpPr>
        <p:spPr>
          <a:xfrm>
            <a:off x="4419600" y="1600200"/>
            <a:ext cx="4032250" cy="4525963"/>
          </a:xfrm>
        </p:spPr>
        <p:txBody>
          <a:bodyPr/>
          <a:lstStyle/>
          <a:p>
            <a:pPr eaLnBrk="1" hangingPunct="1">
              <a:buFontTx/>
              <a:buNone/>
            </a:pPr>
            <a:r>
              <a:rPr lang="en-US">
                <a:cs typeface="Tahoma" pitchFamily="34" charset="0"/>
              </a:rPr>
              <a:t>100 1 _ Potter, Harold</a:t>
            </a:r>
          </a:p>
          <a:p>
            <a:pPr eaLnBrk="1" hangingPunct="1">
              <a:buFontTx/>
              <a:buNone/>
            </a:pPr>
            <a:r>
              <a:rPr lang="en-US">
                <a:cs typeface="Tahoma" pitchFamily="34" charset="0"/>
              </a:rPr>
              <a:t>400 1 _ </a:t>
            </a:r>
            <a:r>
              <a:rPr lang="en-US">
                <a:solidFill>
                  <a:srgbClr val="CC0000"/>
                </a:solidFill>
                <a:cs typeface="Tahoma" pitchFamily="34" charset="0"/>
              </a:rPr>
              <a:t>Potter, Harry</a:t>
            </a:r>
          </a:p>
          <a:p>
            <a:pPr eaLnBrk="1" hangingPunct="1">
              <a:buFontTx/>
              <a:buNone/>
            </a:pPr>
            <a:endParaRPr lang="en-US">
              <a:cs typeface="Tahoma" pitchFamily="34" charset="0"/>
            </a:endParaRPr>
          </a:p>
          <a:p>
            <a:pPr eaLnBrk="1" hangingPunct="1">
              <a:buFontTx/>
              <a:buNone/>
            </a:pPr>
            <a:r>
              <a:rPr lang="en-US">
                <a:cs typeface="Tahoma" pitchFamily="34" charset="0"/>
              </a:rPr>
              <a:t>100 1 _ Potter, Henry</a:t>
            </a:r>
          </a:p>
          <a:p>
            <a:pPr eaLnBrk="1" hangingPunct="1">
              <a:buFontTx/>
              <a:buNone/>
            </a:pPr>
            <a:r>
              <a:rPr lang="en-US">
                <a:cs typeface="Tahoma" pitchFamily="34" charset="0"/>
              </a:rPr>
              <a:t>400 1 _ </a:t>
            </a:r>
            <a:r>
              <a:rPr lang="en-US">
                <a:solidFill>
                  <a:srgbClr val="CC0000"/>
                </a:solidFill>
                <a:cs typeface="Tahoma" pitchFamily="34" charset="0"/>
              </a:rPr>
              <a:t>Potter, Harry</a:t>
            </a:r>
          </a:p>
          <a:p>
            <a:pPr eaLnBrk="1" hangingPunct="1">
              <a:buFontTx/>
              <a:buNone/>
            </a:pPr>
            <a:endParaRPr lang="en-US">
              <a:solidFill>
                <a:srgbClr val="CC0000"/>
              </a:solidFill>
              <a:cs typeface="Tahoma" pitchFamily="34" charset="0"/>
            </a:endParaRPr>
          </a:p>
          <a:p>
            <a:pPr eaLnBrk="1" hangingPunct="1">
              <a:buFontTx/>
              <a:buNone/>
            </a:pPr>
            <a:r>
              <a:rPr lang="en-US">
                <a:solidFill>
                  <a:schemeClr val="tx2"/>
                </a:solidFill>
                <a:cs typeface="Tahoma" pitchFamily="34" charset="0"/>
              </a:rPr>
              <a:t> </a:t>
            </a:r>
            <a:r>
              <a:rPr lang="en-US">
                <a:solidFill>
                  <a:srgbClr val="CC0000"/>
                </a:solidFill>
                <a:cs typeface="Tahoma" pitchFamily="34" charset="0"/>
              </a:rPr>
              <a:t>(No conflicts here!)</a:t>
            </a:r>
          </a:p>
        </p:txBody>
      </p:sp>
      <p:sp>
        <p:nvSpPr>
          <p:cNvPr id="2" name="Footer Placeholder 1"/>
          <p:cNvSpPr>
            <a:spLocks noGrp="1"/>
          </p:cNvSpPr>
          <p:nvPr>
            <p:ph type="ftr" sz="quarter" idx="11"/>
          </p:nvPr>
        </p:nvSpPr>
        <p:spPr/>
        <p:txBody>
          <a:bodyPr/>
          <a:lstStyle/>
          <a:p>
            <a:pPr>
              <a:defRPr/>
            </a:pPr>
            <a:r>
              <a:rPr lang="en-US"/>
              <a:t>Module 1. Foundations</a:t>
            </a:r>
          </a:p>
        </p:txBody>
      </p:sp>
    </p:spTree>
  </p:cSld>
  <p:clrMapOvr>
    <a:masterClrMapping/>
  </p:clrMapOvr>
  <p:transition spd="slow"/>
</p:sld>
</file>

<file path=ppt/slides/slide10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Slide Number Placeholder 3"/>
          <p:cNvSpPr>
            <a:spLocks noGrp="1"/>
          </p:cNvSpPr>
          <p:nvPr>
            <p:ph type="sldNum" sz="quarter" idx="12"/>
          </p:nvPr>
        </p:nvSpPr>
        <p:spPr/>
        <p:txBody>
          <a:bodyPr/>
          <a:lstStyle/>
          <a:p>
            <a:pPr>
              <a:defRPr/>
            </a:pPr>
            <a:fld id="{5A5EE768-5C06-4D1F-A66E-97E9BEBEFBF4}" type="slidenum">
              <a:rPr lang="en-US"/>
              <a:pPr>
                <a:defRPr/>
              </a:pPr>
              <a:t>104</a:t>
            </a:fld>
            <a:endParaRPr lang="en-US"/>
          </a:p>
        </p:txBody>
      </p:sp>
      <p:sp>
        <p:nvSpPr>
          <p:cNvPr id="215042" name="Rectangle 2"/>
          <p:cNvSpPr>
            <a:spLocks noGrp="1" noChangeArrowheads="1"/>
          </p:cNvSpPr>
          <p:nvPr>
            <p:ph type="title" idx="4294967295"/>
          </p:nvPr>
        </p:nvSpPr>
        <p:spPr>
          <a:xfrm>
            <a:off x="0" y="457200"/>
            <a:ext cx="9144000" cy="1433512"/>
          </a:xfrm>
        </p:spPr>
        <p:txBody>
          <a:bodyPr/>
          <a:lstStyle/>
          <a:p>
            <a:pPr eaLnBrk="1" hangingPunct="1"/>
            <a:r>
              <a:rPr lang="en-US" dirty="0">
                <a:cs typeface="Tahoma" pitchFamily="34" charset="0"/>
              </a:rPr>
              <a:t>Normalization Exercises</a:t>
            </a:r>
          </a:p>
        </p:txBody>
      </p:sp>
      <p:sp>
        <p:nvSpPr>
          <p:cNvPr id="84997" name="Text Box 4"/>
          <p:cNvSpPr txBox="1">
            <a:spLocks noChangeArrowheads="1"/>
          </p:cNvSpPr>
          <p:nvPr/>
        </p:nvSpPr>
        <p:spPr bwMode="auto">
          <a:xfrm>
            <a:off x="1219200" y="2438400"/>
            <a:ext cx="7010400" cy="2308225"/>
          </a:xfrm>
          <a:prstGeom prst="rect">
            <a:avLst/>
          </a:prstGeom>
          <a:noFill/>
          <a:ln>
            <a:noFill/>
          </a:ln>
        </p:spPr>
        <p:txBody>
          <a:bodyPr>
            <a:spAutoFit/>
          </a:bodyPr>
          <a:lstStyle>
            <a:lvl1pPr eaLnBrk="0" hangingPunct="0">
              <a:defRPr>
                <a:solidFill>
                  <a:schemeClr val="tx1"/>
                </a:solidFill>
                <a:latin typeface="Tahoma" pitchFamily="34" charset="0"/>
                <a:cs typeface="Tahoma" pitchFamily="34" charset="0"/>
              </a:defRPr>
            </a:lvl1pPr>
            <a:lvl2pPr marL="742950" indent="-285750" eaLnBrk="0" hangingPunct="0">
              <a:defRPr>
                <a:solidFill>
                  <a:schemeClr val="tx1"/>
                </a:solidFill>
                <a:latin typeface="Tahoma" pitchFamily="34" charset="0"/>
                <a:cs typeface="Tahoma" pitchFamily="34" charset="0"/>
              </a:defRPr>
            </a:lvl2pPr>
            <a:lvl3pPr marL="1143000" indent="-228600" eaLnBrk="0" hangingPunct="0">
              <a:defRPr>
                <a:solidFill>
                  <a:schemeClr val="tx1"/>
                </a:solidFill>
                <a:latin typeface="Tahoma" pitchFamily="34" charset="0"/>
                <a:cs typeface="Tahoma" pitchFamily="34" charset="0"/>
              </a:defRPr>
            </a:lvl3pPr>
            <a:lvl4pPr marL="1600200" indent="-228600" eaLnBrk="0" hangingPunct="0">
              <a:defRPr>
                <a:solidFill>
                  <a:schemeClr val="tx1"/>
                </a:solidFill>
                <a:latin typeface="Tahoma" pitchFamily="34" charset="0"/>
                <a:cs typeface="Tahoma" pitchFamily="34" charset="0"/>
              </a:defRPr>
            </a:lvl4pPr>
            <a:lvl5pPr marL="2057400" indent="-228600" eaLnBrk="0" hangingPunct="0">
              <a:defRPr>
                <a:solidFill>
                  <a:schemeClr val="tx1"/>
                </a:solidFill>
                <a:latin typeface="Tahoma" pitchFamily="34" charset="0"/>
                <a:cs typeface="Tahoma" pitchFamily="34" charset="0"/>
              </a:defRPr>
            </a:lvl5pPr>
            <a:lvl6pPr marL="2514600" indent="-228600" algn="ctr" eaLnBrk="0" fontAlgn="base" hangingPunct="0">
              <a:spcBef>
                <a:spcPct val="0"/>
              </a:spcBef>
              <a:spcAft>
                <a:spcPct val="0"/>
              </a:spcAft>
              <a:defRPr>
                <a:solidFill>
                  <a:schemeClr val="tx1"/>
                </a:solidFill>
                <a:latin typeface="Tahoma" pitchFamily="34" charset="0"/>
                <a:cs typeface="Tahoma" pitchFamily="34" charset="0"/>
              </a:defRPr>
            </a:lvl6pPr>
            <a:lvl7pPr marL="2971800" indent="-228600" algn="ctr" eaLnBrk="0" fontAlgn="base" hangingPunct="0">
              <a:spcBef>
                <a:spcPct val="0"/>
              </a:spcBef>
              <a:spcAft>
                <a:spcPct val="0"/>
              </a:spcAft>
              <a:defRPr>
                <a:solidFill>
                  <a:schemeClr val="tx1"/>
                </a:solidFill>
                <a:latin typeface="Tahoma" pitchFamily="34" charset="0"/>
                <a:cs typeface="Tahoma" pitchFamily="34" charset="0"/>
              </a:defRPr>
            </a:lvl7pPr>
            <a:lvl8pPr marL="3429000" indent="-228600" algn="ctr" eaLnBrk="0" fontAlgn="base" hangingPunct="0">
              <a:spcBef>
                <a:spcPct val="0"/>
              </a:spcBef>
              <a:spcAft>
                <a:spcPct val="0"/>
              </a:spcAft>
              <a:defRPr>
                <a:solidFill>
                  <a:schemeClr val="tx1"/>
                </a:solidFill>
                <a:latin typeface="Tahoma" pitchFamily="34" charset="0"/>
                <a:cs typeface="Tahoma" pitchFamily="34" charset="0"/>
              </a:defRPr>
            </a:lvl8pPr>
            <a:lvl9pPr marL="3886200" indent="-228600" algn="ctr" eaLnBrk="0" fontAlgn="base" hangingPunct="0">
              <a:spcBef>
                <a:spcPct val="0"/>
              </a:spcBef>
              <a:spcAft>
                <a:spcPct val="0"/>
              </a:spcAft>
              <a:defRPr>
                <a:solidFill>
                  <a:schemeClr val="tx1"/>
                </a:solidFill>
                <a:latin typeface="Tahoma" pitchFamily="34" charset="0"/>
                <a:cs typeface="Tahoma" pitchFamily="34" charset="0"/>
              </a:defRPr>
            </a:lvl9pPr>
          </a:lstStyle>
          <a:p>
            <a:pPr eaLnBrk="1" fontAlgn="auto" hangingPunct="1">
              <a:spcBef>
                <a:spcPct val="50000"/>
              </a:spcBef>
              <a:spcAft>
                <a:spcPts val="0"/>
              </a:spcAft>
              <a:defRPr/>
            </a:pPr>
            <a:r>
              <a:rPr lang="en-US" sz="3600" dirty="0">
                <a:latin typeface="+mn-lt"/>
              </a:rPr>
              <a:t>Look at each record and decide if any of the variant access points would normalize to the authorized access point</a:t>
            </a:r>
          </a:p>
        </p:txBody>
      </p:sp>
      <p:sp>
        <p:nvSpPr>
          <p:cNvPr id="2" name="Footer Placeholder 1"/>
          <p:cNvSpPr>
            <a:spLocks noGrp="1"/>
          </p:cNvSpPr>
          <p:nvPr>
            <p:ph type="ftr" sz="quarter" idx="11"/>
          </p:nvPr>
        </p:nvSpPr>
        <p:spPr/>
        <p:txBody>
          <a:bodyPr/>
          <a:lstStyle/>
          <a:p>
            <a:pPr>
              <a:defRPr/>
            </a:pPr>
            <a:r>
              <a:rPr lang="en-US"/>
              <a:t>Module 1. Foundations</a:t>
            </a:r>
          </a:p>
        </p:txBody>
      </p:sp>
    </p:spTree>
  </p:cSld>
  <p:clrMapOvr>
    <a:masterClrMapping/>
  </p:clrMapOvr>
  <p:transition spd="slow"/>
</p:sld>
</file>

<file path=ppt/slides/slide10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Slide Number Placeholder 3"/>
          <p:cNvSpPr>
            <a:spLocks noGrp="1"/>
          </p:cNvSpPr>
          <p:nvPr>
            <p:ph type="sldNum" sz="quarter" idx="12"/>
          </p:nvPr>
        </p:nvSpPr>
        <p:spPr/>
        <p:txBody>
          <a:bodyPr/>
          <a:lstStyle/>
          <a:p>
            <a:pPr>
              <a:defRPr/>
            </a:pPr>
            <a:fld id="{A85609E1-D3F3-46A0-A66F-D47CEF5CEEF1}" type="slidenum">
              <a:rPr lang="en-US"/>
              <a:pPr>
                <a:defRPr/>
              </a:pPr>
              <a:t>105</a:t>
            </a:fld>
            <a:endParaRPr lang="en-US"/>
          </a:p>
        </p:txBody>
      </p:sp>
      <p:sp>
        <p:nvSpPr>
          <p:cNvPr id="86019" name="Rectangle 2"/>
          <p:cNvSpPr>
            <a:spLocks noGrp="1" noChangeArrowheads="1"/>
          </p:cNvSpPr>
          <p:nvPr>
            <p:ph type="title" idx="4294967295"/>
          </p:nvPr>
        </p:nvSpPr>
        <p:spPr>
          <a:xfrm>
            <a:off x="457200" y="746125"/>
            <a:ext cx="8229600" cy="701675"/>
          </a:xfrm>
        </p:spPr>
        <p:txBody>
          <a:bodyPr rtlCol="0">
            <a:normAutofit fontScale="90000"/>
          </a:bodyPr>
          <a:lstStyle/>
          <a:p>
            <a:pPr eaLnBrk="1" fontAlgn="auto" hangingPunct="1">
              <a:spcAft>
                <a:spcPts val="0"/>
              </a:spcAft>
              <a:defRPr/>
            </a:pPr>
            <a:r>
              <a:rPr lang="en-US" dirty="0">
                <a:cs typeface="Tahoma" pitchFamily="34" charset="0"/>
              </a:rPr>
              <a:t>Exercise 1</a:t>
            </a:r>
          </a:p>
        </p:txBody>
      </p:sp>
      <p:sp>
        <p:nvSpPr>
          <p:cNvPr id="217091" name="Rectangle 3"/>
          <p:cNvSpPr>
            <a:spLocks noGrp="1" noChangeArrowheads="1"/>
          </p:cNvSpPr>
          <p:nvPr>
            <p:ph type="body" idx="4294967295"/>
          </p:nvPr>
        </p:nvSpPr>
        <p:spPr>
          <a:xfrm>
            <a:off x="304800" y="1828800"/>
            <a:ext cx="7696200" cy="4343400"/>
          </a:xfrm>
        </p:spPr>
        <p:txBody>
          <a:bodyPr/>
          <a:lstStyle/>
          <a:p>
            <a:pPr marL="914400" lvl="1" indent="-457200" eaLnBrk="1" hangingPunct="1">
              <a:buFontTx/>
              <a:buNone/>
              <a:tabLst>
                <a:tab pos="1790700" algn="l"/>
              </a:tabLst>
            </a:pPr>
            <a:r>
              <a:rPr lang="en-US" dirty="0">
                <a:latin typeface="Tahoma" pitchFamily="34" charset="0"/>
                <a:cs typeface="Tahoma" pitchFamily="34" charset="0"/>
              </a:rPr>
              <a:t>   </a:t>
            </a:r>
            <a:r>
              <a:rPr lang="en-US" sz="3200" dirty="0">
                <a:cs typeface="Tahoma" pitchFamily="34" charset="0"/>
              </a:rPr>
              <a:t>151 	 T'bilisi (Georgia)</a:t>
            </a:r>
          </a:p>
          <a:p>
            <a:pPr marL="914400" lvl="1" indent="-457200" eaLnBrk="1" hangingPunct="1">
              <a:buFontTx/>
              <a:buNone/>
              <a:tabLst>
                <a:tab pos="1790700" algn="l"/>
              </a:tabLst>
            </a:pPr>
            <a:r>
              <a:rPr lang="en-US" sz="3200" dirty="0">
                <a:cs typeface="Tahoma" pitchFamily="34" charset="0"/>
              </a:rPr>
              <a:t>    451 	 Tiflis (Georgia)</a:t>
            </a:r>
          </a:p>
          <a:p>
            <a:pPr marL="914400" lvl="1" indent="-457200" eaLnBrk="1" hangingPunct="1">
              <a:buFontTx/>
              <a:buNone/>
              <a:tabLst>
                <a:tab pos="1790700" algn="l"/>
              </a:tabLst>
            </a:pPr>
            <a:r>
              <a:rPr lang="en-US" sz="3200" dirty="0">
                <a:cs typeface="Tahoma" pitchFamily="34" charset="0"/>
              </a:rPr>
              <a:t>    451 	 Tbilisi (Georgia)</a:t>
            </a:r>
          </a:p>
          <a:p>
            <a:pPr marL="914400" lvl="1" indent="-457200" eaLnBrk="1" hangingPunct="1">
              <a:buFontTx/>
              <a:buNone/>
              <a:tabLst>
                <a:tab pos="1790700" algn="l"/>
              </a:tabLst>
            </a:pPr>
            <a:r>
              <a:rPr lang="en-US" sz="3200" dirty="0">
                <a:cs typeface="Tahoma" pitchFamily="34" charset="0"/>
              </a:rPr>
              <a:t>    451 	 $w </a:t>
            </a:r>
            <a:r>
              <a:rPr lang="en-US" sz="3200" dirty="0" err="1">
                <a:cs typeface="Tahoma" pitchFamily="34" charset="0"/>
              </a:rPr>
              <a:t>nnaa</a:t>
            </a:r>
            <a:r>
              <a:rPr lang="en-US" sz="3200" dirty="0">
                <a:cs typeface="Tahoma" pitchFamily="34" charset="0"/>
              </a:rPr>
              <a:t> $a Tiflis</a:t>
            </a:r>
          </a:p>
          <a:p>
            <a:pPr marL="914400" lvl="1" indent="-457200" eaLnBrk="1" hangingPunct="1">
              <a:buFontTx/>
              <a:buNone/>
              <a:tabLst>
                <a:tab pos="1790700" algn="l"/>
              </a:tabLst>
            </a:pPr>
            <a:r>
              <a:rPr lang="en-US" sz="3200" dirty="0">
                <a:cs typeface="Tahoma" pitchFamily="34" charset="0"/>
              </a:rPr>
              <a:t>    451 	 $w </a:t>
            </a:r>
            <a:r>
              <a:rPr lang="en-US" sz="3200" dirty="0" err="1">
                <a:cs typeface="Tahoma" pitchFamily="34" charset="0"/>
              </a:rPr>
              <a:t>nne</a:t>
            </a:r>
            <a:r>
              <a:rPr lang="en-US" sz="3200" dirty="0">
                <a:cs typeface="Tahoma" pitchFamily="34" charset="0"/>
              </a:rPr>
              <a:t> $a Tbilisi (Georgian S.S.R.)</a:t>
            </a:r>
          </a:p>
          <a:p>
            <a:pPr marL="914400" lvl="1" indent="-457200" eaLnBrk="1" hangingPunct="1">
              <a:buFontTx/>
              <a:buNone/>
              <a:tabLst>
                <a:tab pos="1790700" algn="l"/>
              </a:tabLst>
            </a:pPr>
            <a:r>
              <a:rPr lang="en-US" sz="3200" dirty="0">
                <a:cs typeface="Tahoma" pitchFamily="34" charset="0"/>
              </a:rPr>
              <a:t>    451 	 </a:t>
            </a:r>
            <a:r>
              <a:rPr lang="en-US" sz="3200" dirty="0" err="1">
                <a:cs typeface="Tahoma" pitchFamily="34" charset="0"/>
              </a:rPr>
              <a:t>T'blisi</a:t>
            </a:r>
            <a:r>
              <a:rPr lang="en-US" sz="3200" dirty="0">
                <a:cs typeface="Tahoma" pitchFamily="34" charset="0"/>
              </a:rPr>
              <a:t> (Georgia)</a:t>
            </a:r>
          </a:p>
          <a:p>
            <a:pPr eaLnBrk="1" hangingPunct="1">
              <a:tabLst>
                <a:tab pos="1944688" algn="l"/>
              </a:tabLst>
            </a:pPr>
            <a:endParaRPr lang="en-US" dirty="0">
              <a:latin typeface="Tahoma" pitchFamily="34" charset="0"/>
              <a:cs typeface="Tahoma" pitchFamily="34" charset="0"/>
            </a:endParaRPr>
          </a:p>
        </p:txBody>
      </p:sp>
      <p:sp>
        <p:nvSpPr>
          <p:cNvPr id="482308" name="Text Box 4"/>
          <p:cNvSpPr txBox="1">
            <a:spLocks noChangeArrowheads="1"/>
          </p:cNvSpPr>
          <p:nvPr/>
        </p:nvSpPr>
        <p:spPr bwMode="auto">
          <a:xfrm>
            <a:off x="4953000" y="3048000"/>
            <a:ext cx="4038600" cy="519112"/>
          </a:xfrm>
          <a:prstGeom prst="rect">
            <a:avLst/>
          </a:prstGeom>
          <a:noFill/>
          <a:ln w="9525">
            <a:noFill/>
            <a:miter lim="800000"/>
            <a:headEnd/>
            <a:tailEnd/>
          </a:ln>
        </p:spPr>
        <p:txBody>
          <a:bodyPr>
            <a:spAutoFit/>
          </a:bodyPr>
          <a:lstStyle/>
          <a:p>
            <a:pPr>
              <a:spcBef>
                <a:spcPct val="50000"/>
              </a:spcBef>
              <a:buFont typeface="Wingdings" pitchFamily="2" charset="2"/>
              <a:buChar char="ç"/>
            </a:pPr>
            <a:r>
              <a:rPr lang="en-US" sz="2800" dirty="0">
                <a:solidFill>
                  <a:schemeClr val="accent2"/>
                </a:solidFill>
                <a:latin typeface="Tahoma" pitchFamily="34" charset="0"/>
                <a:cs typeface="Times New Roman" pitchFamily="18" charset="0"/>
              </a:rPr>
              <a:t>Delete this reference</a:t>
            </a:r>
          </a:p>
        </p:txBody>
      </p:sp>
      <p:sp>
        <p:nvSpPr>
          <p:cNvPr id="2" name="Footer Placeholder 1"/>
          <p:cNvSpPr>
            <a:spLocks noGrp="1"/>
          </p:cNvSpPr>
          <p:nvPr>
            <p:ph type="ftr" sz="quarter" idx="11"/>
          </p:nvPr>
        </p:nvSpPr>
        <p:spPr/>
        <p:txBody>
          <a:bodyPr/>
          <a:lstStyle/>
          <a:p>
            <a:pPr>
              <a:defRPr/>
            </a:pPr>
            <a:r>
              <a:rPr lang="en-US"/>
              <a:t>Module 1. Foundations</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82308"/>
                                        </p:tgtEl>
                                        <p:attrNameLst>
                                          <p:attrName>style.visibility</p:attrName>
                                        </p:attrNameLst>
                                      </p:cBhvr>
                                      <p:to>
                                        <p:strVal val="visible"/>
                                      </p:to>
                                    </p:set>
                                    <p:animEffect transition="in" filter="dissolve">
                                      <p:cBhvr>
                                        <p:cTn id="7" dur="500"/>
                                        <p:tgtEl>
                                          <p:spTgt spid="4823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2308" grpId="0" autoUpdateAnimBg="0"/>
    </p:bldLst>
  </p:timing>
</p:sld>
</file>

<file path=ppt/slides/slide10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 name="Slide Number Placeholder 3"/>
          <p:cNvSpPr>
            <a:spLocks noGrp="1"/>
          </p:cNvSpPr>
          <p:nvPr>
            <p:ph type="sldNum" sz="quarter" idx="12"/>
          </p:nvPr>
        </p:nvSpPr>
        <p:spPr/>
        <p:txBody>
          <a:bodyPr/>
          <a:lstStyle/>
          <a:p>
            <a:pPr>
              <a:defRPr/>
            </a:pPr>
            <a:fld id="{5CC4C525-BBAE-4793-AB76-96CBE5B6A636}" type="slidenum">
              <a:rPr lang="en-US"/>
              <a:pPr>
                <a:defRPr/>
              </a:pPr>
              <a:t>106</a:t>
            </a:fld>
            <a:endParaRPr lang="en-US"/>
          </a:p>
        </p:txBody>
      </p:sp>
      <p:sp>
        <p:nvSpPr>
          <p:cNvPr id="219138" name="Rectangle 2"/>
          <p:cNvSpPr>
            <a:spLocks noGrp="1" noChangeArrowheads="1"/>
          </p:cNvSpPr>
          <p:nvPr>
            <p:ph type="title" idx="4294967295"/>
          </p:nvPr>
        </p:nvSpPr>
        <p:spPr>
          <a:xfrm>
            <a:off x="0" y="457200"/>
            <a:ext cx="9144000" cy="914400"/>
          </a:xfrm>
        </p:spPr>
        <p:txBody>
          <a:bodyPr/>
          <a:lstStyle/>
          <a:p>
            <a:pPr eaLnBrk="1" hangingPunct="1"/>
            <a:r>
              <a:rPr lang="en-US">
                <a:cs typeface="Tahoma" pitchFamily="34" charset="0"/>
              </a:rPr>
              <a:t>Exercise 2</a:t>
            </a:r>
          </a:p>
        </p:txBody>
      </p:sp>
      <p:sp>
        <p:nvSpPr>
          <p:cNvPr id="219139" name="Rectangle 3"/>
          <p:cNvSpPr>
            <a:spLocks noGrp="1" noChangeArrowheads="1"/>
          </p:cNvSpPr>
          <p:nvPr>
            <p:ph type="body" idx="4294967295"/>
          </p:nvPr>
        </p:nvSpPr>
        <p:spPr>
          <a:xfrm>
            <a:off x="685800" y="1219200"/>
            <a:ext cx="8305800" cy="4191000"/>
          </a:xfrm>
          <a:ln>
            <a:solidFill>
              <a:schemeClr val="bg1"/>
            </a:solidFill>
          </a:ln>
        </p:spPr>
        <p:txBody>
          <a:bodyPr/>
          <a:lstStyle/>
          <a:p>
            <a:pPr eaLnBrk="1" hangingPunct="1">
              <a:buFontTx/>
              <a:buNone/>
              <a:tabLst>
                <a:tab pos="1944688" algn="l"/>
              </a:tabLst>
            </a:pPr>
            <a:endParaRPr lang="en-US" sz="800" dirty="0"/>
          </a:p>
          <a:p>
            <a:pPr lvl="1" eaLnBrk="1" hangingPunct="1">
              <a:buFontTx/>
              <a:buNone/>
              <a:tabLst>
                <a:tab pos="1944688" algn="l"/>
              </a:tabLst>
            </a:pPr>
            <a:r>
              <a:rPr lang="en-US" sz="3400" dirty="0">
                <a:cs typeface="Tahoma" pitchFamily="34" charset="0"/>
              </a:rPr>
              <a:t>110 2 _  Ballard-Carlisle Historical &amp;	Genealogical Society</a:t>
            </a:r>
          </a:p>
          <a:p>
            <a:pPr lvl="1" eaLnBrk="1" hangingPunct="1">
              <a:buFontTx/>
              <a:buNone/>
              <a:tabLst>
                <a:tab pos="1944688" algn="l"/>
              </a:tabLst>
            </a:pPr>
            <a:r>
              <a:rPr lang="en-US" sz="3400" dirty="0">
                <a:cs typeface="Tahoma" pitchFamily="34" charset="0"/>
              </a:rPr>
              <a:t>410 2 _	Ballard-Carlisle Historical and 	Genealogical Society</a:t>
            </a:r>
          </a:p>
          <a:p>
            <a:pPr lvl="1" eaLnBrk="1" hangingPunct="1">
              <a:buFontTx/>
              <a:buNone/>
              <a:tabLst>
                <a:tab pos="1944688" algn="l"/>
              </a:tabLst>
            </a:pPr>
            <a:r>
              <a:rPr lang="en-US" sz="3400" dirty="0">
                <a:cs typeface="Tahoma" pitchFamily="34" charset="0"/>
              </a:rPr>
              <a:t>410 2 _	Ballard-Carlisle Historical-	Genealogical Society</a:t>
            </a:r>
          </a:p>
        </p:txBody>
      </p:sp>
      <p:sp>
        <p:nvSpPr>
          <p:cNvPr id="219140" name="Text Box 4"/>
          <p:cNvSpPr txBox="1">
            <a:spLocks noChangeArrowheads="1"/>
          </p:cNvSpPr>
          <p:nvPr/>
        </p:nvSpPr>
        <p:spPr bwMode="auto">
          <a:xfrm>
            <a:off x="1676400" y="5486400"/>
            <a:ext cx="4876800" cy="457200"/>
          </a:xfrm>
          <a:prstGeom prst="rect">
            <a:avLst/>
          </a:prstGeom>
          <a:noFill/>
          <a:ln w="9525">
            <a:noFill/>
            <a:miter lim="800000"/>
            <a:headEnd/>
            <a:tailEnd/>
          </a:ln>
        </p:spPr>
        <p:txBody>
          <a:bodyPr>
            <a:spAutoFit/>
          </a:bodyPr>
          <a:lstStyle/>
          <a:p>
            <a:pPr>
              <a:spcBef>
                <a:spcPct val="50000"/>
              </a:spcBef>
            </a:pPr>
            <a:endParaRPr lang="en-US" sz="2400">
              <a:solidFill>
                <a:schemeClr val="folHlink"/>
              </a:solidFill>
              <a:latin typeface="Times New Roman" pitchFamily="18" charset="0"/>
            </a:endParaRPr>
          </a:p>
        </p:txBody>
      </p:sp>
      <p:sp>
        <p:nvSpPr>
          <p:cNvPr id="484357" name="Text Box 5"/>
          <p:cNvSpPr txBox="1">
            <a:spLocks noChangeArrowheads="1"/>
          </p:cNvSpPr>
          <p:nvPr/>
        </p:nvSpPr>
        <p:spPr bwMode="auto">
          <a:xfrm>
            <a:off x="3810000" y="5486400"/>
            <a:ext cx="3352800" cy="579438"/>
          </a:xfrm>
          <a:prstGeom prst="rect">
            <a:avLst/>
          </a:prstGeom>
          <a:noFill/>
          <a:ln w="9525">
            <a:noFill/>
            <a:miter lim="800000"/>
            <a:headEnd/>
            <a:tailEnd/>
          </a:ln>
        </p:spPr>
        <p:txBody>
          <a:bodyPr>
            <a:spAutoFit/>
          </a:bodyPr>
          <a:lstStyle/>
          <a:p>
            <a:pPr>
              <a:spcBef>
                <a:spcPct val="50000"/>
              </a:spcBef>
              <a:buFont typeface="Wingdings" pitchFamily="2" charset="2"/>
              <a:buNone/>
            </a:pPr>
            <a:r>
              <a:rPr lang="en-US" sz="3200" b="1">
                <a:solidFill>
                  <a:schemeClr val="accent2"/>
                </a:solidFill>
                <a:latin typeface="Tahoma" pitchFamily="34" charset="0"/>
                <a:cs typeface="Times New Roman" pitchFamily="18" charset="0"/>
              </a:rPr>
              <a:t>All OK!</a:t>
            </a:r>
          </a:p>
        </p:txBody>
      </p:sp>
      <p:sp>
        <p:nvSpPr>
          <p:cNvPr id="2" name="Footer Placeholder 1"/>
          <p:cNvSpPr>
            <a:spLocks noGrp="1"/>
          </p:cNvSpPr>
          <p:nvPr>
            <p:ph type="ftr" sz="quarter" idx="11"/>
          </p:nvPr>
        </p:nvSpPr>
        <p:spPr/>
        <p:txBody>
          <a:bodyPr/>
          <a:lstStyle/>
          <a:p>
            <a:pPr>
              <a:defRPr/>
            </a:pPr>
            <a:r>
              <a:rPr lang="en-US"/>
              <a:t>Module 1. Foundations</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484357">
                                            <p:txEl>
                                              <p:pRg st="0" end="0"/>
                                            </p:txEl>
                                          </p:spTgt>
                                        </p:tgtEl>
                                        <p:attrNameLst>
                                          <p:attrName>style.visibility</p:attrName>
                                        </p:attrNameLst>
                                      </p:cBhvr>
                                      <p:to>
                                        <p:strVal val="visible"/>
                                      </p:to>
                                    </p:set>
                                    <p:animEffect transition="in" filter="dissolve">
                                      <p:cBhvr>
                                        <p:cTn id="7" dur="500"/>
                                        <p:tgtEl>
                                          <p:spTgt spid="48435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Slide Number Placeholder 3"/>
          <p:cNvSpPr>
            <a:spLocks noGrp="1"/>
          </p:cNvSpPr>
          <p:nvPr>
            <p:ph type="sldNum" sz="quarter" idx="12"/>
          </p:nvPr>
        </p:nvSpPr>
        <p:spPr/>
        <p:txBody>
          <a:bodyPr/>
          <a:lstStyle/>
          <a:p>
            <a:pPr>
              <a:defRPr/>
            </a:pPr>
            <a:fld id="{6C8CE601-3C18-4507-9E42-003EFA0EEAE1}" type="slidenum">
              <a:rPr lang="en-US"/>
              <a:pPr>
                <a:defRPr/>
              </a:pPr>
              <a:t>107</a:t>
            </a:fld>
            <a:endParaRPr lang="en-US"/>
          </a:p>
        </p:txBody>
      </p:sp>
      <p:sp>
        <p:nvSpPr>
          <p:cNvPr id="221186" name="Rectangle 2"/>
          <p:cNvSpPr>
            <a:spLocks noGrp="1" noChangeArrowheads="1"/>
          </p:cNvSpPr>
          <p:nvPr>
            <p:ph type="title" idx="4294967295"/>
          </p:nvPr>
        </p:nvSpPr>
        <p:spPr>
          <a:xfrm>
            <a:off x="0" y="304800"/>
            <a:ext cx="9144000" cy="762000"/>
          </a:xfrm>
        </p:spPr>
        <p:txBody>
          <a:bodyPr/>
          <a:lstStyle/>
          <a:p>
            <a:pPr eaLnBrk="1" hangingPunct="1"/>
            <a:r>
              <a:rPr lang="en-US">
                <a:cs typeface="Tahoma" pitchFamily="34" charset="0"/>
              </a:rPr>
              <a:t>Exercise 3</a:t>
            </a:r>
          </a:p>
        </p:txBody>
      </p:sp>
      <p:sp>
        <p:nvSpPr>
          <p:cNvPr id="221187" name="Rectangle 3"/>
          <p:cNvSpPr>
            <a:spLocks noGrp="1" noChangeArrowheads="1"/>
          </p:cNvSpPr>
          <p:nvPr>
            <p:ph type="body" idx="4294967295"/>
          </p:nvPr>
        </p:nvSpPr>
        <p:spPr>
          <a:xfrm>
            <a:off x="914400" y="1219200"/>
            <a:ext cx="7772400" cy="4953000"/>
          </a:xfrm>
        </p:spPr>
        <p:txBody>
          <a:bodyPr/>
          <a:lstStyle/>
          <a:p>
            <a:pPr marL="914400" indent="-822325" eaLnBrk="1" hangingPunct="1">
              <a:lnSpc>
                <a:spcPct val="90000"/>
              </a:lnSpc>
              <a:buFontTx/>
              <a:buNone/>
              <a:tabLst>
                <a:tab pos="1435100" algn="l"/>
              </a:tabLst>
            </a:pPr>
            <a:r>
              <a:rPr lang="en-US" dirty="0">
                <a:cs typeface="Tahoma" pitchFamily="34" charset="0"/>
              </a:rPr>
              <a:t>110 1 _	United States. $b Office of the Under 	Secretary of Defense, Acquisition</a:t>
            </a:r>
          </a:p>
          <a:p>
            <a:pPr marL="914400" indent="-822325" eaLnBrk="1" hangingPunct="1">
              <a:lnSpc>
                <a:spcPct val="90000"/>
              </a:lnSpc>
              <a:buFontTx/>
              <a:buNone/>
              <a:tabLst>
                <a:tab pos="1435100" algn="l"/>
              </a:tabLst>
            </a:pPr>
            <a:r>
              <a:rPr lang="en-US" dirty="0">
                <a:cs typeface="Tahoma" pitchFamily="34" charset="0"/>
              </a:rPr>
              <a:t>410 1 _	United States. $b Office of the Under 	Secretary of Defense for Acquisition</a:t>
            </a:r>
          </a:p>
          <a:p>
            <a:pPr marL="914400" indent="-822325" eaLnBrk="1" hangingPunct="1">
              <a:lnSpc>
                <a:spcPct val="90000"/>
              </a:lnSpc>
              <a:buFontTx/>
              <a:buNone/>
              <a:tabLst>
                <a:tab pos="1435100" algn="l"/>
              </a:tabLst>
            </a:pPr>
            <a:r>
              <a:rPr lang="en-US" dirty="0">
                <a:cs typeface="Tahoma" pitchFamily="34" charset="0"/>
              </a:rPr>
              <a:t>410 1 _	United States. $b Under Secretary 	of Defense, Acquisition</a:t>
            </a:r>
          </a:p>
          <a:p>
            <a:pPr marL="914400" indent="-822325" eaLnBrk="1" hangingPunct="1">
              <a:lnSpc>
                <a:spcPct val="90000"/>
              </a:lnSpc>
              <a:buFontTx/>
              <a:buNone/>
              <a:tabLst>
                <a:tab pos="1435100" algn="l"/>
              </a:tabLst>
            </a:pPr>
            <a:r>
              <a:rPr lang="en-US" dirty="0">
                <a:cs typeface="Tahoma" pitchFamily="34" charset="0"/>
              </a:rPr>
              <a:t>410 1 _	United States. $b Office of the Under 	Secretary of Defense (Acquisition)</a:t>
            </a:r>
          </a:p>
        </p:txBody>
      </p:sp>
      <p:sp>
        <p:nvSpPr>
          <p:cNvPr id="486404" name="Text Box 4"/>
          <p:cNvSpPr txBox="1">
            <a:spLocks noChangeArrowheads="1"/>
          </p:cNvSpPr>
          <p:nvPr/>
        </p:nvSpPr>
        <p:spPr bwMode="auto">
          <a:xfrm>
            <a:off x="1981200" y="5105400"/>
            <a:ext cx="6477000" cy="519112"/>
          </a:xfrm>
          <a:prstGeom prst="rect">
            <a:avLst/>
          </a:prstGeom>
          <a:noFill/>
          <a:ln w="9525">
            <a:noFill/>
            <a:miter lim="800000"/>
            <a:headEnd/>
            <a:tailEnd/>
          </a:ln>
        </p:spPr>
        <p:txBody>
          <a:bodyPr>
            <a:spAutoFit/>
          </a:bodyPr>
          <a:lstStyle/>
          <a:p>
            <a:pPr marL="2057400" lvl="4" indent="-228600">
              <a:spcBef>
                <a:spcPct val="50000"/>
              </a:spcBef>
              <a:buFont typeface="Wingdings" pitchFamily="2" charset="2"/>
              <a:buChar char="ë"/>
            </a:pPr>
            <a:r>
              <a:rPr lang="en-US" sz="2800" b="1" dirty="0">
                <a:solidFill>
                  <a:schemeClr val="accent2"/>
                </a:solidFill>
                <a:latin typeface="Tahoma" pitchFamily="34" charset="0"/>
                <a:cs typeface="Times New Roman" pitchFamily="18" charset="0"/>
              </a:rPr>
              <a:t>Delete this reference</a:t>
            </a:r>
          </a:p>
        </p:txBody>
      </p:sp>
      <p:sp>
        <p:nvSpPr>
          <p:cNvPr id="2" name="Footer Placeholder 1"/>
          <p:cNvSpPr>
            <a:spLocks noGrp="1"/>
          </p:cNvSpPr>
          <p:nvPr>
            <p:ph type="ftr" sz="quarter" idx="11"/>
          </p:nvPr>
        </p:nvSpPr>
        <p:spPr/>
        <p:txBody>
          <a:bodyPr/>
          <a:lstStyle/>
          <a:p>
            <a:pPr>
              <a:defRPr/>
            </a:pPr>
            <a:r>
              <a:rPr lang="en-US"/>
              <a:t>Module 1. Foundations</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86404"/>
                                        </p:tgtEl>
                                        <p:attrNameLst>
                                          <p:attrName>style.visibility</p:attrName>
                                        </p:attrNameLst>
                                      </p:cBhvr>
                                      <p:to>
                                        <p:strVal val="visible"/>
                                      </p:to>
                                    </p:set>
                                    <p:animEffect transition="in" filter="dissolve">
                                      <p:cBhvr>
                                        <p:cTn id="7" dur="500"/>
                                        <p:tgtEl>
                                          <p:spTgt spid="4864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6404" grpId="0" autoUpdateAnimBg="0"/>
    </p:bldLst>
  </p:timing>
</p:sld>
</file>

<file path=ppt/slides/slide10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Slide Number Placeholder 3"/>
          <p:cNvSpPr>
            <a:spLocks noGrp="1"/>
          </p:cNvSpPr>
          <p:nvPr>
            <p:ph type="sldNum" sz="quarter" idx="12"/>
          </p:nvPr>
        </p:nvSpPr>
        <p:spPr/>
        <p:txBody>
          <a:bodyPr/>
          <a:lstStyle/>
          <a:p>
            <a:pPr>
              <a:defRPr/>
            </a:pPr>
            <a:fld id="{250B6BB4-6992-4D59-BE20-0E2D586E30DE}" type="slidenum">
              <a:rPr lang="en-US"/>
              <a:pPr>
                <a:defRPr/>
              </a:pPr>
              <a:t>108</a:t>
            </a:fld>
            <a:endParaRPr lang="en-US"/>
          </a:p>
        </p:txBody>
      </p:sp>
      <p:sp>
        <p:nvSpPr>
          <p:cNvPr id="223234" name="Rectangle 2"/>
          <p:cNvSpPr>
            <a:spLocks noGrp="1" noChangeArrowheads="1"/>
          </p:cNvSpPr>
          <p:nvPr>
            <p:ph type="body" idx="4294967295"/>
          </p:nvPr>
        </p:nvSpPr>
        <p:spPr>
          <a:xfrm>
            <a:off x="381000" y="1143000"/>
            <a:ext cx="8572500" cy="4648200"/>
          </a:xfrm>
        </p:spPr>
        <p:txBody>
          <a:bodyPr/>
          <a:lstStyle/>
          <a:p>
            <a:pPr eaLnBrk="1" hangingPunct="1">
              <a:buFontTx/>
              <a:buNone/>
            </a:pPr>
            <a:endParaRPr lang="en-US" dirty="0"/>
          </a:p>
          <a:p>
            <a:pPr lvl="1" eaLnBrk="1" hangingPunct="1">
              <a:buFontTx/>
              <a:buNone/>
              <a:tabLst>
                <a:tab pos="1885950" algn="l"/>
              </a:tabLst>
            </a:pPr>
            <a:r>
              <a:rPr lang="en-US" sz="3200" dirty="0">
                <a:cs typeface="Tahoma" pitchFamily="34" charset="0"/>
              </a:rPr>
              <a:t>100 1 _	</a:t>
            </a:r>
            <a:r>
              <a:rPr lang="en-US" sz="3200" dirty="0" err="1">
                <a:cs typeface="Tahoma" pitchFamily="34" charset="0"/>
              </a:rPr>
              <a:t>Torrealba</a:t>
            </a:r>
            <a:r>
              <a:rPr lang="en-US" sz="3200" dirty="0">
                <a:cs typeface="Tahoma" pitchFamily="34" charset="0"/>
              </a:rPr>
              <a:t> Ramos, Isabel</a:t>
            </a:r>
          </a:p>
          <a:p>
            <a:pPr lvl="1" eaLnBrk="1" hangingPunct="1">
              <a:buFontTx/>
              <a:buNone/>
              <a:tabLst>
                <a:tab pos="1885950" algn="l"/>
              </a:tabLst>
            </a:pPr>
            <a:r>
              <a:rPr lang="en-US" sz="3200" dirty="0">
                <a:cs typeface="Tahoma" pitchFamily="34" charset="0"/>
              </a:rPr>
              <a:t>400 1 _	Ramos, Isabel </a:t>
            </a:r>
            <a:r>
              <a:rPr lang="en-US" sz="3200" dirty="0" err="1">
                <a:cs typeface="Tahoma" pitchFamily="34" charset="0"/>
              </a:rPr>
              <a:t>Torrealba</a:t>
            </a:r>
            <a:endParaRPr lang="en-US" sz="3200" dirty="0">
              <a:cs typeface="Tahoma" pitchFamily="34" charset="0"/>
            </a:endParaRPr>
          </a:p>
          <a:p>
            <a:pPr lvl="1" eaLnBrk="1" hangingPunct="1">
              <a:buFontTx/>
              <a:buNone/>
              <a:tabLst>
                <a:tab pos="1885950" algn="l"/>
              </a:tabLst>
            </a:pPr>
            <a:r>
              <a:rPr lang="en-US" sz="3200" dirty="0">
                <a:cs typeface="Tahoma" pitchFamily="34" charset="0"/>
              </a:rPr>
              <a:t>400 1 _	</a:t>
            </a:r>
            <a:r>
              <a:rPr lang="en-US" sz="3200" dirty="0" err="1">
                <a:cs typeface="Tahoma" pitchFamily="34" charset="0"/>
              </a:rPr>
              <a:t>Torrealba</a:t>
            </a:r>
            <a:r>
              <a:rPr lang="en-US" sz="3200" dirty="0">
                <a:cs typeface="Tahoma" pitchFamily="34" charset="0"/>
              </a:rPr>
              <a:t>-Ramos, Isabel </a:t>
            </a:r>
          </a:p>
          <a:p>
            <a:pPr lvl="1" eaLnBrk="1" hangingPunct="1">
              <a:buFontTx/>
              <a:buNone/>
              <a:tabLst>
                <a:tab pos="1885950" algn="l"/>
              </a:tabLst>
            </a:pPr>
            <a:r>
              <a:rPr lang="en-US" sz="3200" dirty="0">
                <a:cs typeface="Tahoma" pitchFamily="34" charset="0"/>
              </a:rPr>
              <a:t>400 1 _  </a:t>
            </a:r>
            <a:r>
              <a:rPr lang="en-US" sz="3200" dirty="0" err="1">
                <a:cs typeface="Tahoma" pitchFamily="34" charset="0"/>
              </a:rPr>
              <a:t>Torrealba</a:t>
            </a:r>
            <a:r>
              <a:rPr lang="en-US" sz="3200" dirty="0">
                <a:cs typeface="Tahoma" pitchFamily="34" charset="0"/>
              </a:rPr>
              <a:t>-Ramos, Isabel Teresa   </a:t>
            </a:r>
          </a:p>
          <a:p>
            <a:pPr lvl="1" eaLnBrk="1" hangingPunct="1"/>
            <a:endParaRPr lang="en-US" sz="3200" dirty="0">
              <a:latin typeface="Tahoma" pitchFamily="34" charset="0"/>
              <a:cs typeface="Tahoma" pitchFamily="34" charset="0"/>
            </a:endParaRPr>
          </a:p>
          <a:p>
            <a:pPr eaLnBrk="1" hangingPunct="1"/>
            <a:endParaRPr lang="en-US" dirty="0">
              <a:latin typeface="Tahoma" pitchFamily="34" charset="0"/>
              <a:cs typeface="Tahoma" pitchFamily="34" charset="0"/>
            </a:endParaRPr>
          </a:p>
        </p:txBody>
      </p:sp>
      <p:sp>
        <p:nvSpPr>
          <p:cNvPr id="223235" name="Rectangle 3"/>
          <p:cNvSpPr>
            <a:spLocks noGrp="1" noChangeArrowheads="1"/>
          </p:cNvSpPr>
          <p:nvPr>
            <p:ph type="title" idx="4294967295"/>
          </p:nvPr>
        </p:nvSpPr>
        <p:spPr>
          <a:xfrm>
            <a:off x="0" y="457200"/>
            <a:ext cx="9144000" cy="914400"/>
          </a:xfrm>
        </p:spPr>
        <p:txBody>
          <a:bodyPr/>
          <a:lstStyle/>
          <a:p>
            <a:pPr eaLnBrk="1" hangingPunct="1"/>
            <a:r>
              <a:rPr lang="en-US">
                <a:cs typeface="Tahoma" pitchFamily="34" charset="0"/>
              </a:rPr>
              <a:t>Exercise 4</a:t>
            </a:r>
          </a:p>
        </p:txBody>
      </p:sp>
      <p:sp>
        <p:nvSpPr>
          <p:cNvPr id="566277" name="AutoShape 4"/>
          <p:cNvSpPr>
            <a:spLocks noChangeArrowheads="1"/>
          </p:cNvSpPr>
          <p:nvPr/>
        </p:nvSpPr>
        <p:spPr bwMode="auto">
          <a:xfrm>
            <a:off x="6896100" y="2628900"/>
            <a:ext cx="1447800" cy="952500"/>
          </a:xfrm>
          <a:prstGeom prst="wedgeRectCallout">
            <a:avLst>
              <a:gd name="adj1" fmla="val -77171"/>
              <a:gd name="adj2" fmla="val 0"/>
            </a:avLst>
          </a:prstGeom>
          <a:solidFill>
            <a:schemeClr val="bg1"/>
          </a:solidFill>
          <a:ln w="19050">
            <a:solidFill>
              <a:schemeClr val="tx2"/>
            </a:solidFill>
            <a:miter lim="800000"/>
            <a:headEnd/>
            <a:tailEnd/>
          </a:ln>
        </p:spPr>
        <p:txBody>
          <a:bodyPr/>
          <a:lstStyle/>
          <a:p>
            <a:r>
              <a:rPr lang="en-US" sz="2800" b="1" dirty="0">
                <a:solidFill>
                  <a:schemeClr val="accent2"/>
                </a:solidFill>
                <a:latin typeface="Calibri" pitchFamily="34" charset="0"/>
                <a:cs typeface="Times New Roman" pitchFamily="18" charset="0"/>
              </a:rPr>
              <a:t>Delete</a:t>
            </a:r>
          </a:p>
          <a:p>
            <a:r>
              <a:rPr lang="en-US" sz="2800" b="1" dirty="0">
                <a:solidFill>
                  <a:schemeClr val="accent2"/>
                </a:solidFill>
                <a:latin typeface="Calibri" pitchFamily="34" charset="0"/>
                <a:cs typeface="Times New Roman" pitchFamily="18" charset="0"/>
              </a:rPr>
              <a:t>this 400</a:t>
            </a:r>
          </a:p>
        </p:txBody>
      </p:sp>
      <p:sp>
        <p:nvSpPr>
          <p:cNvPr id="2" name="Footer Placeholder 1"/>
          <p:cNvSpPr>
            <a:spLocks noGrp="1"/>
          </p:cNvSpPr>
          <p:nvPr>
            <p:ph type="ftr" sz="quarter" idx="11"/>
          </p:nvPr>
        </p:nvSpPr>
        <p:spPr/>
        <p:txBody>
          <a:bodyPr/>
          <a:lstStyle/>
          <a:p>
            <a:pPr>
              <a:defRPr/>
            </a:pPr>
            <a:r>
              <a:rPr lang="en-US"/>
              <a:t>Module 1. Foundations</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66277"/>
                                        </p:tgtEl>
                                        <p:attrNameLst>
                                          <p:attrName>style.visibility</p:attrName>
                                        </p:attrNameLst>
                                      </p:cBhvr>
                                      <p:to>
                                        <p:strVal val="visible"/>
                                      </p:to>
                                    </p:set>
                                    <p:animEffect transition="in" filter="dissolve">
                                      <p:cBhvr>
                                        <p:cTn id="7" dur="500"/>
                                        <p:tgtEl>
                                          <p:spTgt spid="5662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6277" grpId="0" animBg="1"/>
    </p:bldLst>
  </p:timing>
</p:sld>
</file>

<file path=ppt/slides/slide10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Slide Number Placeholder 3"/>
          <p:cNvSpPr>
            <a:spLocks noGrp="1"/>
          </p:cNvSpPr>
          <p:nvPr>
            <p:ph type="sldNum" sz="quarter" idx="12"/>
          </p:nvPr>
        </p:nvSpPr>
        <p:spPr/>
        <p:txBody>
          <a:bodyPr/>
          <a:lstStyle/>
          <a:p>
            <a:pPr>
              <a:defRPr/>
            </a:pPr>
            <a:fld id="{B761CFB1-4666-48DA-876E-8695BADCA5B5}" type="slidenum">
              <a:rPr lang="en-US"/>
              <a:pPr>
                <a:defRPr/>
              </a:pPr>
              <a:t>109</a:t>
            </a:fld>
            <a:endParaRPr lang="en-US"/>
          </a:p>
        </p:txBody>
      </p:sp>
      <p:sp>
        <p:nvSpPr>
          <p:cNvPr id="225282" name="Rectangle 2"/>
          <p:cNvSpPr>
            <a:spLocks noGrp="1" noChangeArrowheads="1"/>
          </p:cNvSpPr>
          <p:nvPr>
            <p:ph type="title" idx="4294967295"/>
          </p:nvPr>
        </p:nvSpPr>
        <p:spPr>
          <a:xfrm>
            <a:off x="0" y="228600"/>
            <a:ext cx="9144000" cy="914400"/>
          </a:xfrm>
        </p:spPr>
        <p:txBody>
          <a:bodyPr/>
          <a:lstStyle/>
          <a:p>
            <a:pPr eaLnBrk="1" hangingPunct="1"/>
            <a:r>
              <a:rPr lang="en-US" dirty="0">
                <a:cs typeface="Tahoma" pitchFamily="34" charset="0"/>
              </a:rPr>
              <a:t>Exercise 5</a:t>
            </a:r>
          </a:p>
        </p:txBody>
      </p:sp>
      <p:sp>
        <p:nvSpPr>
          <p:cNvPr id="225283" name="Rectangle 3"/>
          <p:cNvSpPr>
            <a:spLocks noGrp="1" noChangeArrowheads="1"/>
          </p:cNvSpPr>
          <p:nvPr>
            <p:ph type="body" idx="4294967295"/>
          </p:nvPr>
        </p:nvSpPr>
        <p:spPr>
          <a:xfrm>
            <a:off x="1066800" y="1300160"/>
            <a:ext cx="7010400" cy="4267200"/>
          </a:xfrm>
        </p:spPr>
        <p:txBody>
          <a:bodyPr/>
          <a:lstStyle/>
          <a:p>
            <a:pPr eaLnBrk="1" hangingPunct="1">
              <a:buFontTx/>
              <a:buNone/>
            </a:pPr>
            <a:endParaRPr lang="en-US" dirty="0"/>
          </a:p>
          <a:p>
            <a:pPr lvl="1" eaLnBrk="1" hangingPunct="1">
              <a:buFont typeface="Arial" charset="0"/>
              <a:buNone/>
            </a:pPr>
            <a:r>
              <a:rPr lang="en-US" sz="3600" dirty="0">
                <a:cs typeface="Tahoma" pitchFamily="34" charset="0"/>
              </a:rPr>
              <a:t>151 _ _ </a:t>
            </a:r>
            <a:r>
              <a:rPr lang="en-US" sz="3600" dirty="0"/>
              <a:t>San Jose (Calif.)</a:t>
            </a:r>
            <a:endParaRPr lang="en-US" sz="3600" dirty="0">
              <a:cs typeface="Tahoma" pitchFamily="34" charset="0"/>
            </a:endParaRPr>
          </a:p>
          <a:p>
            <a:pPr lvl="1" eaLnBrk="1" hangingPunct="1">
              <a:buNone/>
            </a:pPr>
            <a:r>
              <a:rPr lang="en-US" sz="3600" dirty="0">
                <a:cs typeface="Tahoma" pitchFamily="34" charset="0"/>
              </a:rPr>
              <a:t>451 _ _ San José (Calif.</a:t>
            </a:r>
            <a:r>
              <a:rPr lang="en-US" sz="3600" dirty="0"/>
              <a:t>)</a:t>
            </a:r>
          </a:p>
          <a:p>
            <a:pPr lvl="1" eaLnBrk="1" hangingPunct="1">
              <a:buFontTx/>
              <a:buNone/>
            </a:pPr>
            <a:r>
              <a:rPr lang="en-US" sz="3600" dirty="0">
                <a:cs typeface="Tahoma" pitchFamily="34" charset="0"/>
              </a:rPr>
              <a:t>451 _ _ City of San José (Calif.)</a:t>
            </a:r>
          </a:p>
          <a:p>
            <a:pPr lvl="1" eaLnBrk="1" hangingPunct="1">
              <a:buFontTx/>
              <a:buNone/>
            </a:pPr>
            <a:r>
              <a:rPr lang="en-US" sz="3600" dirty="0">
                <a:cs typeface="Tahoma" pitchFamily="34" charset="0"/>
              </a:rPr>
              <a:t>451 _ _ City of San Jose (Calif.)</a:t>
            </a:r>
          </a:p>
          <a:p>
            <a:pPr lvl="1" eaLnBrk="1" hangingPunct="1">
              <a:buFontTx/>
              <a:buNone/>
            </a:pPr>
            <a:endParaRPr lang="en-US" sz="3200" dirty="0">
              <a:latin typeface="Tahoma" pitchFamily="34" charset="0"/>
              <a:cs typeface="Tahoma" pitchFamily="34" charset="0"/>
            </a:endParaRPr>
          </a:p>
        </p:txBody>
      </p:sp>
      <p:sp>
        <p:nvSpPr>
          <p:cNvPr id="2" name="Footer Placeholder 1"/>
          <p:cNvSpPr>
            <a:spLocks noGrp="1"/>
          </p:cNvSpPr>
          <p:nvPr>
            <p:ph type="ftr" sz="quarter" idx="11"/>
          </p:nvPr>
        </p:nvSpPr>
        <p:spPr/>
        <p:txBody>
          <a:bodyPr/>
          <a:lstStyle/>
          <a:p>
            <a:pPr>
              <a:defRPr/>
            </a:pPr>
            <a:r>
              <a:rPr lang="en-US"/>
              <a:t>Module 1. Foundations</a:t>
            </a:r>
          </a:p>
        </p:txBody>
      </p:sp>
      <p:sp>
        <p:nvSpPr>
          <p:cNvPr id="8" name="Text Box 4"/>
          <p:cNvSpPr txBox="1">
            <a:spLocks noChangeArrowheads="1"/>
          </p:cNvSpPr>
          <p:nvPr/>
        </p:nvSpPr>
        <p:spPr bwMode="auto">
          <a:xfrm>
            <a:off x="6019800" y="2590800"/>
            <a:ext cx="1828800" cy="519112"/>
          </a:xfrm>
          <a:prstGeom prst="rect">
            <a:avLst/>
          </a:prstGeom>
          <a:noFill/>
          <a:ln w="9525">
            <a:noFill/>
            <a:miter lim="800000"/>
            <a:headEnd/>
            <a:tailEnd/>
          </a:ln>
        </p:spPr>
        <p:txBody>
          <a:bodyPr wrap="square">
            <a:spAutoFit/>
          </a:bodyPr>
          <a:lstStyle/>
          <a:p>
            <a:pPr>
              <a:spcBef>
                <a:spcPct val="50000"/>
              </a:spcBef>
              <a:buFont typeface="Wingdings" pitchFamily="2" charset="2"/>
              <a:buChar char="ç"/>
            </a:pPr>
            <a:r>
              <a:rPr lang="en-US" sz="2800" dirty="0">
                <a:solidFill>
                  <a:schemeClr val="accent2"/>
                </a:solidFill>
                <a:latin typeface="Tahoma" pitchFamily="34" charset="0"/>
                <a:cs typeface="Times New Roman" pitchFamily="18" charset="0"/>
              </a:rPr>
              <a:t> Del</a:t>
            </a:r>
            <a:r>
              <a:rPr lang="en-US" sz="2800" dirty="0">
                <a:solidFill>
                  <a:srgbClr val="C00000"/>
                </a:solidFill>
                <a:latin typeface="Tahoma" pitchFamily="34" charset="0"/>
                <a:cs typeface="Times New Roman" pitchFamily="18" charset="0"/>
              </a:rPr>
              <a:t>et</a:t>
            </a:r>
            <a:r>
              <a:rPr lang="en-US" sz="2800" dirty="0">
                <a:solidFill>
                  <a:schemeClr val="accent2"/>
                </a:solidFill>
                <a:latin typeface="Tahoma" pitchFamily="34" charset="0"/>
                <a:cs typeface="Times New Roman" pitchFamily="18" charset="0"/>
              </a:rPr>
              <a:t>e</a:t>
            </a:r>
          </a:p>
        </p:txBody>
      </p:sp>
      <p:sp>
        <p:nvSpPr>
          <p:cNvPr id="9" name="Text Box 4"/>
          <p:cNvSpPr txBox="1">
            <a:spLocks noChangeArrowheads="1"/>
          </p:cNvSpPr>
          <p:nvPr/>
        </p:nvSpPr>
        <p:spPr bwMode="auto">
          <a:xfrm rot="5400000">
            <a:off x="3766810" y="5305750"/>
            <a:ext cx="2133600" cy="523220"/>
          </a:xfrm>
          <a:prstGeom prst="rect">
            <a:avLst/>
          </a:prstGeom>
          <a:noFill/>
          <a:ln w="9525">
            <a:noFill/>
            <a:miter lim="800000"/>
            <a:headEnd/>
            <a:tailEnd/>
          </a:ln>
        </p:spPr>
        <p:txBody>
          <a:bodyPr wrap="square">
            <a:spAutoFit/>
          </a:bodyPr>
          <a:lstStyle/>
          <a:p>
            <a:pPr>
              <a:spcBef>
                <a:spcPct val="50000"/>
              </a:spcBef>
              <a:buFont typeface="Wingdings" pitchFamily="2" charset="2"/>
              <a:buChar char="ç"/>
            </a:pPr>
            <a:r>
              <a:rPr lang="en-US" sz="2800" dirty="0">
                <a:solidFill>
                  <a:schemeClr val="accent2"/>
                </a:solidFill>
                <a:latin typeface="Tahoma" pitchFamily="34" charset="0"/>
                <a:cs typeface="Times New Roman" pitchFamily="18" charset="0"/>
              </a:rPr>
              <a:t> </a:t>
            </a:r>
          </a:p>
        </p:txBody>
      </p:sp>
      <p:sp>
        <p:nvSpPr>
          <p:cNvPr id="3" name="TextBox 2"/>
          <p:cNvSpPr txBox="1"/>
          <p:nvPr/>
        </p:nvSpPr>
        <p:spPr>
          <a:xfrm>
            <a:off x="4267200" y="4925317"/>
            <a:ext cx="2286000" cy="954107"/>
          </a:xfrm>
          <a:prstGeom prst="rect">
            <a:avLst/>
          </a:prstGeom>
          <a:noFill/>
        </p:spPr>
        <p:txBody>
          <a:bodyPr wrap="square" rtlCol="0">
            <a:spAutoFit/>
          </a:bodyPr>
          <a:lstStyle/>
          <a:p>
            <a:r>
              <a:rPr lang="en-US" sz="2800" dirty="0">
                <a:solidFill>
                  <a:srgbClr val="C00000"/>
                </a:solidFill>
                <a:latin typeface="Tahoma" panose="020B0604030504040204" pitchFamily="34" charset="0"/>
                <a:ea typeface="Tahoma" panose="020B0604030504040204" pitchFamily="34" charset="0"/>
                <a:cs typeface="Tahoma" panose="020B0604030504040204" pitchFamily="34" charset="0"/>
              </a:rPr>
              <a:t>Delete one of these two</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dissolve">
                                      <p:cBhvr>
                                        <p:cTn id="12" dur="500"/>
                                        <p:tgtEl>
                                          <p:spTgt spid="9"/>
                                        </p:tgtEl>
                                      </p:cBhvr>
                                    </p:animEffect>
                                  </p:childTnLst>
                                </p:cTn>
                              </p:par>
                              <p:par>
                                <p:cTn id="13" presetID="1"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utoUpdateAnimBg="0"/>
      <p:bldP spid="9" grpId="0" autoUpdateAnimBg="0"/>
      <p:bldP spid="3" grpId="0"/>
    </p:bldLst>
  </p:timing>
</p:sld>
</file>

<file path=ppt/slides/slide1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Slide Number Placeholder 3"/>
          <p:cNvSpPr>
            <a:spLocks noGrp="1"/>
          </p:cNvSpPr>
          <p:nvPr>
            <p:ph type="sldNum" sz="quarter" idx="12"/>
          </p:nvPr>
        </p:nvSpPr>
        <p:spPr/>
        <p:txBody>
          <a:bodyPr/>
          <a:lstStyle/>
          <a:p>
            <a:pPr>
              <a:defRPr/>
            </a:pPr>
            <a:fld id="{5A5EE768-5C06-4D1F-A66E-97E9BEBEFBF4}" type="slidenum">
              <a:rPr lang="en-US"/>
              <a:pPr>
                <a:defRPr/>
              </a:pPr>
              <a:t>110</a:t>
            </a:fld>
            <a:endParaRPr lang="en-US"/>
          </a:p>
        </p:txBody>
      </p:sp>
      <p:sp>
        <p:nvSpPr>
          <p:cNvPr id="215042" name="Rectangle 2"/>
          <p:cNvSpPr>
            <a:spLocks noGrp="1" noChangeArrowheads="1"/>
          </p:cNvSpPr>
          <p:nvPr>
            <p:ph type="title" idx="4294967295"/>
          </p:nvPr>
        </p:nvSpPr>
        <p:spPr>
          <a:xfrm>
            <a:off x="0" y="457200"/>
            <a:ext cx="9144000" cy="1433512"/>
          </a:xfrm>
        </p:spPr>
        <p:txBody>
          <a:bodyPr/>
          <a:lstStyle/>
          <a:p>
            <a:pPr eaLnBrk="1" hangingPunct="1"/>
            <a:r>
              <a:rPr lang="en-US" dirty="0">
                <a:cs typeface="Tahoma" pitchFamily="34" charset="0"/>
              </a:rPr>
              <a:t>Normalization Exercises</a:t>
            </a:r>
          </a:p>
        </p:txBody>
      </p:sp>
      <p:sp>
        <p:nvSpPr>
          <p:cNvPr id="84997" name="Text Box 4"/>
          <p:cNvSpPr txBox="1">
            <a:spLocks noChangeArrowheads="1"/>
          </p:cNvSpPr>
          <p:nvPr/>
        </p:nvSpPr>
        <p:spPr bwMode="auto">
          <a:xfrm>
            <a:off x="1219200" y="2438400"/>
            <a:ext cx="7010400" cy="1200329"/>
          </a:xfrm>
          <a:prstGeom prst="rect">
            <a:avLst/>
          </a:prstGeom>
          <a:noFill/>
          <a:ln>
            <a:noFill/>
          </a:ln>
        </p:spPr>
        <p:txBody>
          <a:bodyPr>
            <a:spAutoFit/>
          </a:bodyPr>
          <a:lstStyle>
            <a:lvl1pPr eaLnBrk="0" hangingPunct="0">
              <a:defRPr>
                <a:solidFill>
                  <a:schemeClr val="tx1"/>
                </a:solidFill>
                <a:latin typeface="Tahoma" pitchFamily="34" charset="0"/>
                <a:cs typeface="Tahoma" pitchFamily="34" charset="0"/>
              </a:defRPr>
            </a:lvl1pPr>
            <a:lvl2pPr marL="742950" indent="-285750" eaLnBrk="0" hangingPunct="0">
              <a:defRPr>
                <a:solidFill>
                  <a:schemeClr val="tx1"/>
                </a:solidFill>
                <a:latin typeface="Tahoma" pitchFamily="34" charset="0"/>
                <a:cs typeface="Tahoma" pitchFamily="34" charset="0"/>
              </a:defRPr>
            </a:lvl2pPr>
            <a:lvl3pPr marL="1143000" indent="-228600" eaLnBrk="0" hangingPunct="0">
              <a:defRPr>
                <a:solidFill>
                  <a:schemeClr val="tx1"/>
                </a:solidFill>
                <a:latin typeface="Tahoma" pitchFamily="34" charset="0"/>
                <a:cs typeface="Tahoma" pitchFamily="34" charset="0"/>
              </a:defRPr>
            </a:lvl3pPr>
            <a:lvl4pPr marL="1600200" indent="-228600" eaLnBrk="0" hangingPunct="0">
              <a:defRPr>
                <a:solidFill>
                  <a:schemeClr val="tx1"/>
                </a:solidFill>
                <a:latin typeface="Tahoma" pitchFamily="34" charset="0"/>
                <a:cs typeface="Tahoma" pitchFamily="34" charset="0"/>
              </a:defRPr>
            </a:lvl4pPr>
            <a:lvl5pPr marL="2057400" indent="-228600" eaLnBrk="0" hangingPunct="0">
              <a:defRPr>
                <a:solidFill>
                  <a:schemeClr val="tx1"/>
                </a:solidFill>
                <a:latin typeface="Tahoma" pitchFamily="34" charset="0"/>
                <a:cs typeface="Tahoma" pitchFamily="34" charset="0"/>
              </a:defRPr>
            </a:lvl5pPr>
            <a:lvl6pPr marL="2514600" indent="-228600" algn="ctr" eaLnBrk="0" fontAlgn="base" hangingPunct="0">
              <a:spcBef>
                <a:spcPct val="0"/>
              </a:spcBef>
              <a:spcAft>
                <a:spcPct val="0"/>
              </a:spcAft>
              <a:defRPr>
                <a:solidFill>
                  <a:schemeClr val="tx1"/>
                </a:solidFill>
                <a:latin typeface="Tahoma" pitchFamily="34" charset="0"/>
                <a:cs typeface="Tahoma" pitchFamily="34" charset="0"/>
              </a:defRPr>
            </a:lvl6pPr>
            <a:lvl7pPr marL="2971800" indent="-228600" algn="ctr" eaLnBrk="0" fontAlgn="base" hangingPunct="0">
              <a:spcBef>
                <a:spcPct val="0"/>
              </a:spcBef>
              <a:spcAft>
                <a:spcPct val="0"/>
              </a:spcAft>
              <a:defRPr>
                <a:solidFill>
                  <a:schemeClr val="tx1"/>
                </a:solidFill>
                <a:latin typeface="Tahoma" pitchFamily="34" charset="0"/>
                <a:cs typeface="Tahoma" pitchFamily="34" charset="0"/>
              </a:defRPr>
            </a:lvl7pPr>
            <a:lvl8pPr marL="3429000" indent="-228600" algn="ctr" eaLnBrk="0" fontAlgn="base" hangingPunct="0">
              <a:spcBef>
                <a:spcPct val="0"/>
              </a:spcBef>
              <a:spcAft>
                <a:spcPct val="0"/>
              </a:spcAft>
              <a:defRPr>
                <a:solidFill>
                  <a:schemeClr val="tx1"/>
                </a:solidFill>
                <a:latin typeface="Tahoma" pitchFamily="34" charset="0"/>
                <a:cs typeface="Tahoma" pitchFamily="34" charset="0"/>
              </a:defRPr>
            </a:lvl8pPr>
            <a:lvl9pPr marL="3886200" indent="-228600" algn="ctr" eaLnBrk="0" fontAlgn="base" hangingPunct="0">
              <a:spcBef>
                <a:spcPct val="0"/>
              </a:spcBef>
              <a:spcAft>
                <a:spcPct val="0"/>
              </a:spcAft>
              <a:defRPr>
                <a:solidFill>
                  <a:schemeClr val="tx1"/>
                </a:solidFill>
                <a:latin typeface="Tahoma" pitchFamily="34" charset="0"/>
                <a:cs typeface="Tahoma" pitchFamily="34" charset="0"/>
              </a:defRPr>
            </a:lvl9pPr>
          </a:lstStyle>
          <a:p>
            <a:pPr eaLnBrk="1" fontAlgn="auto" hangingPunct="1">
              <a:spcBef>
                <a:spcPct val="50000"/>
              </a:spcBef>
              <a:spcAft>
                <a:spcPts val="0"/>
              </a:spcAft>
              <a:defRPr/>
            </a:pPr>
            <a:r>
              <a:rPr lang="en-US" sz="3600" dirty="0">
                <a:latin typeface="+mn-lt"/>
              </a:rPr>
              <a:t>Look at these records and decide if both may exist in the NAF as shown</a:t>
            </a:r>
          </a:p>
        </p:txBody>
      </p:sp>
      <p:sp>
        <p:nvSpPr>
          <p:cNvPr id="2" name="Footer Placeholder 1"/>
          <p:cNvSpPr>
            <a:spLocks noGrp="1"/>
          </p:cNvSpPr>
          <p:nvPr>
            <p:ph type="ftr" sz="quarter" idx="11"/>
          </p:nvPr>
        </p:nvSpPr>
        <p:spPr/>
        <p:txBody>
          <a:bodyPr/>
          <a:lstStyle/>
          <a:p>
            <a:pPr>
              <a:defRPr/>
            </a:pPr>
            <a:r>
              <a:rPr lang="en-US"/>
              <a:t>Module 1. Foundations</a:t>
            </a:r>
          </a:p>
        </p:txBody>
      </p:sp>
    </p:spTree>
    <p:extLst>
      <p:ext uri="{BB962C8B-B14F-4D97-AF65-F5344CB8AC3E}">
        <p14:creationId xmlns:p14="http://schemas.microsoft.com/office/powerpoint/2010/main" val="2733602929"/>
      </p:ext>
    </p:extLst>
  </p:cSld>
  <p:clrMapOvr>
    <a:masterClrMapping/>
  </p:clrMapOvr>
  <p:transition spd="slow"/>
</p:sld>
</file>

<file path=ppt/slides/slide1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Slide Number Placeholder 3"/>
          <p:cNvSpPr>
            <a:spLocks noGrp="1"/>
          </p:cNvSpPr>
          <p:nvPr>
            <p:ph type="sldNum" sz="quarter" idx="12"/>
          </p:nvPr>
        </p:nvSpPr>
        <p:spPr/>
        <p:txBody>
          <a:bodyPr/>
          <a:lstStyle/>
          <a:p>
            <a:pPr>
              <a:defRPr/>
            </a:pPr>
            <a:fld id="{250B6BB4-6992-4D59-BE20-0E2D586E30DE}" type="slidenum">
              <a:rPr lang="en-US"/>
              <a:pPr>
                <a:defRPr/>
              </a:pPr>
              <a:t>111</a:t>
            </a:fld>
            <a:endParaRPr lang="en-US"/>
          </a:p>
        </p:txBody>
      </p:sp>
      <p:sp>
        <p:nvSpPr>
          <p:cNvPr id="223234" name="Rectangle 2"/>
          <p:cNvSpPr>
            <a:spLocks noGrp="1" noChangeArrowheads="1"/>
          </p:cNvSpPr>
          <p:nvPr>
            <p:ph type="body" idx="4294967295"/>
          </p:nvPr>
        </p:nvSpPr>
        <p:spPr>
          <a:xfrm>
            <a:off x="876300" y="1104900"/>
            <a:ext cx="7391400" cy="4648200"/>
          </a:xfrm>
        </p:spPr>
        <p:txBody>
          <a:bodyPr/>
          <a:lstStyle/>
          <a:p>
            <a:pPr eaLnBrk="1" hangingPunct="1">
              <a:buFontTx/>
              <a:buNone/>
            </a:pPr>
            <a:endParaRPr lang="en-US" dirty="0"/>
          </a:p>
          <a:p>
            <a:pPr lvl="1" eaLnBrk="1" hangingPunct="1">
              <a:buFontTx/>
              <a:buNone/>
              <a:tabLst>
                <a:tab pos="1885950" algn="l"/>
              </a:tabLst>
            </a:pPr>
            <a:r>
              <a:rPr lang="en-US" sz="3200" dirty="0">
                <a:cs typeface="Tahoma" pitchFamily="34" charset="0"/>
              </a:rPr>
              <a:t>110 2 _	Chemical Industries Association</a:t>
            </a:r>
          </a:p>
          <a:p>
            <a:pPr lvl="1" eaLnBrk="1" hangingPunct="1">
              <a:buFontTx/>
              <a:buNone/>
              <a:tabLst>
                <a:tab pos="1885950" algn="l"/>
              </a:tabLst>
            </a:pPr>
            <a:r>
              <a:rPr lang="en-US" sz="3200" dirty="0">
                <a:cs typeface="Tahoma" pitchFamily="34" charset="0"/>
              </a:rPr>
              <a:t>410 2 _	CIA</a:t>
            </a:r>
          </a:p>
          <a:p>
            <a:pPr lvl="1" eaLnBrk="1" hangingPunct="1">
              <a:buFontTx/>
              <a:buNone/>
              <a:tabLst>
                <a:tab pos="1885950" algn="l"/>
              </a:tabLst>
            </a:pPr>
            <a:endParaRPr lang="en-US" sz="3200" dirty="0">
              <a:cs typeface="Tahoma" pitchFamily="34" charset="0"/>
            </a:endParaRPr>
          </a:p>
          <a:p>
            <a:pPr lvl="1" eaLnBrk="1" hangingPunct="1">
              <a:buFontTx/>
              <a:buNone/>
              <a:tabLst>
                <a:tab pos="1885950" algn="l"/>
              </a:tabLst>
            </a:pPr>
            <a:r>
              <a:rPr lang="en-US" sz="3200" dirty="0">
                <a:cs typeface="Tahoma" pitchFamily="34" charset="0"/>
              </a:rPr>
              <a:t>110 2 _	Culinary Institute of America</a:t>
            </a:r>
          </a:p>
          <a:p>
            <a:pPr lvl="1" eaLnBrk="1" hangingPunct="1">
              <a:buFontTx/>
              <a:buNone/>
              <a:tabLst>
                <a:tab pos="1885950" algn="l"/>
              </a:tabLst>
            </a:pPr>
            <a:r>
              <a:rPr lang="en-US" sz="3200" dirty="0">
                <a:cs typeface="Tahoma" pitchFamily="34" charset="0"/>
              </a:rPr>
              <a:t>410 2 _  CIA</a:t>
            </a:r>
          </a:p>
          <a:p>
            <a:pPr lvl="1" eaLnBrk="1" hangingPunct="1"/>
            <a:endParaRPr lang="en-US" sz="3200" dirty="0">
              <a:latin typeface="Tahoma" pitchFamily="34" charset="0"/>
              <a:cs typeface="Tahoma" pitchFamily="34" charset="0"/>
            </a:endParaRPr>
          </a:p>
          <a:p>
            <a:pPr eaLnBrk="1" hangingPunct="1"/>
            <a:endParaRPr lang="en-US" dirty="0">
              <a:latin typeface="Tahoma" pitchFamily="34" charset="0"/>
              <a:cs typeface="Tahoma" pitchFamily="34" charset="0"/>
            </a:endParaRPr>
          </a:p>
        </p:txBody>
      </p:sp>
      <p:sp>
        <p:nvSpPr>
          <p:cNvPr id="223235" name="Rectangle 3"/>
          <p:cNvSpPr>
            <a:spLocks noGrp="1" noChangeArrowheads="1"/>
          </p:cNvSpPr>
          <p:nvPr>
            <p:ph type="title" idx="4294967295"/>
          </p:nvPr>
        </p:nvSpPr>
        <p:spPr>
          <a:xfrm>
            <a:off x="0" y="457200"/>
            <a:ext cx="9144000" cy="914400"/>
          </a:xfrm>
        </p:spPr>
        <p:txBody>
          <a:bodyPr/>
          <a:lstStyle/>
          <a:p>
            <a:pPr eaLnBrk="1" hangingPunct="1"/>
            <a:r>
              <a:rPr lang="en-US" dirty="0">
                <a:cs typeface="Tahoma" pitchFamily="34" charset="0"/>
              </a:rPr>
              <a:t>Exercise 6</a:t>
            </a:r>
          </a:p>
        </p:txBody>
      </p:sp>
      <p:sp>
        <p:nvSpPr>
          <p:cNvPr id="2" name="Footer Placeholder 1"/>
          <p:cNvSpPr>
            <a:spLocks noGrp="1"/>
          </p:cNvSpPr>
          <p:nvPr>
            <p:ph type="ftr" sz="quarter" idx="11"/>
          </p:nvPr>
        </p:nvSpPr>
        <p:spPr/>
        <p:txBody>
          <a:bodyPr/>
          <a:lstStyle/>
          <a:p>
            <a:pPr>
              <a:defRPr/>
            </a:pPr>
            <a:r>
              <a:rPr lang="en-US"/>
              <a:t>Module 1. Foundations</a:t>
            </a:r>
          </a:p>
        </p:txBody>
      </p:sp>
      <p:sp>
        <p:nvSpPr>
          <p:cNvPr id="3" name="TextBox 2">
            <a:extLst>
              <a:ext uri="{FF2B5EF4-FFF2-40B4-BE49-F238E27FC236}">
                <a16:creationId xmlns:a16="http://schemas.microsoft.com/office/drawing/2014/main" id="{05B6DDA0-70AF-4884-8B67-9F3D907DDC2F}"/>
              </a:ext>
            </a:extLst>
          </p:cNvPr>
          <p:cNvSpPr txBox="1"/>
          <p:nvPr/>
        </p:nvSpPr>
        <p:spPr>
          <a:xfrm>
            <a:off x="2133600" y="4953000"/>
            <a:ext cx="5772150" cy="954107"/>
          </a:xfrm>
          <a:prstGeom prst="rect">
            <a:avLst/>
          </a:prstGeom>
          <a:noFill/>
        </p:spPr>
        <p:txBody>
          <a:bodyPr wrap="square" rtlCol="0">
            <a:spAutoFit/>
          </a:bodyPr>
          <a:lstStyle/>
          <a:p>
            <a:r>
              <a:rPr lang="en-US" sz="2800" dirty="0">
                <a:solidFill>
                  <a:srgbClr val="C00000"/>
                </a:solidFill>
                <a:latin typeface="+mn-lt"/>
              </a:rPr>
              <a:t>4XXs on different records are allowed to normalize to the same form</a:t>
            </a:r>
          </a:p>
        </p:txBody>
      </p:sp>
    </p:spTree>
    <p:extLst>
      <p:ext uri="{BB962C8B-B14F-4D97-AF65-F5344CB8AC3E}">
        <p14:creationId xmlns:p14="http://schemas.microsoft.com/office/powerpoint/2010/main" val="1626544406"/>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Slide Number Placeholder 3"/>
          <p:cNvSpPr>
            <a:spLocks noGrp="1"/>
          </p:cNvSpPr>
          <p:nvPr>
            <p:ph type="sldNum" sz="quarter" idx="12"/>
          </p:nvPr>
        </p:nvSpPr>
        <p:spPr/>
        <p:txBody>
          <a:bodyPr/>
          <a:lstStyle/>
          <a:p>
            <a:pPr>
              <a:defRPr/>
            </a:pPr>
            <a:fld id="{250B6BB4-6992-4D59-BE20-0E2D586E30DE}" type="slidenum">
              <a:rPr lang="en-US"/>
              <a:pPr>
                <a:defRPr/>
              </a:pPr>
              <a:t>112</a:t>
            </a:fld>
            <a:endParaRPr lang="en-US"/>
          </a:p>
        </p:txBody>
      </p:sp>
      <p:sp>
        <p:nvSpPr>
          <p:cNvPr id="223234" name="Rectangle 2"/>
          <p:cNvSpPr>
            <a:spLocks noGrp="1" noChangeArrowheads="1"/>
          </p:cNvSpPr>
          <p:nvPr>
            <p:ph type="body" idx="4294967295"/>
          </p:nvPr>
        </p:nvSpPr>
        <p:spPr>
          <a:xfrm>
            <a:off x="914400" y="1371600"/>
            <a:ext cx="6019800" cy="4648200"/>
          </a:xfrm>
        </p:spPr>
        <p:txBody>
          <a:bodyPr/>
          <a:lstStyle/>
          <a:p>
            <a:pPr eaLnBrk="1" hangingPunct="1">
              <a:buFontTx/>
              <a:buNone/>
            </a:pPr>
            <a:endParaRPr lang="en-US" dirty="0"/>
          </a:p>
          <a:p>
            <a:pPr lvl="1" eaLnBrk="1" hangingPunct="1">
              <a:buFontTx/>
              <a:buNone/>
              <a:tabLst>
                <a:tab pos="1885950" algn="l"/>
              </a:tabLst>
            </a:pPr>
            <a:r>
              <a:rPr lang="en-US" sz="3200" dirty="0">
                <a:cs typeface="Tahoma" pitchFamily="34" charset="0"/>
              </a:rPr>
              <a:t>100 1 _	</a:t>
            </a:r>
            <a:r>
              <a:rPr lang="en-US" sz="3200" dirty="0" err="1">
                <a:cs typeface="Tahoma" pitchFamily="34" charset="0"/>
              </a:rPr>
              <a:t>Phạm</a:t>
            </a:r>
            <a:r>
              <a:rPr lang="en-US" sz="3200" dirty="0">
                <a:cs typeface="Tahoma" pitchFamily="34" charset="0"/>
              </a:rPr>
              <a:t>, </a:t>
            </a:r>
            <a:r>
              <a:rPr lang="en-US" sz="3200" dirty="0" err="1">
                <a:cs typeface="Tahoma" pitchFamily="34" charset="0"/>
              </a:rPr>
              <a:t>Văn</a:t>
            </a:r>
            <a:r>
              <a:rPr lang="en-US" sz="3200" dirty="0">
                <a:cs typeface="Tahoma" pitchFamily="34" charset="0"/>
              </a:rPr>
              <a:t> </a:t>
            </a:r>
            <a:r>
              <a:rPr lang="en-US" sz="3200" dirty="0" err="1">
                <a:cs typeface="Tahoma" pitchFamily="34" charset="0"/>
              </a:rPr>
              <a:t>Ánh</a:t>
            </a:r>
            <a:endParaRPr lang="en-US" sz="3200" dirty="0">
              <a:cs typeface="Tahoma" pitchFamily="34" charset="0"/>
            </a:endParaRPr>
          </a:p>
          <a:p>
            <a:pPr lvl="1" eaLnBrk="1" hangingPunct="1">
              <a:buFontTx/>
              <a:buNone/>
              <a:tabLst>
                <a:tab pos="1885950" algn="l"/>
              </a:tabLst>
            </a:pPr>
            <a:r>
              <a:rPr lang="en-US" sz="3200" dirty="0">
                <a:cs typeface="Tahoma" pitchFamily="34" charset="0"/>
              </a:rPr>
              <a:t>400 0 _	</a:t>
            </a:r>
            <a:r>
              <a:rPr lang="en-US" sz="3200" dirty="0" err="1">
                <a:cs typeface="Tahoma" pitchFamily="34" charset="0"/>
              </a:rPr>
              <a:t>Phạm</a:t>
            </a:r>
            <a:r>
              <a:rPr lang="en-US" sz="3200" dirty="0">
                <a:cs typeface="Tahoma" pitchFamily="34" charset="0"/>
              </a:rPr>
              <a:t> </a:t>
            </a:r>
            <a:r>
              <a:rPr lang="en-US" sz="3200" dirty="0" err="1">
                <a:cs typeface="Tahoma" pitchFamily="34" charset="0"/>
              </a:rPr>
              <a:t>Văn</a:t>
            </a:r>
            <a:r>
              <a:rPr lang="en-US" sz="3200" dirty="0">
                <a:cs typeface="Tahoma" pitchFamily="34" charset="0"/>
              </a:rPr>
              <a:t> </a:t>
            </a:r>
            <a:r>
              <a:rPr lang="en-US" sz="3200" dirty="0" err="1">
                <a:cs typeface="Tahoma" pitchFamily="34" charset="0"/>
              </a:rPr>
              <a:t>Ánh</a:t>
            </a:r>
            <a:endParaRPr lang="en-US" sz="3200" dirty="0">
              <a:cs typeface="Tahoma" pitchFamily="34" charset="0"/>
            </a:endParaRPr>
          </a:p>
          <a:p>
            <a:pPr lvl="1" eaLnBrk="1" hangingPunct="1">
              <a:buFontTx/>
              <a:buNone/>
              <a:tabLst>
                <a:tab pos="1885950" algn="l"/>
              </a:tabLst>
            </a:pPr>
            <a:endParaRPr lang="en-US" sz="3200" dirty="0">
              <a:cs typeface="Tahoma" pitchFamily="34" charset="0"/>
            </a:endParaRPr>
          </a:p>
          <a:p>
            <a:pPr lvl="1" eaLnBrk="1" hangingPunct="1">
              <a:buFontTx/>
              <a:buNone/>
              <a:tabLst>
                <a:tab pos="1885950" algn="l"/>
              </a:tabLst>
            </a:pPr>
            <a:r>
              <a:rPr lang="en-US" sz="3200" dirty="0">
                <a:cs typeface="Tahoma" pitchFamily="34" charset="0"/>
              </a:rPr>
              <a:t>100 1 _	</a:t>
            </a:r>
            <a:r>
              <a:rPr lang="en-US" sz="3200" dirty="0" err="1">
                <a:cs typeface="Tahoma" pitchFamily="34" charset="0"/>
              </a:rPr>
              <a:t>Phạm</a:t>
            </a:r>
            <a:r>
              <a:rPr lang="en-US" sz="3200" dirty="0">
                <a:cs typeface="Tahoma" pitchFamily="34" charset="0"/>
              </a:rPr>
              <a:t>, </a:t>
            </a:r>
            <a:r>
              <a:rPr lang="en-US" sz="3200" dirty="0" err="1">
                <a:cs typeface="Tahoma" pitchFamily="34" charset="0"/>
              </a:rPr>
              <a:t>Vân</a:t>
            </a:r>
            <a:r>
              <a:rPr lang="en-US" sz="3200" dirty="0">
                <a:cs typeface="Tahoma" pitchFamily="34" charset="0"/>
              </a:rPr>
              <a:t> Anh</a:t>
            </a:r>
          </a:p>
          <a:p>
            <a:pPr lvl="1" eaLnBrk="1" hangingPunct="1">
              <a:buFontTx/>
              <a:buNone/>
              <a:tabLst>
                <a:tab pos="1885950" algn="l"/>
              </a:tabLst>
            </a:pPr>
            <a:r>
              <a:rPr lang="en-US" sz="3200" dirty="0">
                <a:cs typeface="Tahoma" pitchFamily="34" charset="0"/>
              </a:rPr>
              <a:t>400 0 _  </a:t>
            </a:r>
            <a:r>
              <a:rPr lang="en-US" sz="3200" dirty="0" err="1">
                <a:cs typeface="Tahoma" pitchFamily="34" charset="0"/>
              </a:rPr>
              <a:t>Phạm</a:t>
            </a:r>
            <a:r>
              <a:rPr lang="en-US" sz="3200" dirty="0">
                <a:cs typeface="Tahoma" pitchFamily="34" charset="0"/>
              </a:rPr>
              <a:t> </a:t>
            </a:r>
            <a:r>
              <a:rPr lang="en-US" sz="3200" dirty="0" err="1">
                <a:cs typeface="Tahoma" pitchFamily="34" charset="0"/>
              </a:rPr>
              <a:t>Vân</a:t>
            </a:r>
            <a:r>
              <a:rPr lang="en-US" sz="3200" dirty="0">
                <a:cs typeface="Tahoma" pitchFamily="34" charset="0"/>
              </a:rPr>
              <a:t> Anh   </a:t>
            </a:r>
          </a:p>
          <a:p>
            <a:pPr lvl="1" eaLnBrk="1" hangingPunct="1"/>
            <a:endParaRPr lang="en-US" sz="3200" dirty="0">
              <a:latin typeface="Tahoma" pitchFamily="34" charset="0"/>
              <a:cs typeface="Tahoma" pitchFamily="34" charset="0"/>
            </a:endParaRPr>
          </a:p>
          <a:p>
            <a:pPr eaLnBrk="1" hangingPunct="1"/>
            <a:endParaRPr lang="en-US" dirty="0">
              <a:latin typeface="Tahoma" pitchFamily="34" charset="0"/>
              <a:cs typeface="Tahoma" pitchFamily="34" charset="0"/>
            </a:endParaRPr>
          </a:p>
        </p:txBody>
      </p:sp>
      <p:sp>
        <p:nvSpPr>
          <p:cNvPr id="223235" name="Rectangle 3"/>
          <p:cNvSpPr>
            <a:spLocks noGrp="1" noChangeArrowheads="1"/>
          </p:cNvSpPr>
          <p:nvPr>
            <p:ph type="title" idx="4294967295"/>
          </p:nvPr>
        </p:nvSpPr>
        <p:spPr>
          <a:xfrm>
            <a:off x="0" y="457200"/>
            <a:ext cx="9144000" cy="914400"/>
          </a:xfrm>
        </p:spPr>
        <p:txBody>
          <a:bodyPr/>
          <a:lstStyle/>
          <a:p>
            <a:pPr eaLnBrk="1" hangingPunct="1"/>
            <a:r>
              <a:rPr lang="en-US" dirty="0">
                <a:cs typeface="Tahoma" pitchFamily="34" charset="0"/>
              </a:rPr>
              <a:t>Exercise 7</a:t>
            </a:r>
          </a:p>
        </p:txBody>
      </p:sp>
      <p:sp>
        <p:nvSpPr>
          <p:cNvPr id="2" name="Footer Placeholder 1"/>
          <p:cNvSpPr>
            <a:spLocks noGrp="1"/>
          </p:cNvSpPr>
          <p:nvPr>
            <p:ph type="ftr" sz="quarter" idx="11"/>
          </p:nvPr>
        </p:nvSpPr>
        <p:spPr/>
        <p:txBody>
          <a:bodyPr/>
          <a:lstStyle/>
          <a:p>
            <a:pPr>
              <a:defRPr/>
            </a:pPr>
            <a:r>
              <a:rPr lang="en-US"/>
              <a:t>Module 1. Foundations</a:t>
            </a:r>
          </a:p>
        </p:txBody>
      </p:sp>
      <p:sp>
        <p:nvSpPr>
          <p:cNvPr id="3" name="TextBox 2">
            <a:extLst>
              <a:ext uri="{FF2B5EF4-FFF2-40B4-BE49-F238E27FC236}">
                <a16:creationId xmlns:a16="http://schemas.microsoft.com/office/drawing/2014/main" id="{05B6DDA0-70AF-4884-8B67-9F3D907DDC2F}"/>
              </a:ext>
            </a:extLst>
          </p:cNvPr>
          <p:cNvSpPr txBox="1"/>
          <p:nvPr/>
        </p:nvSpPr>
        <p:spPr>
          <a:xfrm>
            <a:off x="6172200" y="2305615"/>
            <a:ext cx="2400300" cy="2246769"/>
          </a:xfrm>
          <a:prstGeom prst="rect">
            <a:avLst/>
          </a:prstGeom>
          <a:noFill/>
        </p:spPr>
        <p:txBody>
          <a:bodyPr wrap="square" rtlCol="0">
            <a:spAutoFit/>
          </a:bodyPr>
          <a:lstStyle/>
          <a:p>
            <a:r>
              <a:rPr lang="en-US" sz="2800" dirty="0">
                <a:solidFill>
                  <a:srgbClr val="C00000"/>
                </a:solidFill>
                <a:latin typeface="+mn-lt"/>
              </a:rPr>
              <a:t>Normalization conflict between the 100s must be resolved</a:t>
            </a:r>
          </a:p>
        </p:txBody>
      </p:sp>
    </p:spTree>
    <p:extLst>
      <p:ext uri="{BB962C8B-B14F-4D97-AF65-F5344CB8AC3E}">
        <p14:creationId xmlns:p14="http://schemas.microsoft.com/office/powerpoint/2010/main" val="2019585850"/>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Title 1"/>
          <p:cNvSpPr>
            <a:spLocks noGrp="1"/>
          </p:cNvSpPr>
          <p:nvPr>
            <p:ph type="title"/>
          </p:nvPr>
        </p:nvSpPr>
        <p:spPr/>
        <p:txBody>
          <a:bodyPr/>
          <a:lstStyle/>
          <a:p>
            <a:pPr eaLnBrk="1" hangingPunct="1"/>
            <a:r>
              <a:rPr lang="en-US"/>
              <a:t>FRBR</a:t>
            </a:r>
          </a:p>
        </p:txBody>
      </p:sp>
      <p:pic>
        <p:nvPicPr>
          <p:cNvPr id="227330" name="Picture 4" descr="frbr low"/>
          <p:cNvPicPr>
            <a:picLocks noGrp="1" noChangeAspect="1" noChangeArrowheads="1"/>
          </p:cNvPicPr>
          <p:nvPr>
            <p:ph idx="1"/>
          </p:nvPr>
        </p:nvPicPr>
        <p:blipFill>
          <a:blip r:embed="rId3"/>
          <a:srcRect/>
          <a:stretch>
            <a:fillRect/>
          </a:stretch>
        </p:blipFill>
        <p:spPr>
          <a:xfrm>
            <a:off x="533400" y="1143000"/>
            <a:ext cx="3352800" cy="4729163"/>
          </a:xfrm>
          <a:ln>
            <a:solidFill>
              <a:schemeClr val="tx1"/>
            </a:solidFill>
          </a:ln>
        </p:spPr>
      </p:pic>
      <p:sp>
        <p:nvSpPr>
          <p:cNvPr id="227331" name="Rectangle 4"/>
          <p:cNvSpPr>
            <a:spLocks noChangeArrowheads="1"/>
          </p:cNvSpPr>
          <p:nvPr/>
        </p:nvSpPr>
        <p:spPr bwMode="auto">
          <a:xfrm>
            <a:off x="4267200" y="1595438"/>
            <a:ext cx="3846513" cy="461962"/>
          </a:xfrm>
          <a:prstGeom prst="rect">
            <a:avLst/>
          </a:prstGeom>
          <a:noFill/>
          <a:ln w="9525">
            <a:noFill/>
            <a:miter lim="800000"/>
            <a:headEnd/>
            <a:tailEnd/>
          </a:ln>
        </p:spPr>
        <p:txBody>
          <a:bodyPr wrap="none">
            <a:spAutoFit/>
          </a:bodyPr>
          <a:lstStyle/>
          <a:p>
            <a:r>
              <a:rPr lang="en-US" sz="2400">
                <a:latin typeface="Calibri" pitchFamily="34" charset="0"/>
              </a:rPr>
              <a:t>Text available in print or at:</a:t>
            </a:r>
          </a:p>
        </p:txBody>
      </p:sp>
      <p:sp>
        <p:nvSpPr>
          <p:cNvPr id="227332" name="Rectangle 5"/>
          <p:cNvSpPr>
            <a:spLocks noChangeArrowheads="1"/>
          </p:cNvSpPr>
          <p:nvPr/>
        </p:nvSpPr>
        <p:spPr bwMode="auto">
          <a:xfrm>
            <a:off x="4267200" y="2590800"/>
            <a:ext cx="4648200" cy="2062163"/>
          </a:xfrm>
          <a:prstGeom prst="rect">
            <a:avLst/>
          </a:prstGeom>
          <a:noFill/>
          <a:ln w="9525">
            <a:noFill/>
            <a:miter lim="800000"/>
            <a:headEnd/>
            <a:tailEnd/>
          </a:ln>
        </p:spPr>
        <p:txBody>
          <a:bodyPr>
            <a:spAutoFit/>
          </a:bodyPr>
          <a:lstStyle/>
          <a:p>
            <a:r>
              <a:rPr lang="en-US" sz="3200">
                <a:latin typeface="Calibri" pitchFamily="34" charset="0"/>
                <a:hlinkClick r:id="rId4"/>
              </a:rPr>
              <a:t>http://www.ifla.org/en/ publications/functional-requirements-for-bibliographic-records</a:t>
            </a:r>
            <a:endParaRPr lang="en-US" sz="3200">
              <a:latin typeface="Calibri" pitchFamily="34" charset="0"/>
            </a:endParaRPr>
          </a:p>
        </p:txBody>
      </p:sp>
      <p:sp>
        <p:nvSpPr>
          <p:cNvPr id="2" name="Footer Placeholder 1"/>
          <p:cNvSpPr>
            <a:spLocks noGrp="1"/>
          </p:cNvSpPr>
          <p:nvPr>
            <p:ph type="ftr" sz="quarter" idx="11"/>
          </p:nvPr>
        </p:nvSpPr>
        <p:spPr/>
        <p:txBody>
          <a:bodyPr/>
          <a:lstStyle/>
          <a:p>
            <a:pPr>
              <a:defRPr/>
            </a:pPr>
            <a:r>
              <a:rPr lang="en-US"/>
              <a:t>Module 1. Foundations</a:t>
            </a:r>
          </a:p>
        </p:txBody>
      </p:sp>
      <p:sp>
        <p:nvSpPr>
          <p:cNvPr id="3" name="Slide Number Placeholder 2"/>
          <p:cNvSpPr>
            <a:spLocks noGrp="1"/>
          </p:cNvSpPr>
          <p:nvPr>
            <p:ph type="sldNum" sz="quarter" idx="12"/>
          </p:nvPr>
        </p:nvSpPr>
        <p:spPr/>
        <p:txBody>
          <a:bodyPr/>
          <a:lstStyle/>
          <a:p>
            <a:pPr>
              <a:defRPr/>
            </a:pPr>
            <a:fld id="{CAA84058-583E-4EE9-94BF-4F68296C5344}" type="slidenum">
              <a:rPr lang="en-US"/>
              <a:pPr>
                <a:defRPr/>
              </a:pPr>
              <a:t>113</a:t>
            </a:fld>
            <a:endParaRPr lang="en-US"/>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7" name="Title 1"/>
          <p:cNvSpPr>
            <a:spLocks noGrp="1"/>
          </p:cNvSpPr>
          <p:nvPr>
            <p:ph type="title"/>
          </p:nvPr>
        </p:nvSpPr>
        <p:spPr/>
        <p:txBody>
          <a:bodyPr/>
          <a:lstStyle/>
          <a:p>
            <a:pPr eaLnBrk="1" hangingPunct="1"/>
            <a:r>
              <a:rPr lang="en-US"/>
              <a:t>FRAD &amp; FRSAD</a:t>
            </a:r>
          </a:p>
        </p:txBody>
      </p:sp>
      <p:sp>
        <p:nvSpPr>
          <p:cNvPr id="229378" name="Rectangle 4"/>
          <p:cNvSpPr>
            <a:spLocks noChangeArrowheads="1"/>
          </p:cNvSpPr>
          <p:nvPr/>
        </p:nvSpPr>
        <p:spPr bwMode="auto">
          <a:xfrm>
            <a:off x="5181600" y="1905000"/>
            <a:ext cx="2466975" cy="369888"/>
          </a:xfrm>
          <a:prstGeom prst="rect">
            <a:avLst/>
          </a:prstGeom>
          <a:noFill/>
          <a:ln w="9525">
            <a:noFill/>
            <a:miter lim="800000"/>
            <a:headEnd/>
            <a:tailEnd/>
          </a:ln>
        </p:spPr>
        <p:txBody>
          <a:bodyPr wrap="none">
            <a:spAutoFit/>
          </a:bodyPr>
          <a:lstStyle/>
          <a:p>
            <a:r>
              <a:rPr lang="en-US">
                <a:latin typeface="Calibri" pitchFamily="34" charset="0"/>
              </a:rPr>
              <a:t>Text available in print.</a:t>
            </a:r>
          </a:p>
        </p:txBody>
      </p:sp>
      <p:sp>
        <p:nvSpPr>
          <p:cNvPr id="229379" name="Rectangle 5"/>
          <p:cNvSpPr>
            <a:spLocks noChangeArrowheads="1"/>
          </p:cNvSpPr>
          <p:nvPr/>
        </p:nvSpPr>
        <p:spPr bwMode="auto">
          <a:xfrm>
            <a:off x="5105400" y="2362200"/>
            <a:ext cx="3276600" cy="1016000"/>
          </a:xfrm>
          <a:prstGeom prst="rect">
            <a:avLst/>
          </a:prstGeom>
          <a:noFill/>
          <a:ln w="9525">
            <a:noFill/>
            <a:miter lim="800000"/>
            <a:headEnd/>
            <a:tailEnd/>
          </a:ln>
        </p:spPr>
        <p:txBody>
          <a:bodyPr>
            <a:spAutoFit/>
          </a:bodyPr>
          <a:lstStyle/>
          <a:p>
            <a:r>
              <a:rPr lang="en-US" sz="2000">
                <a:latin typeface="Calibri" pitchFamily="34" charset="0"/>
                <a:hlinkClick r:id="rId3"/>
              </a:rPr>
              <a:t>http://www.ifla.org/publications/ifla-series-on-bibliographic-control-34</a:t>
            </a:r>
            <a:endParaRPr lang="en-US" sz="2000">
              <a:latin typeface="Calibri" pitchFamily="34" charset="0"/>
            </a:endParaRPr>
          </a:p>
        </p:txBody>
      </p:sp>
      <p:pic>
        <p:nvPicPr>
          <p:cNvPr id="229380" name="Picture 2"/>
          <p:cNvPicPr>
            <a:picLocks noGrp="1" noChangeAspect="1" noChangeArrowheads="1"/>
          </p:cNvPicPr>
          <p:nvPr>
            <p:ph idx="1"/>
          </p:nvPr>
        </p:nvPicPr>
        <p:blipFill>
          <a:blip r:embed="rId4"/>
          <a:srcRect/>
          <a:stretch>
            <a:fillRect/>
          </a:stretch>
        </p:blipFill>
        <p:spPr>
          <a:xfrm>
            <a:off x="457200" y="1182688"/>
            <a:ext cx="3352800" cy="4760912"/>
          </a:xfrm>
          <a:solidFill>
            <a:schemeClr val="accent1"/>
          </a:solidFill>
          <a:ln>
            <a:solidFill>
              <a:schemeClr val="tx1"/>
            </a:solidFill>
          </a:ln>
        </p:spPr>
      </p:pic>
      <p:sp>
        <p:nvSpPr>
          <p:cNvPr id="229381" name="TextBox 6"/>
          <p:cNvSpPr txBox="1">
            <a:spLocks noChangeArrowheads="1"/>
          </p:cNvSpPr>
          <p:nvPr/>
        </p:nvSpPr>
        <p:spPr bwMode="auto">
          <a:xfrm>
            <a:off x="5029200" y="3810000"/>
            <a:ext cx="3657600" cy="1908175"/>
          </a:xfrm>
          <a:prstGeom prst="rect">
            <a:avLst/>
          </a:prstGeom>
          <a:noFill/>
          <a:ln w="9525">
            <a:noFill/>
            <a:miter lim="800000"/>
            <a:headEnd/>
            <a:tailEnd/>
          </a:ln>
        </p:spPr>
        <p:txBody>
          <a:bodyPr>
            <a:spAutoFit/>
          </a:bodyPr>
          <a:lstStyle/>
          <a:p>
            <a:r>
              <a:rPr lang="en-US" sz="2800"/>
              <a:t>FRSAD Final Report:</a:t>
            </a:r>
          </a:p>
          <a:p>
            <a:r>
              <a:rPr lang="en-US">
                <a:solidFill>
                  <a:schemeClr val="tx2"/>
                </a:solidFill>
              </a:rPr>
              <a:t>http://www.ifla.org/files/assets/classification-and-indexing/functional-requirements-for-subject-authority-data/frsad-final-report.pdf </a:t>
            </a:r>
          </a:p>
        </p:txBody>
      </p:sp>
      <p:sp>
        <p:nvSpPr>
          <p:cNvPr id="2" name="Footer Placeholder 1"/>
          <p:cNvSpPr>
            <a:spLocks noGrp="1"/>
          </p:cNvSpPr>
          <p:nvPr>
            <p:ph type="ftr" sz="quarter" idx="11"/>
          </p:nvPr>
        </p:nvSpPr>
        <p:spPr/>
        <p:txBody>
          <a:bodyPr/>
          <a:lstStyle/>
          <a:p>
            <a:pPr>
              <a:defRPr/>
            </a:pPr>
            <a:r>
              <a:rPr lang="en-US"/>
              <a:t>Module 1. Foundations</a:t>
            </a:r>
          </a:p>
        </p:txBody>
      </p:sp>
      <p:sp>
        <p:nvSpPr>
          <p:cNvPr id="3" name="Slide Number Placeholder 2"/>
          <p:cNvSpPr>
            <a:spLocks noGrp="1"/>
          </p:cNvSpPr>
          <p:nvPr>
            <p:ph type="sldNum" sz="quarter" idx="12"/>
          </p:nvPr>
        </p:nvSpPr>
        <p:spPr/>
        <p:txBody>
          <a:bodyPr/>
          <a:lstStyle/>
          <a:p>
            <a:pPr>
              <a:defRPr/>
            </a:pPr>
            <a:fld id="{54C11B96-9762-4884-96EB-57A4CF3FB597}" type="slidenum">
              <a:rPr lang="en-US"/>
              <a:pPr>
                <a:defRPr/>
              </a:pPr>
              <a:t>114</a:t>
            </a:fld>
            <a:endParaRPr lang="en-US"/>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5" name="Title 1"/>
          <p:cNvSpPr>
            <a:spLocks noGrp="1"/>
          </p:cNvSpPr>
          <p:nvPr>
            <p:ph type="title"/>
          </p:nvPr>
        </p:nvSpPr>
        <p:spPr/>
        <p:txBody>
          <a:bodyPr/>
          <a:lstStyle/>
          <a:p>
            <a:pPr eaLnBrk="1" hangingPunct="1"/>
            <a:r>
              <a:rPr lang="en-US"/>
              <a:t>FRBR</a:t>
            </a:r>
          </a:p>
        </p:txBody>
      </p:sp>
      <p:sp>
        <p:nvSpPr>
          <p:cNvPr id="231426" name="Content Placeholder 2"/>
          <p:cNvSpPr>
            <a:spLocks noGrp="1"/>
          </p:cNvSpPr>
          <p:nvPr>
            <p:ph idx="1"/>
          </p:nvPr>
        </p:nvSpPr>
        <p:spPr/>
        <p:txBody>
          <a:bodyPr/>
          <a:lstStyle/>
          <a:p>
            <a:pPr eaLnBrk="1" hangingPunct="1"/>
            <a:endParaRPr lang="en-US"/>
          </a:p>
          <a:p>
            <a:pPr eaLnBrk="1" hangingPunct="1"/>
            <a:r>
              <a:rPr lang="en-US"/>
              <a:t>A conceptual model of the bibliographic universe</a:t>
            </a:r>
          </a:p>
          <a:p>
            <a:pPr eaLnBrk="1" hangingPunct="1"/>
            <a:endParaRPr lang="en-US"/>
          </a:p>
          <a:p>
            <a:pPr eaLnBrk="1" hangingPunct="1"/>
            <a:r>
              <a:rPr lang="en-US"/>
              <a:t>Based on the entity-relationship model developed for databases</a:t>
            </a:r>
          </a:p>
        </p:txBody>
      </p:sp>
      <p:sp>
        <p:nvSpPr>
          <p:cNvPr id="6148" name="Slide Number Placeholder 4"/>
          <p:cNvSpPr>
            <a:spLocks noGrp="1"/>
          </p:cNvSpPr>
          <p:nvPr>
            <p:ph type="sldNum" sz="quarter" idx="12"/>
          </p:nvPr>
        </p:nvSpPr>
        <p:spPr>
          <a:xfrm>
            <a:off x="457200" y="6245225"/>
            <a:ext cx="2133600" cy="476250"/>
          </a:xfrm>
        </p:spPr>
        <p:txBody>
          <a:bodyPr/>
          <a:lstStyle/>
          <a:p>
            <a:pPr algn="l">
              <a:defRPr/>
            </a:pPr>
            <a:fld id="{72DEED5A-5205-4EBF-8F44-45C64221B820}" type="slidenum">
              <a:rPr lang="en-US"/>
              <a:pPr algn="l">
                <a:defRPr/>
              </a:pPr>
              <a:t>115</a:t>
            </a:fld>
            <a:endParaRPr lang="en-US"/>
          </a:p>
        </p:txBody>
      </p:sp>
      <p:sp>
        <p:nvSpPr>
          <p:cNvPr id="2" name="Footer Placeholder 1"/>
          <p:cNvSpPr>
            <a:spLocks noGrp="1"/>
          </p:cNvSpPr>
          <p:nvPr>
            <p:ph type="ftr" sz="quarter" idx="11"/>
          </p:nvPr>
        </p:nvSpPr>
        <p:spPr/>
        <p:txBody>
          <a:bodyPr/>
          <a:lstStyle/>
          <a:p>
            <a:pPr>
              <a:defRPr/>
            </a:pPr>
            <a:r>
              <a:rPr lang="en-US"/>
              <a:t>Module 1. Foundations</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Title 1"/>
          <p:cNvSpPr>
            <a:spLocks noGrp="1"/>
          </p:cNvSpPr>
          <p:nvPr>
            <p:ph type="title"/>
          </p:nvPr>
        </p:nvSpPr>
        <p:spPr/>
        <p:txBody>
          <a:bodyPr/>
          <a:lstStyle/>
          <a:p>
            <a:pPr eaLnBrk="1" hangingPunct="1"/>
            <a:r>
              <a:rPr lang="en-US"/>
              <a:t>Entity-Relationship Model</a:t>
            </a:r>
          </a:p>
        </p:txBody>
      </p:sp>
      <p:sp>
        <p:nvSpPr>
          <p:cNvPr id="233474" name="Content Placeholder 2"/>
          <p:cNvSpPr>
            <a:spLocks noGrp="1"/>
          </p:cNvSpPr>
          <p:nvPr>
            <p:ph idx="1"/>
          </p:nvPr>
        </p:nvSpPr>
        <p:spPr/>
        <p:txBody>
          <a:bodyPr/>
          <a:lstStyle/>
          <a:p>
            <a:pPr eaLnBrk="1" hangingPunct="1"/>
            <a:r>
              <a:rPr lang="en-US"/>
              <a:t>Entity: Something that can be distinctly identified.</a:t>
            </a:r>
          </a:p>
          <a:p>
            <a:pPr eaLnBrk="1" hangingPunct="1"/>
            <a:r>
              <a:rPr lang="en-US"/>
              <a:t>Relationship: An association between two or more entities.</a:t>
            </a:r>
          </a:p>
          <a:p>
            <a:pPr eaLnBrk="1" hangingPunct="1"/>
            <a:r>
              <a:rPr lang="en-US"/>
              <a:t>Attribute: A characteristic that may identify instances of entities or relationships.</a:t>
            </a:r>
          </a:p>
        </p:txBody>
      </p:sp>
      <p:sp>
        <p:nvSpPr>
          <p:cNvPr id="2" name="Footer Placeholder 1"/>
          <p:cNvSpPr>
            <a:spLocks noGrp="1"/>
          </p:cNvSpPr>
          <p:nvPr>
            <p:ph type="ftr" sz="quarter" idx="11"/>
          </p:nvPr>
        </p:nvSpPr>
        <p:spPr/>
        <p:txBody>
          <a:bodyPr/>
          <a:lstStyle/>
          <a:p>
            <a:pPr>
              <a:defRPr/>
            </a:pPr>
            <a:r>
              <a:rPr lang="en-US"/>
              <a:t>Module 1. Foundations</a:t>
            </a:r>
          </a:p>
        </p:txBody>
      </p:sp>
      <p:sp>
        <p:nvSpPr>
          <p:cNvPr id="3" name="Slide Number Placeholder 2"/>
          <p:cNvSpPr>
            <a:spLocks noGrp="1"/>
          </p:cNvSpPr>
          <p:nvPr>
            <p:ph type="sldNum" sz="quarter" idx="12"/>
          </p:nvPr>
        </p:nvSpPr>
        <p:spPr/>
        <p:txBody>
          <a:bodyPr/>
          <a:lstStyle/>
          <a:p>
            <a:pPr>
              <a:defRPr/>
            </a:pPr>
            <a:fld id="{D80FA375-9C97-487F-8E32-86FEB63E72D4}" type="slidenum">
              <a:rPr lang="en-US"/>
              <a:pPr>
                <a:defRPr/>
              </a:pPr>
              <a:t>116</a:t>
            </a:fld>
            <a:endParaRPr lang="en-US"/>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Title 1"/>
          <p:cNvSpPr>
            <a:spLocks noGrp="1"/>
          </p:cNvSpPr>
          <p:nvPr>
            <p:ph type="title"/>
          </p:nvPr>
        </p:nvSpPr>
        <p:spPr/>
        <p:txBody>
          <a:bodyPr/>
          <a:lstStyle/>
          <a:p>
            <a:pPr eaLnBrk="1" hangingPunct="1"/>
            <a:r>
              <a:rPr lang="en-US"/>
              <a:t>Entity-Relationship Diagramming</a:t>
            </a:r>
          </a:p>
        </p:txBody>
      </p:sp>
      <p:sp>
        <p:nvSpPr>
          <p:cNvPr id="235522" name="Content Placeholder 2"/>
          <p:cNvSpPr>
            <a:spLocks noGrp="1"/>
          </p:cNvSpPr>
          <p:nvPr>
            <p:ph idx="1"/>
          </p:nvPr>
        </p:nvSpPr>
        <p:spPr>
          <a:xfrm>
            <a:off x="457200" y="2362200"/>
            <a:ext cx="8229600" cy="3886200"/>
          </a:xfrm>
        </p:spPr>
        <p:txBody>
          <a:bodyPr/>
          <a:lstStyle/>
          <a:p>
            <a:pPr eaLnBrk="1" hangingPunct="1"/>
            <a:r>
              <a:rPr lang="en-US"/>
              <a:t>Entities</a:t>
            </a:r>
          </a:p>
          <a:p>
            <a:pPr eaLnBrk="1" hangingPunct="1"/>
            <a:endParaRPr lang="en-US"/>
          </a:p>
          <a:p>
            <a:pPr eaLnBrk="1" hangingPunct="1"/>
            <a:r>
              <a:rPr lang="en-US"/>
              <a:t>Relationships</a:t>
            </a:r>
          </a:p>
          <a:p>
            <a:pPr eaLnBrk="1" hangingPunct="1"/>
            <a:endParaRPr lang="en-US"/>
          </a:p>
          <a:p>
            <a:pPr eaLnBrk="1" hangingPunct="1"/>
            <a:r>
              <a:rPr lang="en-US"/>
              <a:t>Attributes</a:t>
            </a:r>
          </a:p>
        </p:txBody>
      </p:sp>
      <p:sp>
        <p:nvSpPr>
          <p:cNvPr id="235523" name="AutoShape 47"/>
          <p:cNvSpPr>
            <a:spLocks noChangeArrowheads="1"/>
          </p:cNvSpPr>
          <p:nvPr/>
        </p:nvSpPr>
        <p:spPr bwMode="auto">
          <a:xfrm>
            <a:off x="3543300" y="3505200"/>
            <a:ext cx="3086100" cy="685800"/>
          </a:xfrm>
          <a:prstGeom prst="flowChartDecision">
            <a:avLst/>
          </a:prstGeom>
          <a:solidFill>
            <a:srgbClr val="FF99CC"/>
          </a:solidFill>
          <a:ln w="9525">
            <a:solidFill>
              <a:srgbClr val="000000"/>
            </a:solidFill>
            <a:miter lim="800000"/>
            <a:headEnd/>
            <a:tailEnd/>
          </a:ln>
        </p:spPr>
        <p:txBody>
          <a:bodyPr/>
          <a:lstStyle/>
          <a:p>
            <a:pPr algn="ctr"/>
            <a:r>
              <a:rPr lang="en-US">
                <a:latin typeface="Calibri" pitchFamily="34" charset="0"/>
                <a:cs typeface="Times New Roman" pitchFamily="18" charset="0"/>
              </a:rPr>
              <a:t>Relationship</a:t>
            </a:r>
            <a:endParaRPr lang="en-US">
              <a:latin typeface="Calibri" pitchFamily="34" charset="0"/>
            </a:endParaRPr>
          </a:p>
        </p:txBody>
      </p:sp>
      <p:sp>
        <p:nvSpPr>
          <p:cNvPr id="5" name="Rectangle 4"/>
          <p:cNvSpPr/>
          <p:nvPr/>
        </p:nvSpPr>
        <p:spPr>
          <a:xfrm>
            <a:off x="2857500" y="2400300"/>
            <a:ext cx="2057400" cy="495300"/>
          </a:xfrm>
          <a:prstGeom prst="rect">
            <a:avLst/>
          </a:prstGeom>
          <a:solidFill>
            <a:schemeClr val="accent1">
              <a:lumMod val="40000"/>
              <a:lumOff val="60000"/>
            </a:schemeClr>
          </a:solidFill>
          <a:ln>
            <a:solidFill>
              <a:schemeClr val="tx1"/>
            </a:solidFill>
            <a:prstDash val="solid"/>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dirty="0">
                <a:solidFill>
                  <a:schemeClr val="tx1"/>
                </a:solidFill>
              </a:rPr>
              <a:t>Entity</a:t>
            </a:r>
          </a:p>
        </p:txBody>
      </p:sp>
      <p:sp>
        <p:nvSpPr>
          <p:cNvPr id="235525" name="Oval 33"/>
          <p:cNvSpPr>
            <a:spLocks noChangeArrowheads="1"/>
          </p:cNvSpPr>
          <p:nvPr/>
        </p:nvSpPr>
        <p:spPr bwMode="auto">
          <a:xfrm>
            <a:off x="3238500" y="4708525"/>
            <a:ext cx="2024063" cy="549275"/>
          </a:xfrm>
          <a:prstGeom prst="ellipse">
            <a:avLst/>
          </a:prstGeom>
          <a:solidFill>
            <a:srgbClr val="CCFFCC"/>
          </a:solidFill>
          <a:ln w="9525">
            <a:solidFill>
              <a:srgbClr val="000000"/>
            </a:solidFill>
            <a:round/>
            <a:headEnd/>
            <a:tailEnd/>
          </a:ln>
        </p:spPr>
        <p:txBody>
          <a:bodyPr/>
          <a:lstStyle/>
          <a:p>
            <a:pPr algn="ctr"/>
            <a:r>
              <a:rPr lang="en-US">
                <a:latin typeface="Calibri" pitchFamily="34" charset="0"/>
              </a:rPr>
              <a:t>Attribute</a:t>
            </a:r>
          </a:p>
        </p:txBody>
      </p:sp>
      <p:sp>
        <p:nvSpPr>
          <p:cNvPr id="2" name="Footer Placeholder 1"/>
          <p:cNvSpPr>
            <a:spLocks noGrp="1"/>
          </p:cNvSpPr>
          <p:nvPr>
            <p:ph type="ftr" sz="quarter" idx="11"/>
          </p:nvPr>
        </p:nvSpPr>
        <p:spPr/>
        <p:txBody>
          <a:bodyPr/>
          <a:lstStyle/>
          <a:p>
            <a:pPr>
              <a:defRPr/>
            </a:pPr>
            <a:r>
              <a:rPr lang="en-US"/>
              <a:t>Module 1. Foundations</a:t>
            </a:r>
          </a:p>
        </p:txBody>
      </p:sp>
      <p:sp>
        <p:nvSpPr>
          <p:cNvPr id="3" name="Slide Number Placeholder 2"/>
          <p:cNvSpPr>
            <a:spLocks noGrp="1"/>
          </p:cNvSpPr>
          <p:nvPr>
            <p:ph type="sldNum" sz="quarter" idx="12"/>
          </p:nvPr>
        </p:nvSpPr>
        <p:spPr/>
        <p:txBody>
          <a:bodyPr/>
          <a:lstStyle/>
          <a:p>
            <a:pPr>
              <a:defRPr/>
            </a:pPr>
            <a:fld id="{7E4ABD56-E1CB-4804-A195-240ECFA0CB66}" type="slidenum">
              <a:rPr lang="en-US"/>
              <a:pPr>
                <a:defRPr/>
              </a:pPr>
              <a:t>117</a:t>
            </a:fld>
            <a:endParaRPr lang="en-US"/>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Title 7"/>
          <p:cNvSpPr>
            <a:spLocks noGrp="1"/>
          </p:cNvSpPr>
          <p:nvPr>
            <p:ph type="title"/>
          </p:nvPr>
        </p:nvSpPr>
        <p:spPr/>
        <p:txBody>
          <a:bodyPr/>
          <a:lstStyle/>
          <a:p>
            <a:pPr eaLnBrk="1" hangingPunct="1"/>
            <a:r>
              <a:rPr lang="en-US"/>
              <a:t>Entity-Relationship Diagramming</a:t>
            </a:r>
          </a:p>
        </p:txBody>
      </p:sp>
      <p:sp>
        <p:nvSpPr>
          <p:cNvPr id="10" name="Rectangle 9"/>
          <p:cNvSpPr/>
          <p:nvPr/>
        </p:nvSpPr>
        <p:spPr>
          <a:xfrm>
            <a:off x="990600" y="2438400"/>
            <a:ext cx="3505200" cy="914400"/>
          </a:xfrm>
          <a:prstGeom prst="rect">
            <a:avLst/>
          </a:prstGeom>
          <a:solidFill>
            <a:schemeClr val="accent1">
              <a:lumMod val="40000"/>
              <a:lumOff val="60000"/>
            </a:schemeClr>
          </a:solidFill>
          <a:ln>
            <a:solidFill>
              <a:schemeClr val="tx1"/>
            </a:solidFill>
            <a:prstDash val="solid"/>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dirty="0">
                <a:solidFill>
                  <a:schemeClr val="tx1"/>
                </a:solidFill>
              </a:rPr>
              <a:t>Entity 1</a:t>
            </a:r>
          </a:p>
        </p:txBody>
      </p:sp>
      <p:sp>
        <p:nvSpPr>
          <p:cNvPr id="11" name="Rectangle 10"/>
          <p:cNvSpPr/>
          <p:nvPr/>
        </p:nvSpPr>
        <p:spPr>
          <a:xfrm>
            <a:off x="3733800" y="4800600"/>
            <a:ext cx="3581400" cy="914400"/>
          </a:xfrm>
          <a:prstGeom prst="rect">
            <a:avLst/>
          </a:prstGeom>
          <a:solidFill>
            <a:schemeClr val="accent1">
              <a:lumMod val="40000"/>
              <a:lumOff val="6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dirty="0">
                <a:solidFill>
                  <a:schemeClr val="tx1"/>
                </a:solidFill>
              </a:rPr>
              <a:t>Entity 2</a:t>
            </a:r>
          </a:p>
        </p:txBody>
      </p:sp>
      <p:sp>
        <p:nvSpPr>
          <p:cNvPr id="237572" name="AutoShape 47"/>
          <p:cNvSpPr>
            <a:spLocks noChangeArrowheads="1"/>
          </p:cNvSpPr>
          <p:nvPr/>
        </p:nvSpPr>
        <p:spPr bwMode="auto">
          <a:xfrm>
            <a:off x="2971800" y="3886200"/>
            <a:ext cx="2819400" cy="474663"/>
          </a:xfrm>
          <a:prstGeom prst="flowChartDecision">
            <a:avLst/>
          </a:prstGeom>
          <a:solidFill>
            <a:srgbClr val="FF99CC"/>
          </a:solidFill>
          <a:ln w="9525">
            <a:solidFill>
              <a:srgbClr val="000000"/>
            </a:solidFill>
            <a:miter lim="800000"/>
            <a:headEnd/>
            <a:tailEnd/>
          </a:ln>
        </p:spPr>
        <p:txBody>
          <a:bodyPr/>
          <a:lstStyle/>
          <a:p>
            <a:pPr algn="ctr"/>
            <a:r>
              <a:rPr lang="en-US" sz="1400">
                <a:latin typeface="Calibri" pitchFamily="34" charset="0"/>
                <a:cs typeface="Times New Roman" pitchFamily="18" charset="0"/>
              </a:rPr>
              <a:t>Relationship</a:t>
            </a:r>
            <a:endParaRPr lang="en-US" sz="1400">
              <a:latin typeface="Calibri" pitchFamily="34" charset="0"/>
            </a:endParaRPr>
          </a:p>
        </p:txBody>
      </p:sp>
      <p:sp>
        <p:nvSpPr>
          <p:cNvPr id="237573" name="Oval 33"/>
          <p:cNvSpPr>
            <a:spLocks noChangeArrowheads="1"/>
          </p:cNvSpPr>
          <p:nvPr/>
        </p:nvSpPr>
        <p:spPr bwMode="auto">
          <a:xfrm>
            <a:off x="5062538" y="2133600"/>
            <a:ext cx="2024062" cy="549275"/>
          </a:xfrm>
          <a:prstGeom prst="ellipse">
            <a:avLst/>
          </a:prstGeom>
          <a:solidFill>
            <a:srgbClr val="CCFFCC"/>
          </a:solidFill>
          <a:ln w="9525">
            <a:solidFill>
              <a:srgbClr val="000000"/>
            </a:solidFill>
            <a:round/>
            <a:headEnd/>
            <a:tailEnd/>
          </a:ln>
        </p:spPr>
        <p:txBody>
          <a:bodyPr/>
          <a:lstStyle/>
          <a:p>
            <a:pPr algn="ctr"/>
            <a:r>
              <a:rPr lang="en-US">
                <a:latin typeface="Calibri" pitchFamily="34" charset="0"/>
              </a:rPr>
              <a:t>Attribute 1</a:t>
            </a:r>
          </a:p>
        </p:txBody>
      </p:sp>
      <p:sp>
        <p:nvSpPr>
          <p:cNvPr id="237574" name="Oval 33"/>
          <p:cNvSpPr>
            <a:spLocks noChangeArrowheads="1"/>
          </p:cNvSpPr>
          <p:nvPr/>
        </p:nvSpPr>
        <p:spPr bwMode="auto">
          <a:xfrm>
            <a:off x="5062538" y="2743200"/>
            <a:ext cx="2024062" cy="549275"/>
          </a:xfrm>
          <a:prstGeom prst="ellipse">
            <a:avLst/>
          </a:prstGeom>
          <a:solidFill>
            <a:srgbClr val="CCFFCC"/>
          </a:solidFill>
          <a:ln w="9525">
            <a:solidFill>
              <a:srgbClr val="000000"/>
            </a:solidFill>
            <a:round/>
            <a:headEnd/>
            <a:tailEnd/>
          </a:ln>
        </p:spPr>
        <p:txBody>
          <a:bodyPr/>
          <a:lstStyle/>
          <a:p>
            <a:pPr algn="ctr"/>
            <a:r>
              <a:rPr lang="en-US">
                <a:latin typeface="Calibri" pitchFamily="34" charset="0"/>
              </a:rPr>
              <a:t>Attribute 2</a:t>
            </a:r>
          </a:p>
        </p:txBody>
      </p:sp>
      <p:sp>
        <p:nvSpPr>
          <p:cNvPr id="237575" name="Oval 33"/>
          <p:cNvSpPr>
            <a:spLocks noChangeArrowheads="1"/>
          </p:cNvSpPr>
          <p:nvPr/>
        </p:nvSpPr>
        <p:spPr bwMode="auto">
          <a:xfrm>
            <a:off x="914400" y="4343400"/>
            <a:ext cx="2024063" cy="549275"/>
          </a:xfrm>
          <a:prstGeom prst="ellipse">
            <a:avLst/>
          </a:prstGeom>
          <a:solidFill>
            <a:srgbClr val="CCFFCC"/>
          </a:solidFill>
          <a:ln w="9525">
            <a:solidFill>
              <a:srgbClr val="000000"/>
            </a:solidFill>
            <a:round/>
            <a:headEnd/>
            <a:tailEnd/>
          </a:ln>
        </p:spPr>
        <p:txBody>
          <a:bodyPr/>
          <a:lstStyle/>
          <a:p>
            <a:pPr algn="ctr"/>
            <a:r>
              <a:rPr lang="en-US">
                <a:latin typeface="Calibri" pitchFamily="34" charset="0"/>
              </a:rPr>
              <a:t>Attribute 1</a:t>
            </a:r>
          </a:p>
        </p:txBody>
      </p:sp>
      <p:sp>
        <p:nvSpPr>
          <p:cNvPr id="237576" name="Oval 33"/>
          <p:cNvSpPr>
            <a:spLocks noChangeArrowheads="1"/>
          </p:cNvSpPr>
          <p:nvPr/>
        </p:nvSpPr>
        <p:spPr bwMode="auto">
          <a:xfrm>
            <a:off x="914400" y="5013325"/>
            <a:ext cx="2024063" cy="549275"/>
          </a:xfrm>
          <a:prstGeom prst="ellipse">
            <a:avLst/>
          </a:prstGeom>
          <a:solidFill>
            <a:srgbClr val="CCFFCC"/>
          </a:solidFill>
          <a:ln w="9525">
            <a:solidFill>
              <a:srgbClr val="000000"/>
            </a:solidFill>
            <a:round/>
            <a:headEnd/>
            <a:tailEnd/>
          </a:ln>
        </p:spPr>
        <p:txBody>
          <a:bodyPr/>
          <a:lstStyle/>
          <a:p>
            <a:pPr algn="ctr"/>
            <a:r>
              <a:rPr lang="en-US">
                <a:latin typeface="Calibri" pitchFamily="34" charset="0"/>
              </a:rPr>
              <a:t>Attribute 2</a:t>
            </a:r>
          </a:p>
        </p:txBody>
      </p:sp>
      <p:cxnSp>
        <p:nvCxnSpPr>
          <p:cNvPr id="237577" name="Straight Connector 20"/>
          <p:cNvCxnSpPr>
            <a:cxnSpLocks noChangeShapeType="1"/>
            <a:stCxn id="237573" idx="2"/>
            <a:endCxn id="10" idx="3"/>
          </p:cNvCxnSpPr>
          <p:nvPr/>
        </p:nvCxnSpPr>
        <p:spPr bwMode="auto">
          <a:xfrm rot="10800000" flipV="1">
            <a:off x="4495800" y="2408238"/>
            <a:ext cx="566738" cy="487362"/>
          </a:xfrm>
          <a:prstGeom prst="line">
            <a:avLst/>
          </a:prstGeom>
          <a:noFill/>
          <a:ln w="9525" algn="ctr">
            <a:solidFill>
              <a:schemeClr val="tx1"/>
            </a:solidFill>
            <a:round/>
            <a:headEnd/>
            <a:tailEnd/>
          </a:ln>
        </p:spPr>
      </p:cxnSp>
      <p:cxnSp>
        <p:nvCxnSpPr>
          <p:cNvPr id="237578" name="Straight Connector 23"/>
          <p:cNvCxnSpPr>
            <a:cxnSpLocks noChangeShapeType="1"/>
            <a:stCxn id="237574" idx="2"/>
            <a:endCxn id="10" idx="3"/>
          </p:cNvCxnSpPr>
          <p:nvPr/>
        </p:nvCxnSpPr>
        <p:spPr bwMode="auto">
          <a:xfrm rot="10800000">
            <a:off x="4495800" y="2895600"/>
            <a:ext cx="566738" cy="122238"/>
          </a:xfrm>
          <a:prstGeom prst="line">
            <a:avLst/>
          </a:prstGeom>
          <a:noFill/>
          <a:ln w="9525" algn="ctr">
            <a:solidFill>
              <a:schemeClr val="tx1"/>
            </a:solidFill>
            <a:round/>
            <a:headEnd/>
            <a:tailEnd/>
          </a:ln>
        </p:spPr>
      </p:cxnSp>
      <p:cxnSp>
        <p:nvCxnSpPr>
          <p:cNvPr id="237579" name="Straight Connector 27"/>
          <p:cNvCxnSpPr>
            <a:cxnSpLocks noChangeShapeType="1"/>
            <a:stCxn id="10" idx="2"/>
            <a:endCxn id="237572" idx="0"/>
          </p:cNvCxnSpPr>
          <p:nvPr/>
        </p:nvCxnSpPr>
        <p:spPr bwMode="auto">
          <a:xfrm rot="16200000" flipH="1">
            <a:off x="3295650" y="2800350"/>
            <a:ext cx="533400" cy="1638300"/>
          </a:xfrm>
          <a:prstGeom prst="line">
            <a:avLst/>
          </a:prstGeom>
          <a:noFill/>
          <a:ln w="9525" algn="ctr">
            <a:solidFill>
              <a:schemeClr val="tx1"/>
            </a:solidFill>
            <a:round/>
            <a:headEnd/>
            <a:tailEnd/>
          </a:ln>
        </p:spPr>
      </p:cxnSp>
      <p:cxnSp>
        <p:nvCxnSpPr>
          <p:cNvPr id="237580" name="Straight Connector 30"/>
          <p:cNvCxnSpPr>
            <a:cxnSpLocks noChangeShapeType="1"/>
            <a:endCxn id="237572" idx="2"/>
          </p:cNvCxnSpPr>
          <p:nvPr/>
        </p:nvCxnSpPr>
        <p:spPr bwMode="auto">
          <a:xfrm rot="10800000">
            <a:off x="4381500" y="4360863"/>
            <a:ext cx="1257300" cy="439737"/>
          </a:xfrm>
          <a:prstGeom prst="line">
            <a:avLst/>
          </a:prstGeom>
          <a:noFill/>
          <a:ln w="9525" algn="ctr">
            <a:solidFill>
              <a:schemeClr val="tx1"/>
            </a:solidFill>
            <a:round/>
            <a:headEnd/>
            <a:tailEnd/>
          </a:ln>
        </p:spPr>
      </p:cxnSp>
      <p:cxnSp>
        <p:nvCxnSpPr>
          <p:cNvPr id="237581" name="Straight Connector 33"/>
          <p:cNvCxnSpPr>
            <a:cxnSpLocks noChangeShapeType="1"/>
            <a:stCxn id="237575" idx="6"/>
            <a:endCxn id="11" idx="1"/>
          </p:cNvCxnSpPr>
          <p:nvPr/>
        </p:nvCxnSpPr>
        <p:spPr bwMode="auto">
          <a:xfrm>
            <a:off x="2938463" y="4618038"/>
            <a:ext cx="795337" cy="639762"/>
          </a:xfrm>
          <a:prstGeom prst="line">
            <a:avLst/>
          </a:prstGeom>
          <a:noFill/>
          <a:ln w="9525" algn="ctr">
            <a:solidFill>
              <a:schemeClr val="tx1"/>
            </a:solidFill>
            <a:round/>
            <a:headEnd/>
            <a:tailEnd/>
          </a:ln>
        </p:spPr>
      </p:cxnSp>
      <p:cxnSp>
        <p:nvCxnSpPr>
          <p:cNvPr id="237582" name="Straight Connector 39"/>
          <p:cNvCxnSpPr>
            <a:cxnSpLocks noChangeShapeType="1"/>
            <a:stCxn id="237576" idx="6"/>
            <a:endCxn id="11" idx="1"/>
          </p:cNvCxnSpPr>
          <p:nvPr/>
        </p:nvCxnSpPr>
        <p:spPr bwMode="auto">
          <a:xfrm flipV="1">
            <a:off x="2938463" y="5257800"/>
            <a:ext cx="795337" cy="30163"/>
          </a:xfrm>
          <a:prstGeom prst="line">
            <a:avLst/>
          </a:prstGeom>
          <a:noFill/>
          <a:ln w="9525" algn="ctr">
            <a:solidFill>
              <a:schemeClr val="tx1"/>
            </a:solidFill>
            <a:round/>
            <a:headEnd/>
            <a:tailEnd/>
          </a:ln>
        </p:spPr>
      </p:cxnSp>
      <p:sp>
        <p:nvSpPr>
          <p:cNvPr id="2" name="Footer Placeholder 1"/>
          <p:cNvSpPr>
            <a:spLocks noGrp="1"/>
          </p:cNvSpPr>
          <p:nvPr>
            <p:ph type="ftr" sz="quarter" idx="11"/>
          </p:nvPr>
        </p:nvSpPr>
        <p:spPr/>
        <p:txBody>
          <a:bodyPr/>
          <a:lstStyle/>
          <a:p>
            <a:pPr>
              <a:defRPr/>
            </a:pPr>
            <a:r>
              <a:rPr lang="en-US"/>
              <a:t>Module 1. Foundations</a:t>
            </a:r>
          </a:p>
        </p:txBody>
      </p:sp>
      <p:sp>
        <p:nvSpPr>
          <p:cNvPr id="3" name="Slide Number Placeholder 2"/>
          <p:cNvSpPr>
            <a:spLocks noGrp="1"/>
          </p:cNvSpPr>
          <p:nvPr>
            <p:ph type="sldNum" sz="quarter" idx="12"/>
          </p:nvPr>
        </p:nvSpPr>
        <p:spPr/>
        <p:txBody>
          <a:bodyPr/>
          <a:lstStyle/>
          <a:p>
            <a:pPr>
              <a:defRPr/>
            </a:pPr>
            <a:fld id="{CEA3FDE8-7B31-4EA1-8739-96CE1E8FED90}" type="slidenum">
              <a:rPr lang="en-US"/>
              <a:pPr>
                <a:defRPr/>
              </a:pPr>
              <a:t>118</a:t>
            </a:fld>
            <a:endParaRPr lang="en-US"/>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Title 26"/>
          <p:cNvSpPr>
            <a:spLocks noGrp="1"/>
          </p:cNvSpPr>
          <p:nvPr>
            <p:ph type="title"/>
          </p:nvPr>
        </p:nvSpPr>
        <p:spPr/>
        <p:txBody>
          <a:bodyPr/>
          <a:lstStyle/>
          <a:p>
            <a:pPr eaLnBrk="1" hangingPunct="1"/>
            <a:r>
              <a:rPr lang="en-US"/>
              <a:t>FRBR Diagramming</a:t>
            </a:r>
          </a:p>
        </p:txBody>
      </p:sp>
      <p:sp>
        <p:nvSpPr>
          <p:cNvPr id="239618" name="Rectangle 54"/>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en-US">
              <a:latin typeface="Calibri" pitchFamily="34" charset="0"/>
            </a:endParaRPr>
          </a:p>
        </p:txBody>
      </p:sp>
      <p:grpSp>
        <p:nvGrpSpPr>
          <p:cNvPr id="239619" name="Group 32"/>
          <p:cNvGrpSpPr>
            <a:grpSpLocks noChangeAspect="1"/>
          </p:cNvGrpSpPr>
          <p:nvPr/>
        </p:nvGrpSpPr>
        <p:grpSpPr bwMode="auto">
          <a:xfrm>
            <a:off x="990600" y="1524000"/>
            <a:ext cx="6858000" cy="4429125"/>
            <a:chOff x="1800" y="1440"/>
            <a:chExt cx="8640" cy="5580"/>
          </a:xfrm>
        </p:grpSpPr>
        <p:sp>
          <p:nvSpPr>
            <p:cNvPr id="239622" name="AutoShape 53"/>
            <p:cNvSpPr>
              <a:spLocks noChangeAspect="1" noChangeArrowheads="1" noTextEdit="1"/>
            </p:cNvSpPr>
            <p:nvPr/>
          </p:nvSpPr>
          <p:spPr bwMode="auto">
            <a:xfrm>
              <a:off x="1800" y="1440"/>
              <a:ext cx="8640" cy="5580"/>
            </a:xfrm>
            <a:prstGeom prst="rect">
              <a:avLst/>
            </a:prstGeom>
            <a:noFill/>
            <a:ln w="9525">
              <a:solidFill>
                <a:srgbClr val="000000"/>
              </a:solidFill>
              <a:miter lim="800000"/>
              <a:headEnd/>
              <a:tailEnd/>
            </a:ln>
          </p:spPr>
          <p:txBody>
            <a:bodyPr/>
            <a:lstStyle/>
            <a:p>
              <a:endParaRPr lang="en-US"/>
            </a:p>
          </p:txBody>
        </p:sp>
        <p:sp>
          <p:nvSpPr>
            <p:cNvPr id="239623" name="Rectangle 52"/>
            <p:cNvSpPr>
              <a:spLocks noChangeArrowheads="1"/>
            </p:cNvSpPr>
            <p:nvPr/>
          </p:nvSpPr>
          <p:spPr bwMode="auto">
            <a:xfrm>
              <a:off x="2340" y="1800"/>
              <a:ext cx="1800" cy="720"/>
            </a:xfrm>
            <a:prstGeom prst="rect">
              <a:avLst/>
            </a:prstGeom>
            <a:solidFill>
              <a:srgbClr val="FFFFFF"/>
            </a:solidFill>
            <a:ln w="9525">
              <a:solidFill>
                <a:srgbClr val="000000"/>
              </a:solidFill>
              <a:miter lim="800000"/>
              <a:headEnd/>
              <a:tailEnd/>
            </a:ln>
          </p:spPr>
          <p:txBody>
            <a:bodyPr/>
            <a:lstStyle/>
            <a:p>
              <a:pPr algn="ctr"/>
              <a:r>
                <a:rPr lang="en-US" sz="1200">
                  <a:latin typeface="Calibri" pitchFamily="34" charset="0"/>
                  <a:cs typeface="Times New Roman" pitchFamily="18" charset="0"/>
                </a:rPr>
                <a:t>Work</a:t>
              </a:r>
              <a:endParaRPr lang="en-US">
                <a:latin typeface="Calibri" pitchFamily="34" charset="0"/>
              </a:endParaRPr>
            </a:p>
          </p:txBody>
        </p:sp>
        <p:sp>
          <p:nvSpPr>
            <p:cNvPr id="239624" name="Rectangle 51"/>
            <p:cNvSpPr>
              <a:spLocks noChangeArrowheads="1"/>
            </p:cNvSpPr>
            <p:nvPr/>
          </p:nvSpPr>
          <p:spPr bwMode="auto">
            <a:xfrm>
              <a:off x="4320" y="3061"/>
              <a:ext cx="1800" cy="719"/>
            </a:xfrm>
            <a:prstGeom prst="rect">
              <a:avLst/>
            </a:prstGeom>
            <a:solidFill>
              <a:srgbClr val="FFFFFF"/>
            </a:solidFill>
            <a:ln w="9525">
              <a:solidFill>
                <a:srgbClr val="000000"/>
              </a:solidFill>
              <a:miter lim="800000"/>
              <a:headEnd/>
              <a:tailEnd/>
            </a:ln>
          </p:spPr>
          <p:txBody>
            <a:bodyPr/>
            <a:lstStyle/>
            <a:p>
              <a:pPr algn="ctr"/>
              <a:r>
                <a:rPr lang="en-US" sz="1200">
                  <a:latin typeface="Calibri" pitchFamily="34" charset="0"/>
                  <a:cs typeface="Times New Roman" pitchFamily="18" charset="0"/>
                </a:rPr>
                <a:t>Expression</a:t>
              </a:r>
              <a:endParaRPr lang="en-US">
                <a:latin typeface="Calibri" pitchFamily="34" charset="0"/>
              </a:endParaRPr>
            </a:p>
          </p:txBody>
        </p:sp>
        <p:sp>
          <p:nvSpPr>
            <p:cNvPr id="239625" name="Rectangle 50"/>
            <p:cNvSpPr>
              <a:spLocks noChangeArrowheads="1"/>
            </p:cNvSpPr>
            <p:nvPr/>
          </p:nvSpPr>
          <p:spPr bwMode="auto">
            <a:xfrm>
              <a:off x="6300" y="4323"/>
              <a:ext cx="1800" cy="717"/>
            </a:xfrm>
            <a:prstGeom prst="rect">
              <a:avLst/>
            </a:prstGeom>
            <a:solidFill>
              <a:srgbClr val="FFFFFF"/>
            </a:solidFill>
            <a:ln w="9525">
              <a:solidFill>
                <a:srgbClr val="000000"/>
              </a:solidFill>
              <a:miter lim="800000"/>
              <a:headEnd/>
              <a:tailEnd/>
            </a:ln>
          </p:spPr>
          <p:txBody>
            <a:bodyPr/>
            <a:lstStyle/>
            <a:p>
              <a:pPr algn="ctr"/>
              <a:r>
                <a:rPr lang="en-US" sz="1200">
                  <a:latin typeface="Calibri" pitchFamily="34" charset="0"/>
                  <a:cs typeface="Times New Roman" pitchFamily="18" charset="0"/>
                </a:rPr>
                <a:t>Manifestation</a:t>
              </a:r>
              <a:endParaRPr lang="en-US">
                <a:latin typeface="Calibri" pitchFamily="34" charset="0"/>
              </a:endParaRPr>
            </a:p>
          </p:txBody>
        </p:sp>
        <p:sp>
          <p:nvSpPr>
            <p:cNvPr id="239626" name="Rectangle 49"/>
            <p:cNvSpPr>
              <a:spLocks noChangeArrowheads="1"/>
            </p:cNvSpPr>
            <p:nvPr/>
          </p:nvSpPr>
          <p:spPr bwMode="auto">
            <a:xfrm>
              <a:off x="8280" y="5580"/>
              <a:ext cx="1800" cy="720"/>
            </a:xfrm>
            <a:prstGeom prst="rect">
              <a:avLst/>
            </a:prstGeom>
            <a:solidFill>
              <a:srgbClr val="FFFFFF"/>
            </a:solidFill>
            <a:ln w="9525">
              <a:solidFill>
                <a:srgbClr val="000000"/>
              </a:solidFill>
              <a:miter lim="800000"/>
              <a:headEnd/>
              <a:tailEnd/>
            </a:ln>
          </p:spPr>
          <p:txBody>
            <a:bodyPr/>
            <a:lstStyle/>
            <a:p>
              <a:pPr algn="ctr"/>
              <a:r>
                <a:rPr lang="en-US" sz="1200">
                  <a:latin typeface="Calibri" pitchFamily="34" charset="0"/>
                  <a:cs typeface="Times New Roman" pitchFamily="18" charset="0"/>
                </a:rPr>
                <a:t>Item</a:t>
              </a:r>
              <a:endParaRPr lang="en-US">
                <a:latin typeface="Calibri" pitchFamily="34" charset="0"/>
              </a:endParaRPr>
            </a:p>
          </p:txBody>
        </p:sp>
        <p:cxnSp>
          <p:nvCxnSpPr>
            <p:cNvPr id="239627" name="AutoShape 48"/>
            <p:cNvCxnSpPr>
              <a:cxnSpLocks noChangeShapeType="1"/>
            </p:cNvCxnSpPr>
            <p:nvPr/>
          </p:nvCxnSpPr>
          <p:spPr bwMode="auto">
            <a:xfrm rot="10800000" flipH="1" flipV="1">
              <a:off x="2340" y="2160"/>
              <a:ext cx="1980" cy="1080"/>
            </a:xfrm>
            <a:prstGeom prst="bentConnector3">
              <a:avLst>
                <a:gd name="adj1" fmla="val -18181"/>
              </a:avLst>
            </a:prstGeom>
            <a:noFill/>
            <a:ln w="9525">
              <a:solidFill>
                <a:srgbClr val="000000"/>
              </a:solidFill>
              <a:miter lim="800000"/>
              <a:headEnd type="triangle" w="med" len="med"/>
              <a:tailEnd type="triangle" w="med" len="med"/>
            </a:ln>
          </p:spPr>
        </p:cxnSp>
        <p:cxnSp>
          <p:nvCxnSpPr>
            <p:cNvPr id="239628" name="AutoShape 47"/>
            <p:cNvCxnSpPr>
              <a:cxnSpLocks noChangeShapeType="1"/>
            </p:cNvCxnSpPr>
            <p:nvPr/>
          </p:nvCxnSpPr>
          <p:spPr bwMode="auto">
            <a:xfrm>
              <a:off x="4321" y="3600"/>
              <a:ext cx="1980" cy="900"/>
            </a:xfrm>
            <a:prstGeom prst="bentConnector4">
              <a:avLst>
                <a:gd name="adj1" fmla="val -19699"/>
                <a:gd name="adj2" fmla="val 100000"/>
              </a:avLst>
            </a:prstGeom>
            <a:noFill/>
            <a:ln w="9525">
              <a:solidFill>
                <a:srgbClr val="000000"/>
              </a:solidFill>
              <a:miter lim="800000"/>
              <a:headEnd type="triangle" w="med" len="med"/>
              <a:tailEnd type="triangle" w="med" len="med"/>
            </a:ln>
          </p:spPr>
        </p:cxnSp>
        <p:cxnSp>
          <p:nvCxnSpPr>
            <p:cNvPr id="239629" name="AutoShape 46"/>
            <p:cNvCxnSpPr>
              <a:cxnSpLocks noChangeShapeType="1"/>
            </p:cNvCxnSpPr>
            <p:nvPr/>
          </p:nvCxnSpPr>
          <p:spPr bwMode="auto">
            <a:xfrm rot="10800000">
              <a:off x="6300" y="4860"/>
              <a:ext cx="1980" cy="1080"/>
            </a:xfrm>
            <a:prstGeom prst="bentConnector4">
              <a:avLst>
                <a:gd name="adj1" fmla="val 125755"/>
                <a:gd name="adj2" fmla="val 100000"/>
              </a:avLst>
            </a:prstGeom>
            <a:noFill/>
            <a:ln w="9525">
              <a:solidFill>
                <a:srgbClr val="000000"/>
              </a:solidFill>
              <a:miter lim="800000"/>
              <a:headEnd type="triangle" w="med" len="med"/>
              <a:tailEnd type="triangle" w="med" len="med"/>
            </a:ln>
          </p:spPr>
        </p:cxnSp>
        <p:sp>
          <p:nvSpPr>
            <p:cNvPr id="239630" name="Text Box 45"/>
            <p:cNvSpPr txBox="1">
              <a:spLocks noChangeArrowheads="1"/>
            </p:cNvSpPr>
            <p:nvPr/>
          </p:nvSpPr>
          <p:spPr bwMode="auto">
            <a:xfrm>
              <a:off x="2340" y="2700"/>
              <a:ext cx="1800" cy="360"/>
            </a:xfrm>
            <a:prstGeom prst="rect">
              <a:avLst/>
            </a:prstGeom>
            <a:solidFill>
              <a:srgbClr val="FFFFFF"/>
            </a:solidFill>
            <a:ln w="9525">
              <a:noFill/>
              <a:miter lim="800000"/>
              <a:headEnd/>
              <a:tailEnd/>
            </a:ln>
          </p:spPr>
          <p:txBody>
            <a:bodyPr/>
            <a:lstStyle/>
            <a:p>
              <a:r>
                <a:rPr lang="en-US" sz="1000">
                  <a:cs typeface="Times New Roman" pitchFamily="18" charset="0"/>
                </a:rPr>
                <a:t>is realized through</a:t>
              </a:r>
              <a:endParaRPr lang="en-US"/>
            </a:p>
          </p:txBody>
        </p:sp>
        <p:sp>
          <p:nvSpPr>
            <p:cNvPr id="239631" name="Text Box 44"/>
            <p:cNvSpPr txBox="1">
              <a:spLocks noChangeArrowheads="1"/>
            </p:cNvSpPr>
            <p:nvPr/>
          </p:nvSpPr>
          <p:spPr bwMode="auto">
            <a:xfrm>
              <a:off x="4140" y="3960"/>
              <a:ext cx="1800" cy="360"/>
            </a:xfrm>
            <a:prstGeom prst="rect">
              <a:avLst/>
            </a:prstGeom>
            <a:solidFill>
              <a:srgbClr val="FFFFFF"/>
            </a:solidFill>
            <a:ln w="9525">
              <a:noFill/>
              <a:miter lim="800000"/>
              <a:headEnd/>
              <a:tailEnd/>
            </a:ln>
          </p:spPr>
          <p:txBody>
            <a:bodyPr/>
            <a:lstStyle/>
            <a:p>
              <a:r>
                <a:rPr lang="en-US" sz="1000">
                  <a:cs typeface="Times New Roman" pitchFamily="18" charset="0"/>
                </a:rPr>
                <a:t>is embodied in</a:t>
              </a:r>
              <a:endParaRPr lang="en-US"/>
            </a:p>
          </p:txBody>
        </p:sp>
        <p:sp>
          <p:nvSpPr>
            <p:cNvPr id="239632" name="Text Box 43"/>
            <p:cNvSpPr txBox="1">
              <a:spLocks noChangeArrowheads="1"/>
            </p:cNvSpPr>
            <p:nvPr/>
          </p:nvSpPr>
          <p:spPr bwMode="auto">
            <a:xfrm>
              <a:off x="6300" y="5400"/>
              <a:ext cx="1800" cy="360"/>
            </a:xfrm>
            <a:prstGeom prst="rect">
              <a:avLst/>
            </a:prstGeom>
            <a:solidFill>
              <a:srgbClr val="FFFFFF"/>
            </a:solidFill>
            <a:ln w="9525">
              <a:noFill/>
              <a:miter lim="800000"/>
              <a:headEnd/>
              <a:tailEnd/>
            </a:ln>
          </p:spPr>
          <p:txBody>
            <a:bodyPr/>
            <a:lstStyle/>
            <a:p>
              <a:r>
                <a:rPr lang="en-US" sz="1000">
                  <a:cs typeface="Times New Roman" pitchFamily="18" charset="0"/>
                </a:rPr>
                <a:t>is exemplified by</a:t>
              </a:r>
              <a:endParaRPr lang="en-US"/>
            </a:p>
          </p:txBody>
        </p:sp>
        <p:sp>
          <p:nvSpPr>
            <p:cNvPr id="239633" name="Line 42"/>
            <p:cNvSpPr>
              <a:spLocks noChangeShapeType="1"/>
            </p:cNvSpPr>
            <p:nvPr/>
          </p:nvSpPr>
          <p:spPr bwMode="auto">
            <a:xfrm>
              <a:off x="4320" y="3060"/>
              <a:ext cx="0" cy="180"/>
            </a:xfrm>
            <a:prstGeom prst="line">
              <a:avLst/>
            </a:prstGeom>
            <a:noFill/>
            <a:ln w="9525">
              <a:solidFill>
                <a:srgbClr val="000000"/>
              </a:solidFill>
              <a:round/>
              <a:headEnd/>
              <a:tailEnd/>
            </a:ln>
          </p:spPr>
          <p:txBody>
            <a:bodyPr/>
            <a:lstStyle/>
            <a:p>
              <a:endParaRPr lang="en-US"/>
            </a:p>
          </p:txBody>
        </p:sp>
        <p:sp>
          <p:nvSpPr>
            <p:cNvPr id="239634" name="Line 41"/>
            <p:cNvSpPr>
              <a:spLocks noChangeShapeType="1"/>
            </p:cNvSpPr>
            <p:nvPr/>
          </p:nvSpPr>
          <p:spPr bwMode="auto">
            <a:xfrm flipV="1">
              <a:off x="4320" y="3600"/>
              <a:ext cx="0" cy="180"/>
            </a:xfrm>
            <a:prstGeom prst="line">
              <a:avLst/>
            </a:prstGeom>
            <a:noFill/>
            <a:ln w="9525">
              <a:solidFill>
                <a:srgbClr val="000000"/>
              </a:solidFill>
              <a:round/>
              <a:headEnd/>
              <a:tailEnd/>
            </a:ln>
          </p:spPr>
          <p:txBody>
            <a:bodyPr/>
            <a:lstStyle/>
            <a:p>
              <a:endParaRPr lang="en-US"/>
            </a:p>
          </p:txBody>
        </p:sp>
        <p:sp>
          <p:nvSpPr>
            <p:cNvPr id="239635" name="Line 40"/>
            <p:cNvSpPr>
              <a:spLocks noChangeShapeType="1"/>
            </p:cNvSpPr>
            <p:nvPr/>
          </p:nvSpPr>
          <p:spPr bwMode="auto">
            <a:xfrm>
              <a:off x="6300" y="4320"/>
              <a:ext cx="1" cy="180"/>
            </a:xfrm>
            <a:prstGeom prst="line">
              <a:avLst/>
            </a:prstGeom>
            <a:noFill/>
            <a:ln w="9525">
              <a:solidFill>
                <a:srgbClr val="000000"/>
              </a:solidFill>
              <a:round/>
              <a:headEnd/>
              <a:tailEnd/>
            </a:ln>
          </p:spPr>
          <p:txBody>
            <a:bodyPr/>
            <a:lstStyle/>
            <a:p>
              <a:endParaRPr lang="en-US"/>
            </a:p>
          </p:txBody>
        </p:sp>
        <p:sp>
          <p:nvSpPr>
            <p:cNvPr id="239636" name="Line 39"/>
            <p:cNvSpPr>
              <a:spLocks noChangeShapeType="1"/>
            </p:cNvSpPr>
            <p:nvPr/>
          </p:nvSpPr>
          <p:spPr bwMode="auto">
            <a:xfrm flipV="1">
              <a:off x="6300" y="4680"/>
              <a:ext cx="0" cy="180"/>
            </a:xfrm>
            <a:prstGeom prst="line">
              <a:avLst/>
            </a:prstGeom>
            <a:noFill/>
            <a:ln w="9525">
              <a:solidFill>
                <a:srgbClr val="000000"/>
              </a:solidFill>
              <a:round/>
              <a:headEnd/>
              <a:tailEnd/>
            </a:ln>
          </p:spPr>
          <p:txBody>
            <a:bodyPr/>
            <a:lstStyle/>
            <a:p>
              <a:endParaRPr lang="en-US"/>
            </a:p>
          </p:txBody>
        </p:sp>
        <p:sp>
          <p:nvSpPr>
            <p:cNvPr id="239637" name="Line 38"/>
            <p:cNvSpPr>
              <a:spLocks noChangeShapeType="1"/>
            </p:cNvSpPr>
            <p:nvPr/>
          </p:nvSpPr>
          <p:spPr bwMode="auto">
            <a:xfrm>
              <a:off x="3960" y="3600"/>
              <a:ext cx="180" cy="1"/>
            </a:xfrm>
            <a:prstGeom prst="line">
              <a:avLst/>
            </a:prstGeom>
            <a:noFill/>
            <a:ln w="9525">
              <a:solidFill>
                <a:srgbClr val="000000"/>
              </a:solidFill>
              <a:round/>
              <a:headEnd/>
              <a:tailEnd type="triangle" w="med" len="med"/>
            </a:ln>
          </p:spPr>
          <p:txBody>
            <a:bodyPr/>
            <a:lstStyle/>
            <a:p>
              <a:endParaRPr lang="en-US"/>
            </a:p>
          </p:txBody>
        </p:sp>
        <p:sp>
          <p:nvSpPr>
            <p:cNvPr id="239638" name="Line 37"/>
            <p:cNvSpPr>
              <a:spLocks noChangeShapeType="1"/>
            </p:cNvSpPr>
            <p:nvPr/>
          </p:nvSpPr>
          <p:spPr bwMode="auto">
            <a:xfrm>
              <a:off x="5940" y="4500"/>
              <a:ext cx="180" cy="1"/>
            </a:xfrm>
            <a:prstGeom prst="line">
              <a:avLst/>
            </a:prstGeom>
            <a:noFill/>
            <a:ln w="9525">
              <a:solidFill>
                <a:srgbClr val="000000"/>
              </a:solidFill>
              <a:round/>
              <a:headEnd/>
              <a:tailEnd type="triangle" w="med" len="med"/>
            </a:ln>
          </p:spPr>
          <p:txBody>
            <a:bodyPr/>
            <a:lstStyle/>
            <a:p>
              <a:endParaRPr lang="en-US"/>
            </a:p>
          </p:txBody>
        </p:sp>
        <p:sp>
          <p:nvSpPr>
            <p:cNvPr id="239639" name="Line 36"/>
            <p:cNvSpPr>
              <a:spLocks noChangeShapeType="1"/>
            </p:cNvSpPr>
            <p:nvPr/>
          </p:nvSpPr>
          <p:spPr bwMode="auto">
            <a:xfrm>
              <a:off x="3960" y="3240"/>
              <a:ext cx="180" cy="0"/>
            </a:xfrm>
            <a:prstGeom prst="line">
              <a:avLst/>
            </a:prstGeom>
            <a:noFill/>
            <a:ln w="9525">
              <a:solidFill>
                <a:srgbClr val="000000"/>
              </a:solidFill>
              <a:round/>
              <a:headEnd/>
              <a:tailEnd type="triangle" w="med" len="med"/>
            </a:ln>
          </p:spPr>
          <p:txBody>
            <a:bodyPr/>
            <a:lstStyle/>
            <a:p>
              <a:endParaRPr lang="en-US"/>
            </a:p>
          </p:txBody>
        </p:sp>
        <p:sp>
          <p:nvSpPr>
            <p:cNvPr id="239640" name="Line 35"/>
            <p:cNvSpPr>
              <a:spLocks noChangeShapeType="1"/>
            </p:cNvSpPr>
            <p:nvPr/>
          </p:nvSpPr>
          <p:spPr bwMode="auto">
            <a:xfrm>
              <a:off x="7920" y="5940"/>
              <a:ext cx="180" cy="1"/>
            </a:xfrm>
            <a:prstGeom prst="line">
              <a:avLst/>
            </a:prstGeom>
            <a:noFill/>
            <a:ln w="9525">
              <a:solidFill>
                <a:srgbClr val="000000"/>
              </a:solidFill>
              <a:round/>
              <a:headEnd/>
              <a:tailEnd type="triangle" w="med" len="med"/>
            </a:ln>
          </p:spPr>
          <p:txBody>
            <a:bodyPr/>
            <a:lstStyle/>
            <a:p>
              <a:endParaRPr lang="en-US"/>
            </a:p>
          </p:txBody>
        </p:sp>
        <p:sp>
          <p:nvSpPr>
            <p:cNvPr id="239641" name="Line 34"/>
            <p:cNvSpPr>
              <a:spLocks noChangeShapeType="1"/>
            </p:cNvSpPr>
            <p:nvPr/>
          </p:nvSpPr>
          <p:spPr bwMode="auto">
            <a:xfrm flipV="1">
              <a:off x="6300" y="4860"/>
              <a:ext cx="0" cy="180"/>
            </a:xfrm>
            <a:prstGeom prst="line">
              <a:avLst/>
            </a:prstGeom>
            <a:noFill/>
            <a:ln w="9525">
              <a:solidFill>
                <a:srgbClr val="000000"/>
              </a:solidFill>
              <a:round/>
              <a:headEnd/>
              <a:tailEnd/>
            </a:ln>
          </p:spPr>
          <p:txBody>
            <a:bodyPr/>
            <a:lstStyle/>
            <a:p>
              <a:endParaRPr lang="en-US"/>
            </a:p>
          </p:txBody>
        </p:sp>
      </p:grpSp>
      <p:sp>
        <p:nvSpPr>
          <p:cNvPr id="2" name="Footer Placeholder 1"/>
          <p:cNvSpPr>
            <a:spLocks noGrp="1"/>
          </p:cNvSpPr>
          <p:nvPr>
            <p:ph type="ftr" sz="quarter" idx="11"/>
          </p:nvPr>
        </p:nvSpPr>
        <p:spPr/>
        <p:txBody>
          <a:bodyPr/>
          <a:lstStyle/>
          <a:p>
            <a:pPr>
              <a:defRPr/>
            </a:pPr>
            <a:r>
              <a:rPr lang="en-US"/>
              <a:t>Module 1. Foundations</a:t>
            </a:r>
          </a:p>
        </p:txBody>
      </p:sp>
      <p:sp>
        <p:nvSpPr>
          <p:cNvPr id="3" name="Slide Number Placeholder 2"/>
          <p:cNvSpPr>
            <a:spLocks noGrp="1"/>
          </p:cNvSpPr>
          <p:nvPr>
            <p:ph type="sldNum" sz="quarter" idx="12"/>
          </p:nvPr>
        </p:nvSpPr>
        <p:spPr/>
        <p:txBody>
          <a:bodyPr/>
          <a:lstStyle/>
          <a:p>
            <a:pPr>
              <a:defRPr/>
            </a:pPr>
            <a:fld id="{F45FBE85-CD49-4FDE-A677-9D24BD5D7C13}" type="slidenum">
              <a:rPr lang="en-US"/>
              <a:pPr>
                <a:defRPr/>
              </a:pPr>
              <a:t>119</a:t>
            </a:fld>
            <a:endParaRPr lang="en-US"/>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Title 3"/>
          <p:cNvSpPr>
            <a:spLocks noGrp="1"/>
          </p:cNvSpPr>
          <p:nvPr>
            <p:ph type="title"/>
          </p:nvPr>
        </p:nvSpPr>
        <p:spPr/>
        <p:txBody>
          <a:bodyPr/>
          <a:lstStyle/>
          <a:p>
            <a:pPr eaLnBrk="1" hangingPunct="1"/>
            <a:r>
              <a:rPr lang="en-US"/>
              <a:t>FRBR Diagramming</a:t>
            </a:r>
          </a:p>
        </p:txBody>
      </p:sp>
      <p:sp>
        <p:nvSpPr>
          <p:cNvPr id="241666" name="Content Placeholder 4"/>
          <p:cNvSpPr>
            <a:spLocks noGrp="1"/>
          </p:cNvSpPr>
          <p:nvPr>
            <p:ph idx="1"/>
          </p:nvPr>
        </p:nvSpPr>
        <p:spPr/>
        <p:txBody>
          <a:bodyPr/>
          <a:lstStyle/>
          <a:p>
            <a:pPr eaLnBrk="1" hangingPunct="1"/>
            <a:r>
              <a:rPr lang="en-US" b="1"/>
              <a:t>cb</a:t>
            </a:r>
            <a:r>
              <a:rPr lang="en-US" b="1" baseline="-25000"/>
              <a:t>1</a:t>
            </a:r>
            <a:r>
              <a:rPr lang="en-US"/>
              <a:t> Kelmscott Press</a:t>
            </a:r>
          </a:p>
          <a:p>
            <a:pPr eaLnBrk="1" hangingPunct="1">
              <a:buFont typeface="Wingdings" pitchFamily="2" charset="2"/>
              <a:buNone/>
            </a:pPr>
            <a:r>
              <a:rPr lang="en-US"/>
              <a:t>		is the producer of →</a:t>
            </a:r>
          </a:p>
          <a:p>
            <a:pPr eaLnBrk="1" hangingPunct="1">
              <a:buFont typeface="Wingdings" pitchFamily="2" charset="2"/>
              <a:buNone/>
            </a:pPr>
            <a:r>
              <a:rPr lang="en-US"/>
              <a:t>		← has a producer</a:t>
            </a:r>
          </a:p>
          <a:p>
            <a:pPr lvl="2" eaLnBrk="1" hangingPunct="1">
              <a:buFont typeface="Courier New" pitchFamily="49" charset="0"/>
              <a:buChar char="o"/>
            </a:pPr>
            <a:r>
              <a:rPr lang="en-US" b="1"/>
              <a:t>m</a:t>
            </a:r>
            <a:r>
              <a:rPr lang="en-US" b="1" baseline="-25000"/>
              <a:t>1</a:t>
            </a:r>
            <a:r>
              <a:rPr lang="en-US"/>
              <a:t> the 1891 publication of </a:t>
            </a:r>
            <a:r>
              <a:rPr lang="en-US" i="1"/>
              <a:t>Poems by the Way</a:t>
            </a:r>
            <a:r>
              <a:rPr lang="en-US"/>
              <a:t> by William Morris</a:t>
            </a:r>
          </a:p>
          <a:p>
            <a:pPr lvl="2" eaLnBrk="1" hangingPunct="1">
              <a:buFont typeface="Courier New" pitchFamily="49" charset="0"/>
              <a:buChar char="o"/>
            </a:pPr>
            <a:r>
              <a:rPr lang="en-US" b="1"/>
              <a:t>m</a:t>
            </a:r>
            <a:r>
              <a:rPr lang="en-US" b="1" baseline="-25000"/>
              <a:t>2</a:t>
            </a:r>
            <a:r>
              <a:rPr lang="en-US"/>
              <a:t> the 1892 publication of </a:t>
            </a:r>
            <a:r>
              <a:rPr lang="en-US" i="1"/>
              <a:t>The Recuyell of the Historyes of Troye</a:t>
            </a:r>
            <a:r>
              <a:rPr lang="en-US"/>
              <a:t> by Raoul Lefevre.</a:t>
            </a:r>
          </a:p>
          <a:p>
            <a:pPr lvl="2" eaLnBrk="1" hangingPunct="1">
              <a:buFont typeface="Courier New" pitchFamily="49" charset="0"/>
              <a:buChar char="o"/>
            </a:pPr>
            <a:r>
              <a:rPr lang="en-US" b="1"/>
              <a:t>m</a:t>
            </a:r>
            <a:r>
              <a:rPr lang="en-US" b="1" baseline="-25000"/>
              <a:t>3</a:t>
            </a:r>
            <a:r>
              <a:rPr lang="en-US"/>
              <a:t> the 1896 publication of </a:t>
            </a:r>
            <a:r>
              <a:rPr lang="en-US" i="1"/>
              <a:t>The Works of Geoffrey Chaucer</a:t>
            </a:r>
            <a:endParaRPr lang="en-US"/>
          </a:p>
        </p:txBody>
      </p:sp>
      <p:sp>
        <p:nvSpPr>
          <p:cNvPr id="2" name="Footer Placeholder 1"/>
          <p:cNvSpPr>
            <a:spLocks noGrp="1"/>
          </p:cNvSpPr>
          <p:nvPr>
            <p:ph type="ftr" sz="quarter" idx="11"/>
          </p:nvPr>
        </p:nvSpPr>
        <p:spPr/>
        <p:txBody>
          <a:bodyPr/>
          <a:lstStyle/>
          <a:p>
            <a:pPr>
              <a:defRPr/>
            </a:pPr>
            <a:r>
              <a:rPr lang="en-US"/>
              <a:t>Module 1. Foundations</a:t>
            </a:r>
          </a:p>
        </p:txBody>
      </p:sp>
      <p:sp>
        <p:nvSpPr>
          <p:cNvPr id="3" name="Slide Number Placeholder 2"/>
          <p:cNvSpPr>
            <a:spLocks noGrp="1"/>
          </p:cNvSpPr>
          <p:nvPr>
            <p:ph type="sldNum" sz="quarter" idx="12"/>
          </p:nvPr>
        </p:nvSpPr>
        <p:spPr/>
        <p:txBody>
          <a:bodyPr/>
          <a:lstStyle/>
          <a:p>
            <a:pPr>
              <a:defRPr/>
            </a:pPr>
            <a:fld id="{59A457BC-25A9-4F06-BF4A-7D113F4C6562}" type="slidenum">
              <a:rPr lang="en-US"/>
              <a:pPr>
                <a:defRPr/>
              </a:pPr>
              <a:t>120</a:t>
            </a:fld>
            <a:endParaRPr lang="en-US"/>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Title 1"/>
          <p:cNvSpPr>
            <a:spLocks noGrp="1"/>
          </p:cNvSpPr>
          <p:nvPr>
            <p:ph type="title"/>
          </p:nvPr>
        </p:nvSpPr>
        <p:spPr/>
        <p:txBody>
          <a:bodyPr/>
          <a:lstStyle/>
          <a:p>
            <a:pPr eaLnBrk="1" hangingPunct="1"/>
            <a:r>
              <a:rPr lang="en-US"/>
              <a:t>FRBR Entities</a:t>
            </a:r>
          </a:p>
        </p:txBody>
      </p:sp>
      <p:sp>
        <p:nvSpPr>
          <p:cNvPr id="243714" name="Content Placeholder 2"/>
          <p:cNvSpPr>
            <a:spLocks noGrp="1"/>
          </p:cNvSpPr>
          <p:nvPr>
            <p:ph idx="1"/>
          </p:nvPr>
        </p:nvSpPr>
        <p:spPr/>
        <p:txBody>
          <a:bodyPr/>
          <a:lstStyle/>
          <a:p>
            <a:pPr eaLnBrk="1" hangingPunct="1"/>
            <a:r>
              <a:rPr lang="en-US" sz="2400"/>
              <a:t>Group 1: The products of intellectual or artistic endeavor. Sometimes called “the primary entities.”</a:t>
            </a:r>
          </a:p>
          <a:p>
            <a:pPr lvl="1" eaLnBrk="1" hangingPunct="1"/>
            <a:r>
              <a:rPr lang="en-US" sz="2400" b="1"/>
              <a:t>Work</a:t>
            </a:r>
            <a:r>
              <a:rPr lang="en-US" sz="2400"/>
              <a:t>: a distinct intellectual or artistic creation</a:t>
            </a:r>
          </a:p>
          <a:p>
            <a:pPr lvl="1" eaLnBrk="1" hangingPunct="1"/>
            <a:r>
              <a:rPr lang="en-US" sz="2400" b="1"/>
              <a:t>Expression</a:t>
            </a:r>
            <a:r>
              <a:rPr lang="en-US" sz="2400"/>
              <a:t>: the intellectual or artistic realization of a </a:t>
            </a:r>
            <a:r>
              <a:rPr lang="en-US" sz="2400" i="1"/>
              <a:t>work </a:t>
            </a:r>
            <a:r>
              <a:rPr lang="en-US" sz="2400"/>
              <a:t>in some form (e.g. alpha-numeric, musical notation)</a:t>
            </a:r>
          </a:p>
          <a:p>
            <a:pPr lvl="1" eaLnBrk="1" hangingPunct="1"/>
            <a:r>
              <a:rPr lang="en-US" sz="2400" b="1"/>
              <a:t>Manifestation</a:t>
            </a:r>
            <a:r>
              <a:rPr lang="en-US" sz="2400"/>
              <a:t>: the physical embodiment of an </a:t>
            </a:r>
            <a:r>
              <a:rPr lang="en-US" sz="2400" i="1"/>
              <a:t>expression</a:t>
            </a:r>
            <a:r>
              <a:rPr lang="en-US" sz="2400"/>
              <a:t> (e.g. a print publication)</a:t>
            </a:r>
            <a:endParaRPr lang="en-US" sz="2400" i="1"/>
          </a:p>
          <a:p>
            <a:pPr lvl="1" eaLnBrk="1" hangingPunct="1"/>
            <a:r>
              <a:rPr lang="en-US" sz="2400" b="1"/>
              <a:t>Item</a:t>
            </a:r>
            <a:r>
              <a:rPr lang="en-US" sz="2400"/>
              <a:t>: a copy of a </a:t>
            </a:r>
            <a:r>
              <a:rPr lang="en-US" sz="2400" i="1"/>
              <a:t>manifestation</a:t>
            </a:r>
            <a:endParaRPr lang="en-US" sz="2400"/>
          </a:p>
        </p:txBody>
      </p:sp>
      <p:sp>
        <p:nvSpPr>
          <p:cNvPr id="12292" name="Slide Number Placeholder 4"/>
          <p:cNvSpPr>
            <a:spLocks noGrp="1"/>
          </p:cNvSpPr>
          <p:nvPr>
            <p:ph type="sldNum" sz="quarter" idx="12"/>
          </p:nvPr>
        </p:nvSpPr>
        <p:spPr>
          <a:xfrm>
            <a:off x="457200" y="6245225"/>
            <a:ext cx="2133600" cy="476250"/>
          </a:xfrm>
        </p:spPr>
        <p:txBody>
          <a:bodyPr/>
          <a:lstStyle/>
          <a:p>
            <a:pPr algn="l">
              <a:defRPr/>
            </a:pPr>
            <a:fld id="{75B72C48-7EA1-4FE1-99E4-58D655716B50}" type="slidenum">
              <a:rPr lang="en-US"/>
              <a:pPr algn="l">
                <a:defRPr/>
              </a:pPr>
              <a:t>121</a:t>
            </a:fld>
            <a:endParaRPr lang="en-US"/>
          </a:p>
        </p:txBody>
      </p:sp>
      <p:sp>
        <p:nvSpPr>
          <p:cNvPr id="2" name="Footer Placeholder 1"/>
          <p:cNvSpPr>
            <a:spLocks noGrp="1"/>
          </p:cNvSpPr>
          <p:nvPr>
            <p:ph type="ftr" sz="quarter" idx="11"/>
          </p:nvPr>
        </p:nvSpPr>
        <p:spPr/>
        <p:txBody>
          <a:bodyPr/>
          <a:lstStyle/>
          <a:p>
            <a:pPr>
              <a:defRPr/>
            </a:pPr>
            <a:r>
              <a:rPr lang="en-US"/>
              <a:t>Module 1. Foundations</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1" name="Title 1"/>
          <p:cNvSpPr>
            <a:spLocks noGrp="1"/>
          </p:cNvSpPr>
          <p:nvPr>
            <p:ph type="title"/>
          </p:nvPr>
        </p:nvSpPr>
        <p:spPr/>
        <p:txBody>
          <a:bodyPr/>
          <a:lstStyle/>
          <a:p>
            <a:pPr eaLnBrk="1" hangingPunct="1"/>
            <a:r>
              <a:rPr lang="en-US"/>
              <a:t>FRBR Entities</a:t>
            </a:r>
          </a:p>
        </p:txBody>
      </p:sp>
      <p:sp>
        <p:nvSpPr>
          <p:cNvPr id="245762" name="Content Placeholder 2"/>
          <p:cNvSpPr>
            <a:spLocks noGrp="1"/>
          </p:cNvSpPr>
          <p:nvPr>
            <p:ph idx="1"/>
          </p:nvPr>
        </p:nvSpPr>
        <p:spPr>
          <a:xfrm>
            <a:off x="381000" y="1524000"/>
            <a:ext cx="8229600" cy="4191000"/>
          </a:xfrm>
        </p:spPr>
        <p:txBody>
          <a:bodyPr/>
          <a:lstStyle/>
          <a:p>
            <a:pPr eaLnBrk="1" hangingPunct="1"/>
            <a:r>
              <a:rPr lang="en-US"/>
              <a:t>Group 1 (“Primary entities”)</a:t>
            </a:r>
          </a:p>
          <a:p>
            <a:pPr lvl="1" eaLnBrk="1" hangingPunct="1"/>
            <a:r>
              <a:rPr lang="en-US"/>
              <a:t>Work </a:t>
            </a:r>
          </a:p>
          <a:p>
            <a:pPr lvl="1" eaLnBrk="1" hangingPunct="1"/>
            <a:endParaRPr lang="en-US"/>
          </a:p>
          <a:p>
            <a:pPr lvl="1" eaLnBrk="1" hangingPunct="1"/>
            <a:r>
              <a:rPr lang="en-US"/>
              <a:t>Expression</a:t>
            </a:r>
          </a:p>
          <a:p>
            <a:pPr lvl="1" eaLnBrk="1" hangingPunct="1"/>
            <a:endParaRPr lang="en-US"/>
          </a:p>
          <a:p>
            <a:pPr lvl="1" eaLnBrk="1" hangingPunct="1"/>
            <a:r>
              <a:rPr lang="en-US"/>
              <a:t>Manifestation</a:t>
            </a:r>
          </a:p>
          <a:p>
            <a:pPr lvl="1" eaLnBrk="1" hangingPunct="1"/>
            <a:endParaRPr lang="en-US"/>
          </a:p>
          <a:p>
            <a:pPr lvl="1" eaLnBrk="1" hangingPunct="1"/>
            <a:r>
              <a:rPr lang="en-US"/>
              <a:t>Item</a:t>
            </a:r>
          </a:p>
        </p:txBody>
      </p:sp>
      <p:sp>
        <p:nvSpPr>
          <p:cNvPr id="4" name="Flowchart: Process 3"/>
          <p:cNvSpPr/>
          <p:nvPr/>
        </p:nvSpPr>
        <p:spPr>
          <a:xfrm>
            <a:off x="5372100" y="2133600"/>
            <a:ext cx="1295400" cy="609600"/>
          </a:xfrm>
          <a:prstGeom prst="flowChartProcess">
            <a:avLst/>
          </a:prstGeom>
          <a:solidFill>
            <a:schemeClr val="accent1">
              <a:lumMod val="40000"/>
              <a:lumOff val="6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sz="1400" i="1" dirty="0">
                <a:solidFill>
                  <a:schemeClr val="tx1"/>
                </a:solidFill>
              </a:rPr>
              <a:t>Gone with the wind</a:t>
            </a:r>
          </a:p>
        </p:txBody>
      </p:sp>
      <p:sp>
        <p:nvSpPr>
          <p:cNvPr id="5" name="Rectangle 4"/>
          <p:cNvSpPr/>
          <p:nvPr/>
        </p:nvSpPr>
        <p:spPr>
          <a:xfrm>
            <a:off x="6705600" y="3009900"/>
            <a:ext cx="2057400" cy="609600"/>
          </a:xfrm>
          <a:prstGeom prst="rect">
            <a:avLst/>
          </a:prstGeom>
          <a:solidFill>
            <a:schemeClr val="accent1">
              <a:lumMod val="40000"/>
              <a:lumOff val="60000"/>
            </a:schemeClr>
          </a:solidFill>
          <a:ln>
            <a:solidFill>
              <a:schemeClr val="tx1"/>
            </a:solidFill>
            <a:prstDash val="solid"/>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sz="1400" dirty="0">
                <a:solidFill>
                  <a:schemeClr val="tx1"/>
                </a:solidFill>
              </a:rPr>
              <a:t>German translation of </a:t>
            </a:r>
            <a:r>
              <a:rPr lang="en-US" sz="1400" i="1" dirty="0">
                <a:solidFill>
                  <a:schemeClr val="tx1"/>
                </a:solidFill>
              </a:rPr>
              <a:t>Gone with the wind</a:t>
            </a:r>
            <a:endParaRPr lang="en-US" sz="1400" dirty="0">
              <a:solidFill>
                <a:schemeClr val="tx1"/>
              </a:solidFill>
            </a:endParaRPr>
          </a:p>
        </p:txBody>
      </p:sp>
      <p:sp>
        <p:nvSpPr>
          <p:cNvPr id="6" name="Rectangle 5"/>
          <p:cNvSpPr/>
          <p:nvPr/>
        </p:nvSpPr>
        <p:spPr>
          <a:xfrm>
            <a:off x="3467100" y="3009900"/>
            <a:ext cx="2133600" cy="609600"/>
          </a:xfrm>
          <a:prstGeom prst="rect">
            <a:avLst/>
          </a:prstGeom>
          <a:solidFill>
            <a:schemeClr val="accent1">
              <a:lumMod val="40000"/>
              <a:lumOff val="60000"/>
            </a:schemeClr>
          </a:solidFill>
          <a:ln w="9525">
            <a:solidFill>
              <a:schemeClr val="tx1"/>
            </a:solidFill>
            <a:prstDash val="solid"/>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sz="1400" dirty="0">
                <a:solidFill>
                  <a:schemeClr val="tx1"/>
                </a:solidFill>
              </a:rPr>
              <a:t>Original English text of </a:t>
            </a:r>
            <a:r>
              <a:rPr lang="en-US" sz="1400" i="1" dirty="0">
                <a:solidFill>
                  <a:schemeClr val="tx1"/>
                </a:solidFill>
              </a:rPr>
              <a:t>Gone with the wind</a:t>
            </a:r>
            <a:endParaRPr lang="en-US" sz="1400" dirty="0">
              <a:solidFill>
                <a:schemeClr val="tx1"/>
              </a:solidFill>
            </a:endParaRPr>
          </a:p>
        </p:txBody>
      </p:sp>
      <p:sp>
        <p:nvSpPr>
          <p:cNvPr id="7" name="Rectangle 6"/>
          <p:cNvSpPr/>
          <p:nvPr/>
        </p:nvSpPr>
        <p:spPr>
          <a:xfrm>
            <a:off x="3505200" y="3924300"/>
            <a:ext cx="2133600" cy="609600"/>
          </a:xfrm>
          <a:prstGeom prst="rect">
            <a:avLst/>
          </a:prstGeom>
          <a:solidFill>
            <a:schemeClr val="accent1">
              <a:lumMod val="40000"/>
              <a:lumOff val="60000"/>
            </a:schemeClr>
          </a:solidFill>
          <a:ln>
            <a:solidFill>
              <a:schemeClr val="tx1"/>
            </a:solidFill>
            <a:prstDash val="solid"/>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sz="1400" dirty="0">
                <a:solidFill>
                  <a:schemeClr val="tx1"/>
                </a:solidFill>
              </a:rPr>
              <a:t>1936 publication by Macmillan</a:t>
            </a:r>
          </a:p>
        </p:txBody>
      </p:sp>
      <p:sp>
        <p:nvSpPr>
          <p:cNvPr id="8" name="Rectangle 7"/>
          <p:cNvSpPr/>
          <p:nvPr/>
        </p:nvSpPr>
        <p:spPr>
          <a:xfrm>
            <a:off x="6667500" y="4076700"/>
            <a:ext cx="2133600" cy="609600"/>
          </a:xfrm>
          <a:prstGeom prst="rect">
            <a:avLst/>
          </a:prstGeom>
          <a:solidFill>
            <a:schemeClr val="accent1">
              <a:lumMod val="40000"/>
              <a:lumOff val="60000"/>
            </a:schemeClr>
          </a:solidFill>
          <a:ln>
            <a:solidFill>
              <a:schemeClr val="tx1"/>
            </a:solidFill>
            <a:prstDash val="solid"/>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sz="1400" dirty="0">
                <a:solidFill>
                  <a:schemeClr val="tx1"/>
                </a:solidFill>
              </a:rPr>
              <a:t>1937 publication of German translation by Bertelsmann</a:t>
            </a:r>
          </a:p>
        </p:txBody>
      </p:sp>
      <p:sp>
        <p:nvSpPr>
          <p:cNvPr id="9" name="Rectangle 8"/>
          <p:cNvSpPr/>
          <p:nvPr/>
        </p:nvSpPr>
        <p:spPr>
          <a:xfrm>
            <a:off x="3886200" y="4457700"/>
            <a:ext cx="2133600" cy="609600"/>
          </a:xfrm>
          <a:prstGeom prst="rect">
            <a:avLst/>
          </a:prstGeom>
          <a:solidFill>
            <a:schemeClr val="accent1">
              <a:lumMod val="40000"/>
              <a:lumOff val="60000"/>
            </a:schemeClr>
          </a:solidFill>
          <a:ln>
            <a:solidFill>
              <a:schemeClr val="tx1"/>
            </a:solidFill>
            <a:prstDash val="solid"/>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sz="1400" dirty="0">
                <a:solidFill>
                  <a:schemeClr val="tx1"/>
                </a:solidFill>
              </a:rPr>
              <a:t>2006 publication by Scribner</a:t>
            </a:r>
          </a:p>
        </p:txBody>
      </p:sp>
      <p:sp>
        <p:nvSpPr>
          <p:cNvPr id="10" name="Rectangle 9"/>
          <p:cNvSpPr/>
          <p:nvPr/>
        </p:nvSpPr>
        <p:spPr>
          <a:xfrm>
            <a:off x="1981200" y="5219700"/>
            <a:ext cx="3219450" cy="609600"/>
          </a:xfrm>
          <a:prstGeom prst="rect">
            <a:avLst/>
          </a:prstGeom>
          <a:solidFill>
            <a:schemeClr val="accent1">
              <a:lumMod val="40000"/>
              <a:lumOff val="60000"/>
            </a:schemeClr>
          </a:solidFill>
          <a:ln>
            <a:solidFill>
              <a:schemeClr val="tx1"/>
            </a:solidFill>
            <a:prstDash val="solid"/>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sz="1400" dirty="0">
                <a:solidFill>
                  <a:schemeClr val="tx1"/>
                </a:solidFill>
              </a:rPr>
              <a:t>1 of </a:t>
            </a:r>
            <a:r>
              <a:rPr lang="en-US" sz="1400">
                <a:solidFill>
                  <a:schemeClr val="tx1"/>
                </a:solidFill>
              </a:rPr>
              <a:t>five Library copies </a:t>
            </a:r>
            <a:r>
              <a:rPr lang="en-US" sz="1400" dirty="0">
                <a:solidFill>
                  <a:schemeClr val="tx1"/>
                </a:solidFill>
              </a:rPr>
              <a:t>of 1936 </a:t>
            </a:r>
            <a:r>
              <a:rPr lang="en-US" sz="1400">
                <a:solidFill>
                  <a:schemeClr val="tx1"/>
                </a:solidFill>
              </a:rPr>
              <a:t>publication (barcode 31197011774061</a:t>
            </a:r>
            <a:r>
              <a:rPr lang="en-US" sz="1400" dirty="0">
                <a:solidFill>
                  <a:schemeClr val="tx1"/>
                </a:solidFill>
              </a:rPr>
              <a:t>)</a:t>
            </a:r>
          </a:p>
        </p:txBody>
      </p:sp>
      <p:sp>
        <p:nvSpPr>
          <p:cNvPr id="11" name="Rectangle 10"/>
          <p:cNvSpPr/>
          <p:nvPr/>
        </p:nvSpPr>
        <p:spPr>
          <a:xfrm>
            <a:off x="3733800" y="5715000"/>
            <a:ext cx="2552700" cy="609600"/>
          </a:xfrm>
          <a:prstGeom prst="rect">
            <a:avLst/>
          </a:prstGeom>
          <a:solidFill>
            <a:schemeClr val="accent1">
              <a:lumMod val="40000"/>
              <a:lumOff val="60000"/>
            </a:schemeClr>
          </a:solidFill>
          <a:ln>
            <a:solidFill>
              <a:schemeClr val="tx1"/>
            </a:solidFill>
            <a:prstDash val="solid"/>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sz="1400">
                <a:solidFill>
                  <a:schemeClr val="tx1"/>
                </a:solidFill>
              </a:rPr>
              <a:t>Library copy </a:t>
            </a:r>
            <a:r>
              <a:rPr lang="en-US" sz="1400" dirty="0">
                <a:solidFill>
                  <a:schemeClr val="tx1"/>
                </a:solidFill>
              </a:rPr>
              <a:t>of 2006 </a:t>
            </a:r>
            <a:r>
              <a:rPr lang="en-US" sz="1400">
                <a:solidFill>
                  <a:schemeClr val="tx1"/>
                </a:solidFill>
              </a:rPr>
              <a:t>publication (barcode 31197226590575</a:t>
            </a:r>
            <a:r>
              <a:rPr lang="en-US" sz="1400" dirty="0">
                <a:solidFill>
                  <a:schemeClr val="tx1"/>
                </a:solidFill>
              </a:rPr>
              <a:t>)</a:t>
            </a:r>
          </a:p>
        </p:txBody>
      </p:sp>
      <p:sp>
        <p:nvSpPr>
          <p:cNvPr id="12" name="Rectangle 11"/>
          <p:cNvSpPr/>
          <p:nvPr/>
        </p:nvSpPr>
        <p:spPr>
          <a:xfrm>
            <a:off x="6477000" y="5067300"/>
            <a:ext cx="2514600" cy="609600"/>
          </a:xfrm>
          <a:prstGeom prst="rect">
            <a:avLst/>
          </a:prstGeom>
          <a:solidFill>
            <a:schemeClr val="accent1">
              <a:lumMod val="40000"/>
              <a:lumOff val="60000"/>
            </a:schemeClr>
          </a:solidFill>
          <a:ln>
            <a:solidFill>
              <a:schemeClr val="tx1"/>
            </a:solidFill>
            <a:prstDash val="solid"/>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sz="1400">
                <a:solidFill>
                  <a:schemeClr val="tx1"/>
                </a:solidFill>
              </a:rPr>
              <a:t>Library copy </a:t>
            </a:r>
            <a:r>
              <a:rPr lang="en-US" sz="1400" dirty="0">
                <a:solidFill>
                  <a:schemeClr val="tx1"/>
                </a:solidFill>
              </a:rPr>
              <a:t>of 1937 </a:t>
            </a:r>
            <a:r>
              <a:rPr lang="en-US" sz="1400">
                <a:solidFill>
                  <a:schemeClr val="tx1"/>
                </a:solidFill>
              </a:rPr>
              <a:t>publication (barcode 31197222656115</a:t>
            </a:r>
            <a:r>
              <a:rPr lang="en-US" sz="1400" dirty="0">
                <a:solidFill>
                  <a:schemeClr val="tx1"/>
                </a:solidFill>
              </a:rPr>
              <a:t>)</a:t>
            </a:r>
          </a:p>
        </p:txBody>
      </p:sp>
      <p:sp>
        <p:nvSpPr>
          <p:cNvPr id="2" name="Footer Placeholder 1"/>
          <p:cNvSpPr>
            <a:spLocks noGrp="1"/>
          </p:cNvSpPr>
          <p:nvPr>
            <p:ph type="ftr" sz="quarter" idx="11"/>
          </p:nvPr>
        </p:nvSpPr>
        <p:spPr/>
        <p:txBody>
          <a:bodyPr/>
          <a:lstStyle/>
          <a:p>
            <a:pPr>
              <a:defRPr/>
            </a:pPr>
            <a:r>
              <a:rPr lang="en-US"/>
              <a:t>Module 1. Foundations</a:t>
            </a:r>
          </a:p>
        </p:txBody>
      </p:sp>
      <p:sp>
        <p:nvSpPr>
          <p:cNvPr id="3" name="Slide Number Placeholder 2"/>
          <p:cNvSpPr>
            <a:spLocks noGrp="1"/>
          </p:cNvSpPr>
          <p:nvPr>
            <p:ph type="sldNum" sz="quarter" idx="12"/>
          </p:nvPr>
        </p:nvSpPr>
        <p:spPr/>
        <p:txBody>
          <a:bodyPr/>
          <a:lstStyle/>
          <a:p>
            <a:pPr>
              <a:defRPr/>
            </a:pPr>
            <a:fld id="{512BDCE8-CEE1-4C2C-A3F4-97DF4156040E}" type="slidenum">
              <a:rPr lang="en-US"/>
              <a:pPr>
                <a:defRPr/>
              </a:pPr>
              <a:t>122</a:t>
            </a:fld>
            <a:endParaRPr lang="en-US"/>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09" name="Title 1"/>
          <p:cNvSpPr>
            <a:spLocks noGrp="1"/>
          </p:cNvSpPr>
          <p:nvPr>
            <p:ph type="title"/>
          </p:nvPr>
        </p:nvSpPr>
        <p:spPr/>
        <p:txBody>
          <a:bodyPr/>
          <a:lstStyle/>
          <a:p>
            <a:pPr eaLnBrk="1" hangingPunct="1"/>
            <a:r>
              <a:rPr lang="en-US"/>
              <a:t>FRBR Relationships (Group 1)</a:t>
            </a:r>
          </a:p>
        </p:txBody>
      </p:sp>
      <p:sp>
        <p:nvSpPr>
          <p:cNvPr id="1045" name="Rectangle 21"/>
          <p:cNvSpPr>
            <a:spLocks noChangeArrowheads="1"/>
          </p:cNvSpPr>
          <p:nvPr/>
        </p:nvSpPr>
        <p:spPr bwMode="auto">
          <a:xfrm>
            <a:off x="990600" y="1524000"/>
            <a:ext cx="1143000" cy="457200"/>
          </a:xfrm>
          <a:prstGeom prst="rect">
            <a:avLst/>
          </a:prstGeom>
          <a:solidFill>
            <a:schemeClr val="accent1">
              <a:lumMod val="40000"/>
              <a:lumOff val="60000"/>
            </a:schemeClr>
          </a:solidFill>
          <a:ln w="9525">
            <a:solidFill>
              <a:srgbClr val="000000"/>
            </a:solidFill>
            <a:miter lim="800000"/>
            <a:headEnd/>
            <a:tailEnd/>
          </a:ln>
        </p:spPr>
        <p:txBody>
          <a:bodyPr/>
          <a:lstStyle/>
          <a:p>
            <a:pPr algn="ctr" fontAlgn="auto">
              <a:spcBef>
                <a:spcPts val="0"/>
              </a:spcBef>
              <a:spcAft>
                <a:spcPts val="1000"/>
              </a:spcAft>
              <a:defRPr/>
            </a:pPr>
            <a:r>
              <a:rPr lang="en-US" dirty="0">
                <a:latin typeface="Calibri" pitchFamily="34" charset="0"/>
                <a:cs typeface="+mn-cs"/>
              </a:rPr>
              <a:t>Work</a:t>
            </a:r>
            <a:endParaRPr lang="en-US" dirty="0">
              <a:latin typeface="Arial" pitchFamily="34" charset="0"/>
              <a:cs typeface="+mn-cs"/>
            </a:endParaRPr>
          </a:p>
        </p:txBody>
      </p:sp>
      <p:sp>
        <p:nvSpPr>
          <p:cNvPr id="1046" name="Rectangle 22"/>
          <p:cNvSpPr>
            <a:spLocks noChangeArrowheads="1"/>
          </p:cNvSpPr>
          <p:nvPr/>
        </p:nvSpPr>
        <p:spPr bwMode="auto">
          <a:xfrm>
            <a:off x="2362200" y="3048000"/>
            <a:ext cx="1352550" cy="457200"/>
          </a:xfrm>
          <a:prstGeom prst="rect">
            <a:avLst/>
          </a:prstGeom>
          <a:solidFill>
            <a:schemeClr val="accent1">
              <a:lumMod val="40000"/>
              <a:lumOff val="60000"/>
            </a:schemeClr>
          </a:solidFill>
          <a:ln w="9525">
            <a:solidFill>
              <a:srgbClr val="000000"/>
            </a:solidFill>
            <a:miter lim="800000"/>
            <a:headEnd/>
            <a:tailEnd/>
          </a:ln>
        </p:spPr>
        <p:txBody>
          <a:bodyPr/>
          <a:lstStyle/>
          <a:p>
            <a:pPr algn="ctr" fontAlgn="auto">
              <a:spcBef>
                <a:spcPts val="0"/>
              </a:spcBef>
              <a:spcAft>
                <a:spcPts val="1000"/>
              </a:spcAft>
              <a:defRPr/>
            </a:pPr>
            <a:r>
              <a:rPr lang="en-US" dirty="0">
                <a:latin typeface="Calibri" pitchFamily="34" charset="0"/>
                <a:cs typeface="+mn-cs"/>
              </a:rPr>
              <a:t>Expression</a:t>
            </a:r>
            <a:endParaRPr lang="en-US" dirty="0">
              <a:latin typeface="Arial" pitchFamily="34" charset="0"/>
              <a:cs typeface="+mn-cs"/>
            </a:endParaRPr>
          </a:p>
        </p:txBody>
      </p:sp>
      <p:sp>
        <p:nvSpPr>
          <p:cNvPr id="1047" name="Rectangle 23"/>
          <p:cNvSpPr>
            <a:spLocks noChangeArrowheads="1"/>
          </p:cNvSpPr>
          <p:nvPr/>
        </p:nvSpPr>
        <p:spPr bwMode="auto">
          <a:xfrm>
            <a:off x="3962400" y="4419600"/>
            <a:ext cx="1543050" cy="455613"/>
          </a:xfrm>
          <a:prstGeom prst="rect">
            <a:avLst/>
          </a:prstGeom>
          <a:solidFill>
            <a:schemeClr val="accent1">
              <a:lumMod val="40000"/>
              <a:lumOff val="60000"/>
            </a:schemeClr>
          </a:solidFill>
          <a:ln w="9525">
            <a:solidFill>
              <a:srgbClr val="000000"/>
            </a:solidFill>
            <a:miter lim="800000"/>
            <a:headEnd/>
            <a:tailEnd/>
          </a:ln>
        </p:spPr>
        <p:txBody>
          <a:bodyPr/>
          <a:lstStyle/>
          <a:p>
            <a:pPr algn="ctr" fontAlgn="auto">
              <a:spcBef>
                <a:spcPts val="0"/>
              </a:spcBef>
              <a:spcAft>
                <a:spcPts val="1000"/>
              </a:spcAft>
              <a:defRPr/>
            </a:pPr>
            <a:r>
              <a:rPr lang="en-US" dirty="0">
                <a:latin typeface="Calibri" pitchFamily="34" charset="0"/>
                <a:cs typeface="+mn-cs"/>
              </a:rPr>
              <a:t>Manifestation</a:t>
            </a:r>
            <a:endParaRPr lang="en-US" dirty="0">
              <a:latin typeface="Arial" pitchFamily="34" charset="0"/>
              <a:cs typeface="+mn-cs"/>
            </a:endParaRPr>
          </a:p>
        </p:txBody>
      </p:sp>
      <p:sp>
        <p:nvSpPr>
          <p:cNvPr id="1048" name="Rectangle 24"/>
          <p:cNvSpPr>
            <a:spLocks noChangeArrowheads="1"/>
          </p:cNvSpPr>
          <p:nvPr/>
        </p:nvSpPr>
        <p:spPr bwMode="auto">
          <a:xfrm>
            <a:off x="6553200" y="6057900"/>
            <a:ext cx="1143000" cy="457200"/>
          </a:xfrm>
          <a:prstGeom prst="rect">
            <a:avLst/>
          </a:prstGeom>
          <a:solidFill>
            <a:schemeClr val="accent1">
              <a:lumMod val="40000"/>
              <a:lumOff val="60000"/>
            </a:schemeClr>
          </a:solidFill>
          <a:ln w="9525">
            <a:solidFill>
              <a:srgbClr val="000000"/>
            </a:solidFill>
            <a:miter lim="800000"/>
            <a:headEnd/>
            <a:tailEnd/>
          </a:ln>
        </p:spPr>
        <p:txBody>
          <a:bodyPr/>
          <a:lstStyle/>
          <a:p>
            <a:pPr algn="ctr" fontAlgn="auto">
              <a:spcBef>
                <a:spcPts val="0"/>
              </a:spcBef>
              <a:spcAft>
                <a:spcPts val="1000"/>
              </a:spcAft>
              <a:defRPr/>
            </a:pPr>
            <a:r>
              <a:rPr lang="en-US">
                <a:latin typeface="Calibri" pitchFamily="34" charset="0"/>
                <a:cs typeface="+mn-cs"/>
              </a:rPr>
              <a:t>Item</a:t>
            </a:r>
            <a:endParaRPr lang="en-US">
              <a:latin typeface="Arial" pitchFamily="34" charset="0"/>
              <a:cs typeface="+mn-cs"/>
            </a:endParaRPr>
          </a:p>
        </p:txBody>
      </p:sp>
      <p:sp>
        <p:nvSpPr>
          <p:cNvPr id="247814" name="AutoShape 47"/>
          <p:cNvSpPr>
            <a:spLocks noChangeArrowheads="1"/>
          </p:cNvSpPr>
          <p:nvPr/>
        </p:nvSpPr>
        <p:spPr bwMode="auto">
          <a:xfrm>
            <a:off x="1524000" y="2133600"/>
            <a:ext cx="3124200" cy="627063"/>
          </a:xfrm>
          <a:prstGeom prst="flowChartDecision">
            <a:avLst/>
          </a:prstGeom>
          <a:solidFill>
            <a:srgbClr val="FF99CC"/>
          </a:solidFill>
          <a:ln w="9525">
            <a:solidFill>
              <a:srgbClr val="000000"/>
            </a:solidFill>
            <a:miter lim="800000"/>
            <a:headEnd/>
            <a:tailEnd/>
          </a:ln>
        </p:spPr>
        <p:txBody>
          <a:bodyPr/>
          <a:lstStyle/>
          <a:p>
            <a:pPr algn="ctr"/>
            <a:r>
              <a:rPr lang="en-US" sz="1400">
                <a:latin typeface="Calibri" pitchFamily="34" charset="0"/>
                <a:cs typeface="Times New Roman" pitchFamily="18" charset="0"/>
              </a:rPr>
              <a:t>realized through</a:t>
            </a:r>
            <a:endParaRPr lang="en-US" sz="1400">
              <a:latin typeface="Calibri" pitchFamily="34" charset="0"/>
            </a:endParaRPr>
          </a:p>
        </p:txBody>
      </p:sp>
      <p:sp>
        <p:nvSpPr>
          <p:cNvPr id="247815" name="AutoShape 47"/>
          <p:cNvSpPr>
            <a:spLocks noChangeArrowheads="1"/>
          </p:cNvSpPr>
          <p:nvPr/>
        </p:nvSpPr>
        <p:spPr bwMode="auto">
          <a:xfrm>
            <a:off x="3124200" y="3619500"/>
            <a:ext cx="2819400" cy="474663"/>
          </a:xfrm>
          <a:prstGeom prst="flowChartDecision">
            <a:avLst/>
          </a:prstGeom>
          <a:solidFill>
            <a:srgbClr val="FF99CC"/>
          </a:solidFill>
          <a:ln w="9525">
            <a:solidFill>
              <a:srgbClr val="000000"/>
            </a:solidFill>
            <a:miter lim="800000"/>
            <a:headEnd/>
            <a:tailEnd/>
          </a:ln>
        </p:spPr>
        <p:txBody>
          <a:bodyPr/>
          <a:lstStyle/>
          <a:p>
            <a:pPr algn="ctr"/>
            <a:r>
              <a:rPr lang="en-US" sz="1400">
                <a:latin typeface="Calibri" pitchFamily="34" charset="0"/>
                <a:cs typeface="Times New Roman" pitchFamily="18" charset="0"/>
              </a:rPr>
              <a:t>embodied in</a:t>
            </a:r>
            <a:endParaRPr lang="en-US" sz="1400">
              <a:latin typeface="Calibri" pitchFamily="34" charset="0"/>
            </a:endParaRPr>
          </a:p>
        </p:txBody>
      </p:sp>
      <p:sp>
        <p:nvSpPr>
          <p:cNvPr id="247816" name="AutoShape 47"/>
          <p:cNvSpPr>
            <a:spLocks noChangeArrowheads="1"/>
          </p:cNvSpPr>
          <p:nvPr/>
        </p:nvSpPr>
        <p:spPr bwMode="auto">
          <a:xfrm>
            <a:off x="4610100" y="5087938"/>
            <a:ext cx="2819400" cy="474662"/>
          </a:xfrm>
          <a:prstGeom prst="flowChartDecision">
            <a:avLst/>
          </a:prstGeom>
          <a:solidFill>
            <a:srgbClr val="FF99CC"/>
          </a:solidFill>
          <a:ln w="9525">
            <a:solidFill>
              <a:srgbClr val="000000"/>
            </a:solidFill>
            <a:miter lim="800000"/>
            <a:headEnd/>
            <a:tailEnd/>
          </a:ln>
        </p:spPr>
        <p:txBody>
          <a:bodyPr/>
          <a:lstStyle/>
          <a:p>
            <a:pPr algn="ctr"/>
            <a:r>
              <a:rPr lang="en-US" sz="1400">
                <a:latin typeface="Calibri" pitchFamily="34" charset="0"/>
                <a:cs typeface="Times New Roman" pitchFamily="18" charset="0"/>
              </a:rPr>
              <a:t>exemplified by</a:t>
            </a:r>
            <a:endParaRPr lang="en-US" sz="1400">
              <a:latin typeface="Calibri" pitchFamily="34" charset="0"/>
            </a:endParaRPr>
          </a:p>
        </p:txBody>
      </p:sp>
      <p:cxnSp>
        <p:nvCxnSpPr>
          <p:cNvPr id="26" name="Straight Connector 25"/>
          <p:cNvCxnSpPr>
            <a:stCxn id="1045" idx="3"/>
            <a:endCxn id="247814" idx="0"/>
          </p:cNvCxnSpPr>
          <p:nvPr/>
        </p:nvCxnSpPr>
        <p:spPr>
          <a:xfrm>
            <a:off x="2133600" y="1752600"/>
            <a:ext cx="952500" cy="381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a:stCxn id="247814" idx="2"/>
            <a:endCxn id="1046" idx="0"/>
          </p:cNvCxnSpPr>
          <p:nvPr/>
        </p:nvCxnSpPr>
        <p:spPr>
          <a:xfrm flipH="1">
            <a:off x="3038475" y="2760663"/>
            <a:ext cx="47625" cy="2873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a:stCxn id="1046" idx="3"/>
            <a:endCxn id="247815" idx="0"/>
          </p:cNvCxnSpPr>
          <p:nvPr/>
        </p:nvCxnSpPr>
        <p:spPr>
          <a:xfrm>
            <a:off x="3714750" y="3276600"/>
            <a:ext cx="819150" cy="3429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a:stCxn id="247815" idx="2"/>
            <a:endCxn id="1047" idx="0"/>
          </p:cNvCxnSpPr>
          <p:nvPr/>
        </p:nvCxnSpPr>
        <p:spPr>
          <a:xfrm>
            <a:off x="4533900" y="4094163"/>
            <a:ext cx="200025" cy="3254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a:stCxn id="1047" idx="3"/>
            <a:endCxn id="247816" idx="0"/>
          </p:cNvCxnSpPr>
          <p:nvPr/>
        </p:nvCxnSpPr>
        <p:spPr>
          <a:xfrm>
            <a:off x="5505450" y="4648200"/>
            <a:ext cx="514350" cy="43973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a:stCxn id="247816" idx="2"/>
            <a:endCxn id="1048" idx="0"/>
          </p:cNvCxnSpPr>
          <p:nvPr/>
        </p:nvCxnSpPr>
        <p:spPr>
          <a:xfrm>
            <a:off x="6019800" y="5562600"/>
            <a:ext cx="1104900" cy="4953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11"/>
          </p:nvPr>
        </p:nvSpPr>
        <p:spPr/>
        <p:txBody>
          <a:bodyPr/>
          <a:lstStyle/>
          <a:p>
            <a:pPr>
              <a:defRPr/>
            </a:pPr>
            <a:r>
              <a:rPr lang="en-US"/>
              <a:t>Module 1. Foundations</a:t>
            </a:r>
          </a:p>
        </p:txBody>
      </p:sp>
      <p:sp>
        <p:nvSpPr>
          <p:cNvPr id="3" name="Slide Number Placeholder 2"/>
          <p:cNvSpPr>
            <a:spLocks noGrp="1"/>
          </p:cNvSpPr>
          <p:nvPr>
            <p:ph type="sldNum" sz="quarter" idx="12"/>
          </p:nvPr>
        </p:nvSpPr>
        <p:spPr/>
        <p:txBody>
          <a:bodyPr/>
          <a:lstStyle/>
          <a:p>
            <a:pPr>
              <a:defRPr/>
            </a:pPr>
            <a:fld id="{6E4DB30A-037D-440A-A3EF-90B46374C227}" type="slidenum">
              <a:rPr lang="en-US"/>
              <a:pPr>
                <a:defRPr/>
              </a:pPr>
              <a:t>123</a:t>
            </a:fld>
            <a:endParaRPr lang="en-US"/>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Title 1"/>
          <p:cNvSpPr>
            <a:spLocks noGrp="1"/>
          </p:cNvSpPr>
          <p:nvPr>
            <p:ph type="title" idx="4294967295"/>
          </p:nvPr>
        </p:nvSpPr>
        <p:spPr>
          <a:xfrm>
            <a:off x="381000" y="274638"/>
            <a:ext cx="8229600" cy="1143000"/>
          </a:xfrm>
        </p:spPr>
        <p:txBody>
          <a:bodyPr/>
          <a:lstStyle/>
          <a:p>
            <a:pPr eaLnBrk="1" hangingPunct="1"/>
            <a:r>
              <a:rPr lang="en-US"/>
              <a:t>FRBR Relationships</a:t>
            </a:r>
          </a:p>
        </p:txBody>
      </p:sp>
      <p:sp>
        <p:nvSpPr>
          <p:cNvPr id="10" name="Rectangle 9"/>
          <p:cNvSpPr/>
          <p:nvPr/>
        </p:nvSpPr>
        <p:spPr>
          <a:xfrm>
            <a:off x="800100" y="2362200"/>
            <a:ext cx="2057400" cy="609600"/>
          </a:xfrm>
          <a:prstGeom prst="rect">
            <a:avLst/>
          </a:prstGeom>
          <a:solidFill>
            <a:schemeClr val="accent1">
              <a:lumMod val="40000"/>
              <a:lumOff val="60000"/>
            </a:schemeClr>
          </a:solidFill>
          <a:ln>
            <a:solidFill>
              <a:schemeClr val="tx1"/>
            </a:solidFill>
            <a:prstDash val="solid"/>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sz="1400" dirty="0">
                <a:solidFill>
                  <a:schemeClr val="tx1"/>
                </a:solidFill>
              </a:rPr>
              <a:t>Work: </a:t>
            </a:r>
            <a:r>
              <a:rPr lang="en-US" sz="1400" i="1" dirty="0">
                <a:solidFill>
                  <a:schemeClr val="tx1"/>
                </a:solidFill>
              </a:rPr>
              <a:t>Gone with the wind </a:t>
            </a:r>
            <a:r>
              <a:rPr lang="en-US" sz="1400" dirty="0">
                <a:solidFill>
                  <a:schemeClr val="tx1"/>
                </a:solidFill>
              </a:rPr>
              <a:t>(Novel)</a:t>
            </a:r>
          </a:p>
        </p:txBody>
      </p:sp>
      <p:sp>
        <p:nvSpPr>
          <p:cNvPr id="11" name="Rectangle 10"/>
          <p:cNvSpPr/>
          <p:nvPr/>
        </p:nvSpPr>
        <p:spPr>
          <a:xfrm>
            <a:off x="6324600" y="2362200"/>
            <a:ext cx="2057400" cy="609600"/>
          </a:xfrm>
          <a:prstGeom prst="rect">
            <a:avLst/>
          </a:prstGeom>
          <a:solidFill>
            <a:schemeClr val="accent1">
              <a:lumMod val="40000"/>
              <a:lumOff val="60000"/>
            </a:schemeClr>
          </a:solidFill>
          <a:ln>
            <a:solidFill>
              <a:schemeClr val="tx1"/>
            </a:solidFill>
            <a:prstDash val="solid"/>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sz="1400" dirty="0">
                <a:solidFill>
                  <a:schemeClr val="tx1"/>
                </a:solidFill>
              </a:rPr>
              <a:t>Work: </a:t>
            </a:r>
            <a:r>
              <a:rPr lang="en-US" sz="1400" i="1" dirty="0">
                <a:solidFill>
                  <a:schemeClr val="tx1"/>
                </a:solidFill>
              </a:rPr>
              <a:t>Gone with the wind </a:t>
            </a:r>
            <a:r>
              <a:rPr lang="en-US" sz="1400" dirty="0">
                <a:solidFill>
                  <a:schemeClr val="tx1"/>
                </a:solidFill>
              </a:rPr>
              <a:t>(Movie) </a:t>
            </a:r>
          </a:p>
        </p:txBody>
      </p:sp>
      <p:sp>
        <p:nvSpPr>
          <p:cNvPr id="249860" name="TextBox 18"/>
          <p:cNvSpPr txBox="1">
            <a:spLocks noChangeArrowheads="1"/>
          </p:cNvSpPr>
          <p:nvPr/>
        </p:nvSpPr>
        <p:spPr bwMode="auto">
          <a:xfrm>
            <a:off x="762000" y="1219200"/>
            <a:ext cx="3352800" cy="400050"/>
          </a:xfrm>
          <a:prstGeom prst="rect">
            <a:avLst/>
          </a:prstGeom>
          <a:noFill/>
          <a:ln w="9525">
            <a:noFill/>
            <a:miter lim="800000"/>
            <a:headEnd/>
            <a:tailEnd/>
          </a:ln>
        </p:spPr>
        <p:txBody>
          <a:bodyPr>
            <a:spAutoFit/>
          </a:bodyPr>
          <a:lstStyle/>
          <a:p>
            <a:r>
              <a:rPr lang="en-US" sz="2000"/>
              <a:t>Work-to-work relationships</a:t>
            </a:r>
          </a:p>
        </p:txBody>
      </p:sp>
      <p:sp>
        <p:nvSpPr>
          <p:cNvPr id="249861" name="TextBox 20"/>
          <p:cNvSpPr txBox="1">
            <a:spLocks noChangeArrowheads="1"/>
          </p:cNvSpPr>
          <p:nvPr/>
        </p:nvSpPr>
        <p:spPr bwMode="auto">
          <a:xfrm>
            <a:off x="3581400" y="1828800"/>
            <a:ext cx="2400300" cy="338138"/>
          </a:xfrm>
          <a:prstGeom prst="rect">
            <a:avLst/>
          </a:prstGeom>
          <a:noFill/>
          <a:ln w="9525">
            <a:noFill/>
            <a:miter lim="800000"/>
            <a:headEnd/>
            <a:tailEnd/>
          </a:ln>
        </p:spPr>
        <p:txBody>
          <a:bodyPr>
            <a:spAutoFit/>
          </a:bodyPr>
          <a:lstStyle/>
          <a:p>
            <a:r>
              <a:rPr lang="en-US" sz="1600"/>
              <a:t>Derivative relationship</a:t>
            </a:r>
          </a:p>
        </p:txBody>
      </p:sp>
      <p:sp>
        <p:nvSpPr>
          <p:cNvPr id="22" name="Rectangle 21"/>
          <p:cNvSpPr/>
          <p:nvPr/>
        </p:nvSpPr>
        <p:spPr>
          <a:xfrm>
            <a:off x="5977759" y="4610100"/>
            <a:ext cx="2514600" cy="533400"/>
          </a:xfrm>
          <a:prstGeom prst="rect">
            <a:avLst/>
          </a:prstGeom>
          <a:solidFill>
            <a:schemeClr val="accent1">
              <a:lumMod val="40000"/>
              <a:lumOff val="60000"/>
            </a:schemeClr>
          </a:solidFill>
          <a:ln>
            <a:solidFill>
              <a:schemeClr val="tx1"/>
            </a:solidFill>
            <a:prstDash val="solid"/>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sz="1400" dirty="0">
                <a:solidFill>
                  <a:schemeClr val="tx1"/>
                </a:solidFill>
              </a:rPr>
              <a:t>Work: </a:t>
            </a:r>
            <a:r>
              <a:rPr lang="en-US" sz="1400" i="1" dirty="0">
                <a:solidFill>
                  <a:schemeClr val="tx1"/>
                </a:solidFill>
              </a:rPr>
              <a:t>Gone with the wind on film: a complete reference</a:t>
            </a:r>
            <a:r>
              <a:rPr lang="en-US" sz="1400" dirty="0">
                <a:solidFill>
                  <a:schemeClr val="tx1"/>
                </a:solidFill>
              </a:rPr>
              <a:t> </a:t>
            </a:r>
          </a:p>
        </p:txBody>
      </p:sp>
      <p:sp>
        <p:nvSpPr>
          <p:cNvPr id="249863" name="TextBox 25"/>
          <p:cNvSpPr txBox="1">
            <a:spLocks noChangeArrowheads="1"/>
          </p:cNvSpPr>
          <p:nvPr/>
        </p:nvSpPr>
        <p:spPr bwMode="auto">
          <a:xfrm>
            <a:off x="4267200" y="3987800"/>
            <a:ext cx="1600200" cy="584200"/>
          </a:xfrm>
          <a:prstGeom prst="rect">
            <a:avLst/>
          </a:prstGeom>
          <a:noFill/>
          <a:ln w="9525">
            <a:noFill/>
            <a:miter lim="800000"/>
            <a:headEnd/>
            <a:tailEnd/>
          </a:ln>
        </p:spPr>
        <p:txBody>
          <a:bodyPr>
            <a:spAutoFit/>
          </a:bodyPr>
          <a:lstStyle/>
          <a:p>
            <a:r>
              <a:rPr lang="en-US" sz="1600"/>
              <a:t>Descriptive relationships</a:t>
            </a:r>
          </a:p>
        </p:txBody>
      </p:sp>
      <p:sp>
        <p:nvSpPr>
          <p:cNvPr id="27" name="TextBox 26"/>
          <p:cNvSpPr txBox="1"/>
          <p:nvPr/>
        </p:nvSpPr>
        <p:spPr>
          <a:xfrm>
            <a:off x="3886200" y="5410200"/>
            <a:ext cx="2971800" cy="523875"/>
          </a:xfrm>
          <a:prstGeom prst="rect">
            <a:avLst/>
          </a:prstGeom>
          <a:solidFill>
            <a:schemeClr val="accent1">
              <a:lumMod val="40000"/>
              <a:lumOff val="60000"/>
            </a:schemeClr>
          </a:solidFill>
          <a:ln w="3175">
            <a:solidFill>
              <a:schemeClr val="tx1"/>
            </a:solidFill>
          </a:ln>
        </p:spPr>
        <p:txBody>
          <a:bodyPr>
            <a:spAutoFit/>
          </a:bodyPr>
          <a:lstStyle/>
          <a:p>
            <a:pPr fontAlgn="auto">
              <a:spcBef>
                <a:spcPts val="0"/>
              </a:spcBef>
              <a:spcAft>
                <a:spcPts val="0"/>
              </a:spcAft>
              <a:defRPr/>
            </a:pPr>
            <a:r>
              <a:rPr lang="en-US" sz="1400" dirty="0">
                <a:latin typeface="+mn-lt"/>
                <a:cs typeface="+mn-cs"/>
              </a:rPr>
              <a:t>Work: </a:t>
            </a:r>
            <a:r>
              <a:rPr lang="en-US" sz="1400" i="1" dirty="0">
                <a:latin typeface="+mn-lt"/>
                <a:cs typeface="+mn-cs"/>
              </a:rPr>
              <a:t>Vanity fair and Gone with the wind: a critical comparison</a:t>
            </a:r>
            <a:endParaRPr lang="en-US" sz="1400" dirty="0">
              <a:latin typeface="+mn-lt"/>
              <a:cs typeface="+mn-cs"/>
            </a:endParaRPr>
          </a:p>
        </p:txBody>
      </p:sp>
      <p:sp>
        <p:nvSpPr>
          <p:cNvPr id="28" name="Rectangle 27"/>
          <p:cNvSpPr/>
          <p:nvPr/>
        </p:nvSpPr>
        <p:spPr>
          <a:xfrm>
            <a:off x="228600" y="3886200"/>
            <a:ext cx="2514600" cy="533400"/>
          </a:xfrm>
          <a:prstGeom prst="rect">
            <a:avLst/>
          </a:prstGeom>
          <a:solidFill>
            <a:schemeClr val="accent1">
              <a:lumMod val="40000"/>
              <a:lumOff val="60000"/>
            </a:schemeClr>
          </a:solidFill>
          <a:ln>
            <a:solidFill>
              <a:schemeClr val="tx1"/>
            </a:solidFill>
            <a:prstDash val="solid"/>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sz="1400" dirty="0">
                <a:solidFill>
                  <a:schemeClr val="tx1"/>
                </a:solidFill>
              </a:rPr>
              <a:t>Work: </a:t>
            </a:r>
            <a:r>
              <a:rPr lang="en-US" sz="1400" i="1" dirty="0">
                <a:solidFill>
                  <a:schemeClr val="tx1"/>
                </a:solidFill>
              </a:rPr>
              <a:t>Vanity Fair</a:t>
            </a:r>
            <a:endParaRPr lang="en-US" sz="1400" dirty="0">
              <a:solidFill>
                <a:schemeClr val="tx1"/>
              </a:solidFill>
            </a:endParaRPr>
          </a:p>
        </p:txBody>
      </p:sp>
      <p:sp>
        <p:nvSpPr>
          <p:cNvPr id="249866" name="AutoShape 47"/>
          <p:cNvSpPr>
            <a:spLocks noChangeArrowheads="1"/>
          </p:cNvSpPr>
          <p:nvPr/>
        </p:nvSpPr>
        <p:spPr bwMode="auto">
          <a:xfrm>
            <a:off x="3467100" y="2166938"/>
            <a:ext cx="2286000" cy="957262"/>
          </a:xfrm>
          <a:prstGeom prst="flowChartDecision">
            <a:avLst/>
          </a:prstGeom>
          <a:solidFill>
            <a:srgbClr val="FF99CC"/>
          </a:solidFill>
          <a:ln w="9525">
            <a:solidFill>
              <a:srgbClr val="000000"/>
            </a:solidFill>
            <a:miter lim="800000"/>
            <a:headEnd/>
            <a:tailEnd/>
          </a:ln>
        </p:spPr>
        <p:txBody>
          <a:bodyPr/>
          <a:lstStyle/>
          <a:p>
            <a:pPr algn="ctr"/>
            <a:r>
              <a:rPr lang="en-US" sz="1400" dirty="0">
                <a:latin typeface="Calibri" pitchFamily="34" charset="0"/>
                <a:cs typeface="Times New Roman" pitchFamily="18" charset="0"/>
              </a:rPr>
              <a:t>adapted as / adaptation of</a:t>
            </a:r>
            <a:endParaRPr lang="en-US" sz="1400" dirty="0">
              <a:latin typeface="Calibri" pitchFamily="34" charset="0"/>
            </a:endParaRPr>
          </a:p>
        </p:txBody>
      </p:sp>
      <p:cxnSp>
        <p:nvCxnSpPr>
          <p:cNvPr id="69" name="Straight Connector 68"/>
          <p:cNvCxnSpPr>
            <a:stCxn id="249866" idx="3"/>
            <a:endCxn id="11" idx="1"/>
          </p:cNvCxnSpPr>
          <p:nvPr/>
        </p:nvCxnSpPr>
        <p:spPr>
          <a:xfrm>
            <a:off x="5753100" y="2645569"/>
            <a:ext cx="571500" cy="214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a:stCxn id="10" idx="3"/>
            <a:endCxn id="249866" idx="1"/>
          </p:cNvCxnSpPr>
          <p:nvPr/>
        </p:nvCxnSpPr>
        <p:spPr>
          <a:xfrm flipV="1">
            <a:off x="2857500" y="2645569"/>
            <a:ext cx="609600" cy="214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49869" name="AutoShape 47"/>
          <p:cNvSpPr>
            <a:spLocks noChangeArrowheads="1"/>
          </p:cNvSpPr>
          <p:nvPr/>
        </p:nvSpPr>
        <p:spPr bwMode="auto">
          <a:xfrm>
            <a:off x="6210300" y="3276600"/>
            <a:ext cx="2286000" cy="1003300"/>
          </a:xfrm>
          <a:prstGeom prst="flowChartDecision">
            <a:avLst/>
          </a:prstGeom>
          <a:solidFill>
            <a:srgbClr val="FF99CC"/>
          </a:solidFill>
          <a:ln w="9525">
            <a:solidFill>
              <a:srgbClr val="000000"/>
            </a:solidFill>
            <a:miter lim="800000"/>
            <a:headEnd/>
            <a:tailEnd/>
          </a:ln>
        </p:spPr>
        <p:txBody>
          <a:bodyPr/>
          <a:lstStyle/>
          <a:p>
            <a:pPr algn="ctr"/>
            <a:r>
              <a:rPr lang="en-US" sz="1400" dirty="0">
                <a:latin typeface="Calibri" pitchFamily="34" charset="0"/>
                <a:cs typeface="Times New Roman" pitchFamily="18" charset="0"/>
              </a:rPr>
              <a:t>described in / description of</a:t>
            </a:r>
            <a:endParaRPr lang="en-US" sz="1400" dirty="0">
              <a:latin typeface="Calibri" pitchFamily="34" charset="0"/>
            </a:endParaRPr>
          </a:p>
          <a:p>
            <a:pPr algn="ctr"/>
            <a:endParaRPr lang="en-US" sz="1400" dirty="0">
              <a:latin typeface="Calibri" pitchFamily="34" charset="0"/>
            </a:endParaRPr>
          </a:p>
        </p:txBody>
      </p:sp>
      <p:sp>
        <p:nvSpPr>
          <p:cNvPr id="249870" name="AutoShape 47"/>
          <p:cNvSpPr>
            <a:spLocks noChangeArrowheads="1"/>
          </p:cNvSpPr>
          <p:nvPr/>
        </p:nvSpPr>
        <p:spPr bwMode="auto">
          <a:xfrm>
            <a:off x="2362200" y="3124200"/>
            <a:ext cx="2286000" cy="1028700"/>
          </a:xfrm>
          <a:prstGeom prst="flowChartDecision">
            <a:avLst/>
          </a:prstGeom>
          <a:solidFill>
            <a:srgbClr val="FF99CC"/>
          </a:solidFill>
          <a:ln w="9525">
            <a:solidFill>
              <a:srgbClr val="000000"/>
            </a:solidFill>
            <a:miter lim="800000"/>
            <a:headEnd/>
            <a:tailEnd/>
          </a:ln>
        </p:spPr>
        <p:txBody>
          <a:bodyPr/>
          <a:lstStyle/>
          <a:p>
            <a:pPr algn="ctr"/>
            <a:r>
              <a:rPr lang="en-US" sz="1400" dirty="0">
                <a:latin typeface="Calibri" pitchFamily="34" charset="0"/>
                <a:cs typeface="Times New Roman" pitchFamily="18" charset="0"/>
              </a:rPr>
              <a:t>described in / description of</a:t>
            </a:r>
            <a:endParaRPr lang="en-US" sz="1400" dirty="0">
              <a:latin typeface="Calibri" pitchFamily="34" charset="0"/>
            </a:endParaRPr>
          </a:p>
        </p:txBody>
      </p:sp>
      <p:sp>
        <p:nvSpPr>
          <p:cNvPr id="249871" name="AutoShape 47"/>
          <p:cNvSpPr>
            <a:spLocks noChangeArrowheads="1"/>
          </p:cNvSpPr>
          <p:nvPr/>
        </p:nvSpPr>
        <p:spPr bwMode="auto">
          <a:xfrm>
            <a:off x="495300" y="4991100"/>
            <a:ext cx="2286000" cy="1028700"/>
          </a:xfrm>
          <a:prstGeom prst="flowChartDecision">
            <a:avLst/>
          </a:prstGeom>
          <a:solidFill>
            <a:srgbClr val="FF99CC"/>
          </a:solidFill>
          <a:ln w="9525">
            <a:solidFill>
              <a:srgbClr val="000000"/>
            </a:solidFill>
            <a:miter lim="800000"/>
            <a:headEnd/>
            <a:tailEnd/>
          </a:ln>
        </p:spPr>
        <p:txBody>
          <a:bodyPr/>
          <a:lstStyle/>
          <a:p>
            <a:pPr algn="ctr"/>
            <a:r>
              <a:rPr lang="en-US" sz="1400" dirty="0">
                <a:latin typeface="Calibri" pitchFamily="34" charset="0"/>
                <a:cs typeface="Times New Roman" pitchFamily="18" charset="0"/>
              </a:rPr>
              <a:t>described in / description of</a:t>
            </a:r>
            <a:endParaRPr lang="en-US" sz="1400" dirty="0">
              <a:latin typeface="Calibri" pitchFamily="34" charset="0"/>
            </a:endParaRPr>
          </a:p>
        </p:txBody>
      </p:sp>
      <p:cxnSp>
        <p:nvCxnSpPr>
          <p:cNvPr id="79" name="Straight Connector 78"/>
          <p:cNvCxnSpPr>
            <a:stCxn id="10" idx="2"/>
            <a:endCxn id="249870" idx="1"/>
          </p:cNvCxnSpPr>
          <p:nvPr/>
        </p:nvCxnSpPr>
        <p:spPr>
          <a:xfrm>
            <a:off x="1828800" y="2971800"/>
            <a:ext cx="533400" cy="66675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a:stCxn id="249870" idx="2"/>
            <a:endCxn id="27" idx="0"/>
          </p:cNvCxnSpPr>
          <p:nvPr/>
        </p:nvCxnSpPr>
        <p:spPr>
          <a:xfrm>
            <a:off x="3505200" y="4152900"/>
            <a:ext cx="1866900" cy="12573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a:stCxn id="249871" idx="0"/>
            <a:endCxn id="28" idx="2"/>
          </p:cNvCxnSpPr>
          <p:nvPr/>
        </p:nvCxnSpPr>
        <p:spPr>
          <a:xfrm flipH="1" flipV="1">
            <a:off x="1485900" y="4419600"/>
            <a:ext cx="152400" cy="5715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a:stCxn id="249871" idx="3"/>
            <a:endCxn id="27" idx="1"/>
          </p:cNvCxnSpPr>
          <p:nvPr/>
        </p:nvCxnSpPr>
        <p:spPr>
          <a:xfrm>
            <a:off x="2781300" y="5505450"/>
            <a:ext cx="1104900" cy="1666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a:stCxn id="11" idx="2"/>
            <a:endCxn id="249869" idx="0"/>
          </p:cNvCxnSpPr>
          <p:nvPr/>
        </p:nvCxnSpPr>
        <p:spPr>
          <a:xfrm>
            <a:off x="7353300" y="2971800"/>
            <a:ext cx="0" cy="3048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a:stCxn id="249869" idx="2"/>
            <a:endCxn id="22" idx="0"/>
          </p:cNvCxnSpPr>
          <p:nvPr/>
        </p:nvCxnSpPr>
        <p:spPr>
          <a:xfrm flipH="1">
            <a:off x="7235059" y="4279900"/>
            <a:ext cx="118241" cy="3302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11"/>
          </p:nvPr>
        </p:nvSpPr>
        <p:spPr/>
        <p:txBody>
          <a:bodyPr/>
          <a:lstStyle/>
          <a:p>
            <a:pPr>
              <a:defRPr/>
            </a:pPr>
            <a:r>
              <a:rPr lang="en-US"/>
              <a:t>Module 1. Foundations</a:t>
            </a:r>
          </a:p>
        </p:txBody>
      </p:sp>
      <p:sp>
        <p:nvSpPr>
          <p:cNvPr id="3" name="Slide Number Placeholder 2"/>
          <p:cNvSpPr>
            <a:spLocks noGrp="1"/>
          </p:cNvSpPr>
          <p:nvPr>
            <p:ph type="sldNum" sz="quarter" idx="12"/>
          </p:nvPr>
        </p:nvSpPr>
        <p:spPr/>
        <p:txBody>
          <a:bodyPr/>
          <a:lstStyle/>
          <a:p>
            <a:pPr>
              <a:defRPr/>
            </a:pPr>
            <a:fld id="{911FA4A7-340A-42A1-B8D8-47B0E5C8DF67}" type="slidenum">
              <a:rPr lang="en-US"/>
              <a:pPr>
                <a:defRPr/>
              </a:pPr>
              <a:t>124</a:t>
            </a:fld>
            <a:endParaRPr lang="en-US"/>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5" name="Title 1"/>
          <p:cNvSpPr>
            <a:spLocks noGrp="1"/>
          </p:cNvSpPr>
          <p:nvPr>
            <p:ph type="title"/>
          </p:nvPr>
        </p:nvSpPr>
        <p:spPr/>
        <p:txBody>
          <a:bodyPr/>
          <a:lstStyle/>
          <a:p>
            <a:pPr eaLnBrk="1" hangingPunct="1"/>
            <a:r>
              <a:rPr lang="en-US"/>
              <a:t>FRBR/FRAD Entities</a:t>
            </a:r>
          </a:p>
        </p:txBody>
      </p:sp>
      <p:sp>
        <p:nvSpPr>
          <p:cNvPr id="251906" name="Content Placeholder 2"/>
          <p:cNvSpPr>
            <a:spLocks noGrp="1"/>
          </p:cNvSpPr>
          <p:nvPr>
            <p:ph idx="1"/>
          </p:nvPr>
        </p:nvSpPr>
        <p:spPr/>
        <p:txBody>
          <a:bodyPr/>
          <a:lstStyle/>
          <a:p>
            <a:pPr eaLnBrk="1" hangingPunct="1"/>
            <a:r>
              <a:rPr lang="en-US" sz="3600"/>
              <a:t>Group 2: entities responsible for Group 1 entities</a:t>
            </a:r>
          </a:p>
          <a:p>
            <a:pPr lvl="1" eaLnBrk="1" hangingPunct="1"/>
            <a:r>
              <a:rPr lang="en-US" sz="3200"/>
              <a:t>Person</a:t>
            </a:r>
          </a:p>
          <a:p>
            <a:pPr lvl="1" eaLnBrk="1" hangingPunct="1"/>
            <a:r>
              <a:rPr lang="en-US" sz="3200"/>
              <a:t>Family</a:t>
            </a:r>
          </a:p>
          <a:p>
            <a:pPr lvl="1" eaLnBrk="1" hangingPunct="1"/>
            <a:r>
              <a:rPr lang="en-US" sz="3200"/>
              <a:t>Corporate body</a:t>
            </a:r>
          </a:p>
          <a:p>
            <a:pPr eaLnBrk="1" hangingPunct="1">
              <a:buFont typeface="Wingdings" pitchFamily="2" charset="2"/>
              <a:buNone/>
            </a:pPr>
            <a:endParaRPr lang="en-US" sz="2000"/>
          </a:p>
        </p:txBody>
      </p:sp>
      <p:sp>
        <p:nvSpPr>
          <p:cNvPr id="16388" name="Slide Number Placeholder 4"/>
          <p:cNvSpPr>
            <a:spLocks noGrp="1"/>
          </p:cNvSpPr>
          <p:nvPr>
            <p:ph type="sldNum" sz="quarter" idx="12"/>
          </p:nvPr>
        </p:nvSpPr>
        <p:spPr>
          <a:xfrm>
            <a:off x="457200" y="6245225"/>
            <a:ext cx="2133600" cy="476250"/>
          </a:xfrm>
        </p:spPr>
        <p:txBody>
          <a:bodyPr/>
          <a:lstStyle/>
          <a:p>
            <a:pPr algn="l">
              <a:defRPr/>
            </a:pPr>
            <a:fld id="{8166D2EA-E27D-4319-96F8-B604A93FA1AF}" type="slidenum">
              <a:rPr lang="en-US"/>
              <a:pPr algn="l">
                <a:defRPr/>
              </a:pPr>
              <a:t>125</a:t>
            </a:fld>
            <a:endParaRPr lang="en-US"/>
          </a:p>
        </p:txBody>
      </p:sp>
      <p:sp>
        <p:nvSpPr>
          <p:cNvPr id="2" name="Footer Placeholder 1"/>
          <p:cNvSpPr>
            <a:spLocks noGrp="1"/>
          </p:cNvSpPr>
          <p:nvPr>
            <p:ph type="ftr" sz="quarter" idx="11"/>
          </p:nvPr>
        </p:nvSpPr>
        <p:spPr/>
        <p:txBody>
          <a:bodyPr/>
          <a:lstStyle/>
          <a:p>
            <a:pPr>
              <a:defRPr/>
            </a:pPr>
            <a:r>
              <a:rPr lang="en-US"/>
              <a:t>Module 1. Foundations</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3" name="Title 1"/>
          <p:cNvSpPr>
            <a:spLocks noGrp="1"/>
          </p:cNvSpPr>
          <p:nvPr>
            <p:ph type="title"/>
          </p:nvPr>
        </p:nvSpPr>
        <p:spPr/>
        <p:txBody>
          <a:bodyPr/>
          <a:lstStyle/>
          <a:p>
            <a:pPr eaLnBrk="1" hangingPunct="1"/>
            <a:r>
              <a:rPr lang="en-US"/>
              <a:t>FRBR Entities</a:t>
            </a:r>
          </a:p>
        </p:txBody>
      </p:sp>
      <p:sp>
        <p:nvSpPr>
          <p:cNvPr id="253954" name="Content Placeholder 2"/>
          <p:cNvSpPr>
            <a:spLocks noGrp="1"/>
          </p:cNvSpPr>
          <p:nvPr>
            <p:ph idx="1"/>
          </p:nvPr>
        </p:nvSpPr>
        <p:spPr/>
        <p:txBody>
          <a:bodyPr/>
          <a:lstStyle/>
          <a:p>
            <a:pPr eaLnBrk="1" hangingPunct="1"/>
            <a:r>
              <a:rPr lang="en-US"/>
              <a:t>Group 2 </a:t>
            </a:r>
          </a:p>
          <a:p>
            <a:pPr lvl="1" eaLnBrk="1" hangingPunct="1"/>
            <a:r>
              <a:rPr lang="en-US"/>
              <a:t>Person</a:t>
            </a:r>
          </a:p>
          <a:p>
            <a:pPr lvl="1" eaLnBrk="1" hangingPunct="1"/>
            <a:endParaRPr lang="en-US"/>
          </a:p>
          <a:p>
            <a:pPr lvl="1" eaLnBrk="1" hangingPunct="1"/>
            <a:r>
              <a:rPr lang="en-US"/>
              <a:t>Corporate body</a:t>
            </a:r>
          </a:p>
          <a:p>
            <a:pPr lvl="1" eaLnBrk="1" hangingPunct="1"/>
            <a:endParaRPr lang="en-US"/>
          </a:p>
          <a:p>
            <a:pPr lvl="1" eaLnBrk="1" hangingPunct="1"/>
            <a:r>
              <a:rPr lang="en-US"/>
              <a:t>Family</a:t>
            </a:r>
          </a:p>
        </p:txBody>
      </p:sp>
      <p:sp>
        <p:nvSpPr>
          <p:cNvPr id="4" name="Flowchart: Process 3"/>
          <p:cNvSpPr/>
          <p:nvPr/>
        </p:nvSpPr>
        <p:spPr>
          <a:xfrm>
            <a:off x="2819400" y="2209800"/>
            <a:ext cx="1295400" cy="609600"/>
          </a:xfrm>
          <a:prstGeom prst="flowChartProcess">
            <a:avLst/>
          </a:prstGeom>
          <a:solidFill>
            <a:schemeClr val="accent1">
              <a:lumMod val="40000"/>
              <a:lumOff val="6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sz="1400" dirty="0">
                <a:solidFill>
                  <a:schemeClr val="tx1"/>
                </a:solidFill>
              </a:rPr>
              <a:t>Margaret Mitchell</a:t>
            </a:r>
          </a:p>
        </p:txBody>
      </p:sp>
      <p:sp>
        <p:nvSpPr>
          <p:cNvPr id="5" name="Flowchart: Process 4"/>
          <p:cNvSpPr/>
          <p:nvPr/>
        </p:nvSpPr>
        <p:spPr>
          <a:xfrm>
            <a:off x="4419600" y="2209800"/>
            <a:ext cx="1295400" cy="609600"/>
          </a:xfrm>
          <a:prstGeom prst="flowChartProcess">
            <a:avLst/>
          </a:prstGeom>
          <a:solidFill>
            <a:schemeClr val="accent1">
              <a:lumMod val="40000"/>
              <a:lumOff val="6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sz="1400" dirty="0">
                <a:solidFill>
                  <a:schemeClr val="tx1"/>
                </a:solidFill>
              </a:rPr>
              <a:t>Claude Debussy</a:t>
            </a:r>
          </a:p>
        </p:txBody>
      </p:sp>
      <p:sp>
        <p:nvSpPr>
          <p:cNvPr id="6" name="Flowchart: Process 5"/>
          <p:cNvSpPr/>
          <p:nvPr/>
        </p:nvSpPr>
        <p:spPr>
          <a:xfrm>
            <a:off x="6019800" y="2209800"/>
            <a:ext cx="1295400" cy="609600"/>
          </a:xfrm>
          <a:prstGeom prst="flowChartProcess">
            <a:avLst/>
          </a:prstGeom>
          <a:solidFill>
            <a:schemeClr val="accent1">
              <a:lumMod val="40000"/>
              <a:lumOff val="6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sz="1400" dirty="0">
                <a:solidFill>
                  <a:schemeClr val="tx1"/>
                </a:solidFill>
              </a:rPr>
              <a:t>George W. Bush</a:t>
            </a:r>
          </a:p>
        </p:txBody>
      </p:sp>
      <p:sp>
        <p:nvSpPr>
          <p:cNvPr id="7" name="Flowchart: Process 6"/>
          <p:cNvSpPr/>
          <p:nvPr/>
        </p:nvSpPr>
        <p:spPr>
          <a:xfrm>
            <a:off x="3886200" y="3238500"/>
            <a:ext cx="1524000" cy="609600"/>
          </a:xfrm>
          <a:prstGeom prst="flowChartProcess">
            <a:avLst/>
          </a:prstGeom>
          <a:solidFill>
            <a:schemeClr val="accent1">
              <a:lumMod val="40000"/>
              <a:lumOff val="6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sz="1400">
                <a:solidFill>
                  <a:schemeClr val="tx1"/>
                </a:solidFill>
              </a:rPr>
              <a:t>British Library</a:t>
            </a:r>
            <a:endParaRPr lang="en-US" sz="1400" dirty="0">
              <a:solidFill>
                <a:schemeClr val="tx1"/>
              </a:solidFill>
            </a:endParaRPr>
          </a:p>
        </p:txBody>
      </p:sp>
      <p:sp>
        <p:nvSpPr>
          <p:cNvPr id="8" name="Flowchart: Process 7"/>
          <p:cNvSpPr/>
          <p:nvPr/>
        </p:nvSpPr>
        <p:spPr>
          <a:xfrm>
            <a:off x="5791200" y="3238500"/>
            <a:ext cx="1524000" cy="609600"/>
          </a:xfrm>
          <a:prstGeom prst="flowChartProcess">
            <a:avLst/>
          </a:prstGeom>
          <a:solidFill>
            <a:schemeClr val="accent1">
              <a:lumMod val="40000"/>
              <a:lumOff val="6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sz="1400" dirty="0" err="1">
                <a:solidFill>
                  <a:sysClr val="windowText" lastClr="000000"/>
                </a:solidFill>
              </a:rPr>
              <a:t>Ikea</a:t>
            </a:r>
            <a:r>
              <a:rPr lang="en-US" sz="1400" dirty="0">
                <a:solidFill>
                  <a:sysClr val="windowText" lastClr="000000"/>
                </a:solidFill>
              </a:rPr>
              <a:t> A/S</a:t>
            </a:r>
          </a:p>
        </p:txBody>
      </p:sp>
      <p:sp>
        <p:nvSpPr>
          <p:cNvPr id="9" name="Flowchart: Process 8"/>
          <p:cNvSpPr/>
          <p:nvPr/>
        </p:nvSpPr>
        <p:spPr>
          <a:xfrm>
            <a:off x="2438400" y="4229100"/>
            <a:ext cx="1524000" cy="609600"/>
          </a:xfrm>
          <a:prstGeom prst="flowChartProcess">
            <a:avLst/>
          </a:prstGeom>
          <a:solidFill>
            <a:schemeClr val="accent1">
              <a:lumMod val="40000"/>
              <a:lumOff val="6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sz="1400" dirty="0">
                <a:solidFill>
                  <a:schemeClr val="tx1"/>
                </a:solidFill>
              </a:rPr>
              <a:t>Jin (Dynasty : 265-420)</a:t>
            </a:r>
          </a:p>
        </p:txBody>
      </p:sp>
      <p:sp>
        <p:nvSpPr>
          <p:cNvPr id="10" name="Flowchart: Process 9"/>
          <p:cNvSpPr/>
          <p:nvPr/>
        </p:nvSpPr>
        <p:spPr>
          <a:xfrm>
            <a:off x="4191000" y="4229100"/>
            <a:ext cx="1905000" cy="609600"/>
          </a:xfrm>
          <a:prstGeom prst="flowChartProcess">
            <a:avLst/>
          </a:prstGeom>
          <a:solidFill>
            <a:schemeClr val="accent1">
              <a:lumMod val="40000"/>
              <a:lumOff val="6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sz="1400" dirty="0">
                <a:solidFill>
                  <a:schemeClr val="tx1"/>
                </a:solidFill>
              </a:rPr>
              <a:t>Peale (Family </a:t>
            </a:r>
            <a:r>
              <a:rPr lang="en-US" sz="1400">
                <a:solidFill>
                  <a:schemeClr val="tx1"/>
                </a:solidFill>
              </a:rPr>
              <a:t>: Peale, </a:t>
            </a:r>
            <a:r>
              <a:rPr lang="en-US" sz="1400" dirty="0">
                <a:solidFill>
                  <a:schemeClr val="tx1"/>
                </a:solidFill>
              </a:rPr>
              <a:t>Norman Vincent, 1898-1993)</a:t>
            </a:r>
          </a:p>
        </p:txBody>
      </p:sp>
      <p:sp>
        <p:nvSpPr>
          <p:cNvPr id="11" name="Flowchart: Process 10"/>
          <p:cNvSpPr/>
          <p:nvPr/>
        </p:nvSpPr>
        <p:spPr>
          <a:xfrm>
            <a:off x="6324600" y="4229100"/>
            <a:ext cx="1524000" cy="609600"/>
          </a:xfrm>
          <a:prstGeom prst="flowChartProcess">
            <a:avLst/>
          </a:prstGeom>
          <a:solidFill>
            <a:schemeClr val="accent1">
              <a:lumMod val="40000"/>
              <a:lumOff val="6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sz="1400" dirty="0">
                <a:solidFill>
                  <a:schemeClr val="tx1"/>
                </a:solidFill>
              </a:rPr>
              <a:t>Yan (Family : China)</a:t>
            </a:r>
          </a:p>
        </p:txBody>
      </p:sp>
      <p:sp>
        <p:nvSpPr>
          <p:cNvPr id="12" name="Flowchart: Process 11"/>
          <p:cNvSpPr/>
          <p:nvPr/>
        </p:nvSpPr>
        <p:spPr>
          <a:xfrm>
            <a:off x="7391400" y="4686300"/>
            <a:ext cx="1524000" cy="609600"/>
          </a:xfrm>
          <a:prstGeom prst="flowChartProcess">
            <a:avLst/>
          </a:prstGeom>
          <a:solidFill>
            <a:schemeClr val="accent1">
              <a:lumMod val="40000"/>
              <a:lumOff val="6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sz="1400" dirty="0">
                <a:solidFill>
                  <a:schemeClr val="tx1"/>
                </a:solidFill>
              </a:rPr>
              <a:t>Yan (Family : Philippines)</a:t>
            </a:r>
          </a:p>
        </p:txBody>
      </p:sp>
      <p:sp>
        <p:nvSpPr>
          <p:cNvPr id="2" name="Footer Placeholder 1"/>
          <p:cNvSpPr>
            <a:spLocks noGrp="1"/>
          </p:cNvSpPr>
          <p:nvPr>
            <p:ph type="ftr" sz="quarter" idx="11"/>
          </p:nvPr>
        </p:nvSpPr>
        <p:spPr/>
        <p:txBody>
          <a:bodyPr/>
          <a:lstStyle/>
          <a:p>
            <a:pPr>
              <a:defRPr/>
            </a:pPr>
            <a:r>
              <a:rPr lang="en-US"/>
              <a:t>Module 1. Foundations</a:t>
            </a:r>
          </a:p>
        </p:txBody>
      </p:sp>
      <p:sp>
        <p:nvSpPr>
          <p:cNvPr id="3" name="Slide Number Placeholder 2"/>
          <p:cNvSpPr>
            <a:spLocks noGrp="1"/>
          </p:cNvSpPr>
          <p:nvPr>
            <p:ph type="sldNum" sz="quarter" idx="12"/>
          </p:nvPr>
        </p:nvSpPr>
        <p:spPr/>
        <p:txBody>
          <a:bodyPr/>
          <a:lstStyle/>
          <a:p>
            <a:pPr>
              <a:defRPr/>
            </a:pPr>
            <a:fld id="{EC0A8A0F-A168-4277-9853-C43F24666784}" type="slidenum">
              <a:rPr lang="en-US"/>
              <a:pPr>
                <a:defRPr/>
              </a:pPr>
              <a:t>126</a:t>
            </a:fld>
            <a:endParaRPr lang="en-US"/>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p:cNvSpPr txBox="1">
            <a:spLocks/>
          </p:cNvSpPr>
          <p:nvPr/>
        </p:nvSpPr>
        <p:spPr bwMode="auto">
          <a:xfrm>
            <a:off x="609600" y="381000"/>
            <a:ext cx="8229600" cy="1143000"/>
          </a:xfrm>
          <a:prstGeom prst="rect">
            <a:avLst/>
          </a:prstGeom>
          <a:noFill/>
          <a:ln w="9525">
            <a:noFill/>
            <a:miter lim="800000"/>
            <a:headEnd/>
            <a:tailEnd/>
          </a:ln>
        </p:spPr>
        <p:txBody>
          <a:bodyPr/>
          <a:lstStyle/>
          <a:p>
            <a:r>
              <a:rPr lang="en-US" sz="4400">
                <a:latin typeface="Calibri" pitchFamily="34" charset="0"/>
              </a:rPr>
              <a:t>FRBR Relationships (Groups 1-2)</a:t>
            </a:r>
          </a:p>
        </p:txBody>
      </p:sp>
      <p:sp>
        <p:nvSpPr>
          <p:cNvPr id="5" name="TextBox 4"/>
          <p:cNvSpPr txBox="1"/>
          <p:nvPr/>
        </p:nvSpPr>
        <p:spPr>
          <a:xfrm>
            <a:off x="762000" y="1716088"/>
            <a:ext cx="2743200" cy="646112"/>
          </a:xfrm>
          <a:prstGeom prst="rect">
            <a:avLst/>
          </a:prstGeom>
          <a:solidFill>
            <a:schemeClr val="accent1">
              <a:lumMod val="40000"/>
              <a:lumOff val="60000"/>
            </a:schemeClr>
          </a:solidFill>
          <a:ln>
            <a:solidFill>
              <a:schemeClr val="tx1"/>
            </a:solidFill>
          </a:ln>
        </p:spPr>
        <p:txBody>
          <a:bodyPr>
            <a:spAutoFit/>
          </a:bodyPr>
          <a:lstStyle/>
          <a:p>
            <a:pPr algn="ctr" fontAlgn="auto">
              <a:spcBef>
                <a:spcPts val="0"/>
              </a:spcBef>
              <a:spcAft>
                <a:spcPts val="0"/>
              </a:spcAft>
              <a:defRPr/>
            </a:pPr>
            <a:r>
              <a:rPr lang="en-US" dirty="0">
                <a:latin typeface="+mn-lt"/>
                <a:cs typeface="+mn-cs"/>
              </a:rPr>
              <a:t>Work</a:t>
            </a:r>
            <a:r>
              <a:rPr lang="en-US">
                <a:latin typeface="+mn-lt"/>
                <a:cs typeface="+mn-cs"/>
              </a:rPr>
              <a:t>: </a:t>
            </a:r>
            <a:r>
              <a:rPr lang="en-US" i="1">
                <a:latin typeface="+mn-lt"/>
                <a:cs typeface="+mn-cs"/>
              </a:rPr>
              <a:t>Gone with the wind</a:t>
            </a:r>
            <a:endParaRPr lang="en-US" dirty="0">
              <a:latin typeface="+mn-lt"/>
              <a:cs typeface="+mn-cs"/>
            </a:endParaRPr>
          </a:p>
        </p:txBody>
      </p:sp>
      <p:sp>
        <p:nvSpPr>
          <p:cNvPr id="6" name="TextBox 5"/>
          <p:cNvSpPr txBox="1"/>
          <p:nvPr/>
        </p:nvSpPr>
        <p:spPr>
          <a:xfrm>
            <a:off x="304800" y="5145088"/>
            <a:ext cx="2743200" cy="646112"/>
          </a:xfrm>
          <a:prstGeom prst="rect">
            <a:avLst/>
          </a:prstGeom>
          <a:solidFill>
            <a:schemeClr val="accent1">
              <a:lumMod val="40000"/>
              <a:lumOff val="60000"/>
            </a:schemeClr>
          </a:solidFill>
          <a:ln>
            <a:solidFill>
              <a:schemeClr val="tx1"/>
            </a:solidFill>
          </a:ln>
        </p:spPr>
        <p:txBody>
          <a:bodyPr>
            <a:spAutoFit/>
          </a:bodyPr>
          <a:lstStyle/>
          <a:p>
            <a:pPr algn="ctr" fontAlgn="auto">
              <a:spcBef>
                <a:spcPts val="0"/>
              </a:spcBef>
              <a:spcAft>
                <a:spcPts val="0"/>
              </a:spcAft>
              <a:defRPr/>
            </a:pPr>
            <a:r>
              <a:rPr lang="en-US" dirty="0">
                <a:latin typeface="+mn-lt"/>
                <a:cs typeface="+mn-cs"/>
              </a:rPr>
              <a:t>Person</a:t>
            </a:r>
            <a:r>
              <a:rPr lang="en-US">
                <a:latin typeface="+mn-lt"/>
                <a:cs typeface="+mn-cs"/>
              </a:rPr>
              <a:t>: Martin Beheim-Schwarzbach</a:t>
            </a:r>
            <a:endParaRPr lang="en-US" dirty="0">
              <a:latin typeface="+mn-lt"/>
              <a:cs typeface="+mn-cs"/>
            </a:endParaRPr>
          </a:p>
        </p:txBody>
      </p:sp>
      <p:sp>
        <p:nvSpPr>
          <p:cNvPr id="8" name="TextBox 7"/>
          <p:cNvSpPr txBox="1"/>
          <p:nvPr/>
        </p:nvSpPr>
        <p:spPr>
          <a:xfrm>
            <a:off x="6019800" y="1752600"/>
            <a:ext cx="2743200" cy="646113"/>
          </a:xfrm>
          <a:prstGeom prst="rect">
            <a:avLst/>
          </a:prstGeom>
          <a:solidFill>
            <a:schemeClr val="accent1">
              <a:lumMod val="40000"/>
              <a:lumOff val="60000"/>
            </a:schemeClr>
          </a:solidFill>
          <a:ln>
            <a:solidFill>
              <a:schemeClr val="tx1"/>
            </a:solidFill>
          </a:ln>
        </p:spPr>
        <p:txBody>
          <a:bodyPr>
            <a:spAutoFit/>
          </a:bodyPr>
          <a:lstStyle/>
          <a:p>
            <a:pPr algn="ctr" fontAlgn="auto">
              <a:spcBef>
                <a:spcPts val="0"/>
              </a:spcBef>
              <a:spcAft>
                <a:spcPts val="0"/>
              </a:spcAft>
              <a:defRPr/>
            </a:pPr>
            <a:r>
              <a:rPr lang="en-US" dirty="0">
                <a:latin typeface="+mn-lt"/>
                <a:cs typeface="+mn-cs"/>
              </a:rPr>
              <a:t>Person</a:t>
            </a:r>
            <a:r>
              <a:rPr lang="en-US">
                <a:latin typeface="+mn-lt"/>
                <a:cs typeface="+mn-cs"/>
              </a:rPr>
              <a:t>: </a:t>
            </a:r>
            <a:r>
              <a:rPr lang="en-US" i="1">
                <a:latin typeface="+mn-lt"/>
                <a:cs typeface="+mn-cs"/>
              </a:rPr>
              <a:t>Margaret Mitchell</a:t>
            </a:r>
            <a:endParaRPr lang="en-US" dirty="0">
              <a:latin typeface="+mn-lt"/>
              <a:cs typeface="+mn-cs"/>
            </a:endParaRPr>
          </a:p>
        </p:txBody>
      </p:sp>
      <p:sp>
        <p:nvSpPr>
          <p:cNvPr id="9" name="TextBox 8"/>
          <p:cNvSpPr txBox="1"/>
          <p:nvPr/>
        </p:nvSpPr>
        <p:spPr>
          <a:xfrm>
            <a:off x="5715000" y="3429000"/>
            <a:ext cx="2743200" cy="646113"/>
          </a:xfrm>
          <a:prstGeom prst="rect">
            <a:avLst/>
          </a:prstGeom>
          <a:solidFill>
            <a:schemeClr val="accent1">
              <a:lumMod val="40000"/>
              <a:lumOff val="60000"/>
            </a:schemeClr>
          </a:solidFill>
          <a:ln>
            <a:solidFill>
              <a:schemeClr val="tx1"/>
            </a:solidFill>
          </a:ln>
        </p:spPr>
        <p:txBody>
          <a:bodyPr>
            <a:spAutoFit/>
          </a:bodyPr>
          <a:lstStyle/>
          <a:p>
            <a:pPr algn="ctr" fontAlgn="auto">
              <a:spcBef>
                <a:spcPts val="0"/>
              </a:spcBef>
              <a:spcAft>
                <a:spcPts val="0"/>
              </a:spcAft>
              <a:defRPr/>
            </a:pPr>
            <a:r>
              <a:rPr lang="en-US" dirty="0">
                <a:latin typeface="+mn-lt"/>
                <a:cs typeface="+mn-cs"/>
              </a:rPr>
              <a:t>Expression</a:t>
            </a:r>
            <a:r>
              <a:rPr lang="en-US">
                <a:latin typeface="+mn-lt"/>
                <a:cs typeface="+mn-cs"/>
              </a:rPr>
              <a:t>: </a:t>
            </a:r>
            <a:r>
              <a:rPr lang="en-US" i="1">
                <a:latin typeface="+mn-lt"/>
                <a:cs typeface="+mn-cs"/>
              </a:rPr>
              <a:t>1st German expression</a:t>
            </a:r>
            <a:endParaRPr lang="en-US" dirty="0">
              <a:latin typeface="+mn-lt"/>
              <a:cs typeface="+mn-cs"/>
            </a:endParaRPr>
          </a:p>
        </p:txBody>
      </p:sp>
      <p:sp>
        <p:nvSpPr>
          <p:cNvPr id="10" name="TextBox 9"/>
          <p:cNvSpPr txBox="1"/>
          <p:nvPr/>
        </p:nvSpPr>
        <p:spPr>
          <a:xfrm>
            <a:off x="152400" y="3581400"/>
            <a:ext cx="2743200" cy="646113"/>
          </a:xfrm>
          <a:prstGeom prst="rect">
            <a:avLst/>
          </a:prstGeom>
          <a:solidFill>
            <a:schemeClr val="accent1">
              <a:lumMod val="40000"/>
              <a:lumOff val="60000"/>
            </a:schemeClr>
          </a:solidFill>
          <a:ln>
            <a:solidFill>
              <a:schemeClr val="tx1"/>
            </a:solidFill>
          </a:ln>
        </p:spPr>
        <p:txBody>
          <a:bodyPr>
            <a:spAutoFit/>
          </a:bodyPr>
          <a:lstStyle/>
          <a:p>
            <a:pPr algn="ctr" fontAlgn="auto">
              <a:spcBef>
                <a:spcPts val="0"/>
              </a:spcBef>
              <a:spcAft>
                <a:spcPts val="0"/>
              </a:spcAft>
              <a:defRPr/>
            </a:pPr>
            <a:r>
              <a:rPr lang="en-US" dirty="0">
                <a:latin typeface="+mn-lt"/>
                <a:cs typeface="+mn-cs"/>
              </a:rPr>
              <a:t>Expression</a:t>
            </a:r>
            <a:r>
              <a:rPr lang="en-US">
                <a:latin typeface="+mn-lt"/>
                <a:cs typeface="+mn-cs"/>
              </a:rPr>
              <a:t>: </a:t>
            </a:r>
            <a:r>
              <a:rPr lang="en-US" i="1">
                <a:latin typeface="+mn-lt"/>
                <a:cs typeface="+mn-cs"/>
              </a:rPr>
              <a:t>1st English Expression</a:t>
            </a:r>
            <a:endParaRPr lang="en-US" dirty="0">
              <a:latin typeface="+mn-lt"/>
              <a:cs typeface="+mn-cs"/>
            </a:endParaRPr>
          </a:p>
        </p:txBody>
      </p:sp>
      <p:cxnSp>
        <p:nvCxnSpPr>
          <p:cNvPr id="33" name="Straight Connector 32"/>
          <p:cNvCxnSpPr>
            <a:stCxn id="256017" idx="3"/>
            <a:endCxn id="8" idx="1"/>
          </p:cNvCxnSpPr>
          <p:nvPr/>
        </p:nvCxnSpPr>
        <p:spPr>
          <a:xfrm>
            <a:off x="5715000" y="1981200"/>
            <a:ext cx="304800" cy="9525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56008" name="AutoShape 36"/>
          <p:cNvSpPr>
            <a:spLocks noChangeArrowheads="1"/>
          </p:cNvSpPr>
          <p:nvPr/>
        </p:nvSpPr>
        <p:spPr bwMode="auto">
          <a:xfrm>
            <a:off x="1143000" y="2667000"/>
            <a:ext cx="2590800" cy="474663"/>
          </a:xfrm>
          <a:prstGeom prst="flowChartDecision">
            <a:avLst/>
          </a:prstGeom>
          <a:solidFill>
            <a:srgbClr val="FF99CC"/>
          </a:solidFill>
          <a:ln w="9525">
            <a:solidFill>
              <a:srgbClr val="000000"/>
            </a:solidFill>
            <a:miter lim="800000"/>
            <a:headEnd/>
            <a:tailEnd/>
          </a:ln>
        </p:spPr>
        <p:txBody>
          <a:bodyPr/>
          <a:lstStyle/>
          <a:p>
            <a:pPr algn="ctr"/>
            <a:r>
              <a:rPr lang="en-US" sz="1200">
                <a:latin typeface="Calibri" pitchFamily="34" charset="0"/>
                <a:cs typeface="Times New Roman" pitchFamily="18" charset="0"/>
              </a:rPr>
              <a:t>realized through</a:t>
            </a:r>
            <a:endParaRPr lang="en-US" sz="1200">
              <a:latin typeface="Calibri" pitchFamily="34" charset="0"/>
            </a:endParaRPr>
          </a:p>
        </p:txBody>
      </p:sp>
      <p:cxnSp>
        <p:nvCxnSpPr>
          <p:cNvPr id="40" name="Straight Connector 39"/>
          <p:cNvCxnSpPr>
            <a:stCxn id="5" idx="2"/>
            <a:endCxn id="256008" idx="0"/>
          </p:cNvCxnSpPr>
          <p:nvPr/>
        </p:nvCxnSpPr>
        <p:spPr>
          <a:xfrm rot="16200000" flipH="1">
            <a:off x="2133600" y="2362200"/>
            <a:ext cx="304800" cy="3048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a:stCxn id="256008" idx="2"/>
            <a:endCxn id="10" idx="0"/>
          </p:cNvCxnSpPr>
          <p:nvPr/>
        </p:nvCxnSpPr>
        <p:spPr>
          <a:xfrm rot="5400000">
            <a:off x="1761331" y="2904332"/>
            <a:ext cx="439737" cy="9144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a:stCxn id="256015" idx="3"/>
            <a:endCxn id="9" idx="1"/>
          </p:cNvCxnSpPr>
          <p:nvPr/>
        </p:nvCxnSpPr>
        <p:spPr>
          <a:xfrm flipV="1">
            <a:off x="5448300" y="3752850"/>
            <a:ext cx="266700" cy="4572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56012" name="AutoShape 47"/>
          <p:cNvSpPr>
            <a:spLocks noChangeArrowheads="1"/>
          </p:cNvSpPr>
          <p:nvPr/>
        </p:nvSpPr>
        <p:spPr bwMode="auto">
          <a:xfrm>
            <a:off x="3505200" y="5087938"/>
            <a:ext cx="2476500" cy="474662"/>
          </a:xfrm>
          <a:prstGeom prst="flowChartDecision">
            <a:avLst/>
          </a:prstGeom>
          <a:solidFill>
            <a:srgbClr val="FF99CC"/>
          </a:solidFill>
          <a:ln w="9525">
            <a:solidFill>
              <a:srgbClr val="000000"/>
            </a:solidFill>
            <a:miter lim="800000"/>
            <a:headEnd/>
            <a:tailEnd/>
          </a:ln>
        </p:spPr>
        <p:txBody>
          <a:bodyPr/>
          <a:lstStyle/>
          <a:p>
            <a:pPr algn="ctr"/>
            <a:r>
              <a:rPr lang="en-US" sz="1400">
                <a:latin typeface="Calibri" pitchFamily="34" charset="0"/>
                <a:cs typeface="Times New Roman" pitchFamily="18" charset="0"/>
              </a:rPr>
              <a:t>translated by</a:t>
            </a:r>
            <a:endParaRPr lang="en-US" sz="1400">
              <a:latin typeface="Calibri" pitchFamily="34" charset="0"/>
            </a:endParaRPr>
          </a:p>
        </p:txBody>
      </p:sp>
      <p:cxnSp>
        <p:nvCxnSpPr>
          <p:cNvPr id="52" name="Straight Connector 51"/>
          <p:cNvCxnSpPr>
            <a:stCxn id="9" idx="2"/>
            <a:endCxn id="256012" idx="3"/>
          </p:cNvCxnSpPr>
          <p:nvPr/>
        </p:nvCxnSpPr>
        <p:spPr>
          <a:xfrm rot="5400000">
            <a:off x="5909469" y="4147344"/>
            <a:ext cx="1249362" cy="11049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a:stCxn id="256012" idx="1"/>
            <a:endCxn id="6" idx="3"/>
          </p:cNvCxnSpPr>
          <p:nvPr/>
        </p:nvCxnSpPr>
        <p:spPr>
          <a:xfrm rot="10800000" flipV="1">
            <a:off x="3048000" y="5324475"/>
            <a:ext cx="457200" cy="14446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56015" name="AutoShape 47"/>
          <p:cNvSpPr>
            <a:spLocks noChangeArrowheads="1"/>
          </p:cNvSpPr>
          <p:nvPr/>
        </p:nvSpPr>
        <p:spPr bwMode="auto">
          <a:xfrm>
            <a:off x="3200400" y="3771900"/>
            <a:ext cx="2247900" cy="876300"/>
          </a:xfrm>
          <a:prstGeom prst="flowChartDecision">
            <a:avLst/>
          </a:prstGeom>
          <a:solidFill>
            <a:srgbClr val="FF99CC"/>
          </a:solidFill>
          <a:ln w="9525">
            <a:solidFill>
              <a:srgbClr val="000000"/>
            </a:solidFill>
            <a:miter lim="800000"/>
            <a:headEnd/>
            <a:tailEnd/>
          </a:ln>
        </p:spPr>
        <p:txBody>
          <a:bodyPr/>
          <a:lstStyle/>
          <a:p>
            <a:pPr algn="ctr"/>
            <a:r>
              <a:rPr lang="en-US" sz="1400">
                <a:latin typeface="Calibri" pitchFamily="34" charset="0"/>
                <a:cs typeface="Times New Roman" pitchFamily="18" charset="0"/>
              </a:rPr>
              <a:t>has a translation</a:t>
            </a:r>
            <a:endParaRPr lang="en-US" sz="1400">
              <a:latin typeface="Calibri" pitchFamily="34" charset="0"/>
            </a:endParaRPr>
          </a:p>
        </p:txBody>
      </p:sp>
      <p:cxnSp>
        <p:nvCxnSpPr>
          <p:cNvPr id="81" name="Straight Connector 80"/>
          <p:cNvCxnSpPr>
            <a:stCxn id="10" idx="3"/>
            <a:endCxn id="256015" idx="1"/>
          </p:cNvCxnSpPr>
          <p:nvPr/>
        </p:nvCxnSpPr>
        <p:spPr>
          <a:xfrm>
            <a:off x="2895600" y="3905250"/>
            <a:ext cx="304800" cy="3048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56017" name="AutoShape 47"/>
          <p:cNvSpPr>
            <a:spLocks noChangeArrowheads="1"/>
          </p:cNvSpPr>
          <p:nvPr/>
        </p:nvSpPr>
        <p:spPr bwMode="auto">
          <a:xfrm>
            <a:off x="3886200" y="1600200"/>
            <a:ext cx="1828800" cy="762000"/>
          </a:xfrm>
          <a:prstGeom prst="flowChartDecision">
            <a:avLst/>
          </a:prstGeom>
          <a:solidFill>
            <a:srgbClr val="FF99CC"/>
          </a:solidFill>
          <a:ln w="9525">
            <a:solidFill>
              <a:srgbClr val="000000"/>
            </a:solidFill>
            <a:miter lim="800000"/>
            <a:headEnd/>
            <a:tailEnd/>
          </a:ln>
        </p:spPr>
        <p:txBody>
          <a:bodyPr/>
          <a:lstStyle/>
          <a:p>
            <a:pPr algn="ctr"/>
            <a:r>
              <a:rPr lang="en-US" sz="1400">
                <a:latin typeface="Calibri" pitchFamily="34" charset="0"/>
                <a:cs typeface="Times New Roman" pitchFamily="18" charset="0"/>
              </a:rPr>
              <a:t>created by</a:t>
            </a:r>
            <a:endParaRPr lang="en-US" sz="1400">
              <a:latin typeface="Calibri" pitchFamily="34" charset="0"/>
            </a:endParaRPr>
          </a:p>
        </p:txBody>
      </p:sp>
      <p:cxnSp>
        <p:nvCxnSpPr>
          <p:cNvPr id="256018" name="Straight Connector 38"/>
          <p:cNvCxnSpPr>
            <a:cxnSpLocks noChangeShapeType="1"/>
            <a:stCxn id="256017" idx="1"/>
            <a:endCxn id="5" idx="3"/>
          </p:cNvCxnSpPr>
          <p:nvPr/>
        </p:nvCxnSpPr>
        <p:spPr bwMode="auto">
          <a:xfrm rot="10800000" flipV="1">
            <a:off x="3505200" y="1981200"/>
            <a:ext cx="381000" cy="57150"/>
          </a:xfrm>
          <a:prstGeom prst="line">
            <a:avLst/>
          </a:prstGeom>
          <a:noFill/>
          <a:ln w="9525" algn="ctr">
            <a:solidFill>
              <a:schemeClr val="tx1"/>
            </a:solidFill>
            <a:round/>
            <a:headEnd/>
            <a:tailEnd/>
          </a:ln>
        </p:spPr>
      </p:cxnSp>
      <p:cxnSp>
        <p:nvCxnSpPr>
          <p:cNvPr id="256019" name="Straight Connector 43"/>
          <p:cNvCxnSpPr>
            <a:cxnSpLocks noChangeShapeType="1"/>
            <a:stCxn id="256008" idx="2"/>
            <a:endCxn id="9" idx="1"/>
          </p:cNvCxnSpPr>
          <p:nvPr/>
        </p:nvCxnSpPr>
        <p:spPr bwMode="auto">
          <a:xfrm rot="16200000" flipH="1">
            <a:off x="3771106" y="1808957"/>
            <a:ext cx="611187" cy="3276600"/>
          </a:xfrm>
          <a:prstGeom prst="line">
            <a:avLst/>
          </a:prstGeom>
          <a:noFill/>
          <a:ln w="9525" algn="ctr">
            <a:solidFill>
              <a:schemeClr val="tx1"/>
            </a:solidFill>
            <a:round/>
            <a:headEnd/>
            <a:tailEnd/>
          </a:ln>
        </p:spPr>
      </p:cxnSp>
      <p:sp>
        <p:nvSpPr>
          <p:cNvPr id="2" name="Footer Placeholder 1"/>
          <p:cNvSpPr>
            <a:spLocks noGrp="1"/>
          </p:cNvSpPr>
          <p:nvPr>
            <p:ph type="ftr" sz="quarter" idx="11"/>
          </p:nvPr>
        </p:nvSpPr>
        <p:spPr/>
        <p:txBody>
          <a:bodyPr/>
          <a:lstStyle/>
          <a:p>
            <a:pPr>
              <a:defRPr/>
            </a:pPr>
            <a:r>
              <a:rPr lang="en-US"/>
              <a:t>Module 1. Foundations</a:t>
            </a:r>
          </a:p>
        </p:txBody>
      </p:sp>
      <p:sp>
        <p:nvSpPr>
          <p:cNvPr id="3" name="Slide Number Placeholder 2"/>
          <p:cNvSpPr>
            <a:spLocks noGrp="1"/>
          </p:cNvSpPr>
          <p:nvPr>
            <p:ph type="sldNum" sz="quarter" idx="12"/>
          </p:nvPr>
        </p:nvSpPr>
        <p:spPr/>
        <p:txBody>
          <a:bodyPr/>
          <a:lstStyle/>
          <a:p>
            <a:pPr>
              <a:defRPr/>
            </a:pPr>
            <a:fld id="{1E4E5784-0913-4A4B-A1B0-31B65AAD039D}" type="slidenum">
              <a:rPr lang="en-US"/>
              <a:pPr>
                <a:defRPr/>
              </a:pPr>
              <a:t>127</a:t>
            </a:fld>
            <a:endParaRPr lang="en-US"/>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Title 1"/>
          <p:cNvSpPr>
            <a:spLocks noGrp="1"/>
          </p:cNvSpPr>
          <p:nvPr>
            <p:ph type="title"/>
          </p:nvPr>
        </p:nvSpPr>
        <p:spPr/>
        <p:txBody>
          <a:bodyPr/>
          <a:lstStyle/>
          <a:p>
            <a:pPr eaLnBrk="1" hangingPunct="1"/>
            <a:r>
              <a:rPr lang="en-US"/>
              <a:t>FRBR Entities</a:t>
            </a:r>
          </a:p>
        </p:txBody>
      </p:sp>
      <p:sp>
        <p:nvSpPr>
          <p:cNvPr id="258050" name="Content Placeholder 2"/>
          <p:cNvSpPr>
            <a:spLocks noGrp="1"/>
          </p:cNvSpPr>
          <p:nvPr>
            <p:ph idx="1"/>
          </p:nvPr>
        </p:nvSpPr>
        <p:spPr/>
        <p:txBody>
          <a:bodyPr/>
          <a:lstStyle/>
          <a:p>
            <a:pPr eaLnBrk="1" hangingPunct="1"/>
            <a:r>
              <a:rPr lang="en-US" sz="3600"/>
              <a:t>Group 3: entities that can be subjects of works</a:t>
            </a:r>
          </a:p>
          <a:p>
            <a:pPr lvl="1" eaLnBrk="1" hangingPunct="1"/>
            <a:r>
              <a:rPr lang="en-US" sz="3200"/>
              <a:t>Any group 1 or group 2 entity, and</a:t>
            </a:r>
          </a:p>
          <a:p>
            <a:pPr lvl="1" eaLnBrk="1" hangingPunct="1"/>
            <a:r>
              <a:rPr lang="en-US" sz="3200"/>
              <a:t>Concept</a:t>
            </a:r>
          </a:p>
          <a:p>
            <a:pPr lvl="1" eaLnBrk="1" hangingPunct="1"/>
            <a:r>
              <a:rPr lang="en-US" sz="3200"/>
              <a:t>Object</a:t>
            </a:r>
          </a:p>
          <a:p>
            <a:pPr lvl="1" eaLnBrk="1" hangingPunct="1"/>
            <a:r>
              <a:rPr lang="en-US" sz="3200"/>
              <a:t>Event</a:t>
            </a:r>
          </a:p>
          <a:p>
            <a:pPr lvl="1" eaLnBrk="1" hangingPunct="1"/>
            <a:r>
              <a:rPr lang="en-US" sz="3200"/>
              <a:t>Place</a:t>
            </a:r>
          </a:p>
        </p:txBody>
      </p:sp>
      <p:sp>
        <p:nvSpPr>
          <p:cNvPr id="19460" name="Slide Number Placeholder 4"/>
          <p:cNvSpPr>
            <a:spLocks noGrp="1"/>
          </p:cNvSpPr>
          <p:nvPr>
            <p:ph type="sldNum" sz="quarter" idx="12"/>
          </p:nvPr>
        </p:nvSpPr>
        <p:spPr>
          <a:xfrm>
            <a:off x="457200" y="6245225"/>
            <a:ext cx="2133600" cy="476250"/>
          </a:xfrm>
        </p:spPr>
        <p:txBody>
          <a:bodyPr/>
          <a:lstStyle/>
          <a:p>
            <a:pPr algn="l">
              <a:defRPr/>
            </a:pPr>
            <a:fld id="{3BC03BCD-3B1B-4C42-9306-9E720DA7185C}" type="slidenum">
              <a:rPr lang="en-US"/>
              <a:pPr algn="l">
                <a:defRPr/>
              </a:pPr>
              <a:t>128</a:t>
            </a:fld>
            <a:endParaRPr lang="en-US"/>
          </a:p>
        </p:txBody>
      </p:sp>
      <p:sp>
        <p:nvSpPr>
          <p:cNvPr id="2" name="Footer Placeholder 1"/>
          <p:cNvSpPr>
            <a:spLocks noGrp="1"/>
          </p:cNvSpPr>
          <p:nvPr>
            <p:ph type="ftr" sz="quarter" idx="11"/>
          </p:nvPr>
        </p:nvSpPr>
        <p:spPr/>
        <p:txBody>
          <a:bodyPr/>
          <a:lstStyle/>
          <a:p>
            <a:pPr>
              <a:defRPr/>
            </a:pPr>
            <a:r>
              <a:rPr lang="en-US"/>
              <a:t>Module 1. Foundations</a:t>
            </a: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7" name="Title 1"/>
          <p:cNvSpPr>
            <a:spLocks noGrp="1"/>
          </p:cNvSpPr>
          <p:nvPr>
            <p:ph type="title"/>
          </p:nvPr>
        </p:nvSpPr>
        <p:spPr/>
        <p:txBody>
          <a:bodyPr/>
          <a:lstStyle/>
          <a:p>
            <a:pPr eaLnBrk="1" hangingPunct="1"/>
            <a:r>
              <a:rPr lang="en-US"/>
              <a:t>FRBR Entities</a:t>
            </a:r>
          </a:p>
        </p:txBody>
      </p:sp>
      <p:sp>
        <p:nvSpPr>
          <p:cNvPr id="260098" name="Content Placeholder 2"/>
          <p:cNvSpPr>
            <a:spLocks noGrp="1"/>
          </p:cNvSpPr>
          <p:nvPr>
            <p:ph idx="1"/>
          </p:nvPr>
        </p:nvSpPr>
        <p:spPr/>
        <p:txBody>
          <a:bodyPr/>
          <a:lstStyle/>
          <a:p>
            <a:pPr eaLnBrk="1" hangingPunct="1"/>
            <a:r>
              <a:rPr lang="en-US"/>
              <a:t>Group 3 (subjects)</a:t>
            </a:r>
          </a:p>
          <a:p>
            <a:pPr lvl="1" eaLnBrk="1" hangingPunct="1"/>
            <a:r>
              <a:rPr lang="en-US"/>
              <a:t>All entities in Groups 1 and 2 </a:t>
            </a:r>
          </a:p>
          <a:p>
            <a:pPr lvl="1" eaLnBrk="1" hangingPunct="1">
              <a:buFont typeface="Wingdings" pitchFamily="2" charset="2"/>
              <a:buNone/>
            </a:pPr>
            <a:r>
              <a:rPr lang="en-US"/>
              <a:t>+</a:t>
            </a:r>
          </a:p>
          <a:p>
            <a:pPr lvl="1" eaLnBrk="1" hangingPunct="1"/>
            <a:r>
              <a:rPr lang="en-US"/>
              <a:t>Concept</a:t>
            </a:r>
          </a:p>
          <a:p>
            <a:pPr lvl="1" eaLnBrk="1" hangingPunct="1"/>
            <a:r>
              <a:rPr lang="en-US"/>
              <a:t>Object</a:t>
            </a:r>
          </a:p>
          <a:p>
            <a:pPr lvl="1" eaLnBrk="1" hangingPunct="1"/>
            <a:r>
              <a:rPr lang="en-US"/>
              <a:t>Event</a:t>
            </a:r>
          </a:p>
          <a:p>
            <a:pPr lvl="1" eaLnBrk="1" hangingPunct="1"/>
            <a:r>
              <a:rPr lang="en-US"/>
              <a:t>Place</a:t>
            </a:r>
          </a:p>
          <a:p>
            <a:pPr lvl="1" eaLnBrk="1" hangingPunct="1"/>
            <a:endParaRPr lang="en-US"/>
          </a:p>
        </p:txBody>
      </p:sp>
      <p:sp>
        <p:nvSpPr>
          <p:cNvPr id="4" name="Flowchart: Process 3"/>
          <p:cNvSpPr/>
          <p:nvPr/>
        </p:nvSpPr>
        <p:spPr>
          <a:xfrm>
            <a:off x="2743200" y="3124200"/>
            <a:ext cx="1295400" cy="457200"/>
          </a:xfrm>
          <a:prstGeom prst="flowChartProcess">
            <a:avLst/>
          </a:prstGeom>
          <a:solidFill>
            <a:schemeClr val="accent1">
              <a:lumMod val="40000"/>
              <a:lumOff val="6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sz="1400" dirty="0">
                <a:solidFill>
                  <a:schemeClr val="tx1"/>
                </a:solidFill>
              </a:rPr>
              <a:t>Stone age</a:t>
            </a:r>
          </a:p>
        </p:txBody>
      </p:sp>
      <p:sp>
        <p:nvSpPr>
          <p:cNvPr id="7" name="Flowchart: Process 6"/>
          <p:cNvSpPr/>
          <p:nvPr/>
        </p:nvSpPr>
        <p:spPr>
          <a:xfrm>
            <a:off x="4572000" y="3124200"/>
            <a:ext cx="1295400" cy="457200"/>
          </a:xfrm>
          <a:prstGeom prst="flowChartProcess">
            <a:avLst/>
          </a:prstGeom>
          <a:solidFill>
            <a:schemeClr val="accent1">
              <a:lumMod val="40000"/>
              <a:lumOff val="6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sz="1400" dirty="0">
                <a:solidFill>
                  <a:schemeClr val="tx1"/>
                </a:solidFill>
              </a:rPr>
              <a:t>French language</a:t>
            </a:r>
          </a:p>
        </p:txBody>
      </p:sp>
      <p:sp>
        <p:nvSpPr>
          <p:cNvPr id="8" name="Flowchart: Process 7"/>
          <p:cNvSpPr/>
          <p:nvPr/>
        </p:nvSpPr>
        <p:spPr>
          <a:xfrm>
            <a:off x="2743200" y="3657600"/>
            <a:ext cx="1295400" cy="457200"/>
          </a:xfrm>
          <a:prstGeom prst="flowChartProcess">
            <a:avLst/>
          </a:prstGeom>
          <a:solidFill>
            <a:schemeClr val="accent1">
              <a:lumMod val="40000"/>
              <a:lumOff val="6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sz="1400" dirty="0">
                <a:solidFill>
                  <a:schemeClr val="tx1"/>
                </a:solidFill>
              </a:rPr>
              <a:t>Granite</a:t>
            </a:r>
          </a:p>
        </p:txBody>
      </p:sp>
      <p:sp>
        <p:nvSpPr>
          <p:cNvPr id="9" name="Flowchart: Process 8"/>
          <p:cNvSpPr/>
          <p:nvPr/>
        </p:nvSpPr>
        <p:spPr>
          <a:xfrm>
            <a:off x="4686300" y="3657600"/>
            <a:ext cx="1295400" cy="457200"/>
          </a:xfrm>
          <a:prstGeom prst="flowChartProcess">
            <a:avLst/>
          </a:prstGeom>
          <a:solidFill>
            <a:schemeClr val="accent1">
              <a:lumMod val="40000"/>
              <a:lumOff val="6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sz="1400" dirty="0">
                <a:solidFill>
                  <a:schemeClr val="tx1"/>
                </a:solidFill>
              </a:rPr>
              <a:t>Horses</a:t>
            </a:r>
          </a:p>
        </p:txBody>
      </p:sp>
      <p:sp>
        <p:nvSpPr>
          <p:cNvPr id="10" name="Flowchart: Process 9"/>
          <p:cNvSpPr/>
          <p:nvPr/>
        </p:nvSpPr>
        <p:spPr>
          <a:xfrm>
            <a:off x="2743200" y="4191000"/>
            <a:ext cx="1905000" cy="457200"/>
          </a:xfrm>
          <a:prstGeom prst="flowChartProcess">
            <a:avLst/>
          </a:prstGeom>
          <a:solidFill>
            <a:schemeClr val="accent1">
              <a:lumMod val="40000"/>
              <a:lumOff val="6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sz="1400" dirty="0">
                <a:solidFill>
                  <a:schemeClr val="tx1"/>
                </a:solidFill>
              </a:rPr>
              <a:t>Vesuvius (Italy)—Eruption, 79</a:t>
            </a:r>
          </a:p>
        </p:txBody>
      </p:sp>
      <p:sp>
        <p:nvSpPr>
          <p:cNvPr id="11" name="Flowchart: Process 10"/>
          <p:cNvSpPr/>
          <p:nvPr/>
        </p:nvSpPr>
        <p:spPr>
          <a:xfrm>
            <a:off x="5105400" y="4191000"/>
            <a:ext cx="2971800" cy="457200"/>
          </a:xfrm>
          <a:prstGeom prst="flowChartProcess">
            <a:avLst/>
          </a:prstGeom>
          <a:solidFill>
            <a:schemeClr val="accent1">
              <a:lumMod val="40000"/>
              <a:lumOff val="6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sz="1400" dirty="0">
                <a:solidFill>
                  <a:schemeClr val="tx1"/>
                </a:solidFill>
              </a:rPr>
              <a:t>Olympic Games (29th : 2008 : Beijing, China)</a:t>
            </a:r>
          </a:p>
        </p:txBody>
      </p:sp>
      <p:sp>
        <p:nvSpPr>
          <p:cNvPr id="13" name="Flowchart: Process 12"/>
          <p:cNvSpPr/>
          <p:nvPr/>
        </p:nvSpPr>
        <p:spPr>
          <a:xfrm>
            <a:off x="2743200" y="4724400"/>
            <a:ext cx="1295400" cy="457200"/>
          </a:xfrm>
          <a:prstGeom prst="flowChartProcess">
            <a:avLst/>
          </a:prstGeom>
          <a:solidFill>
            <a:schemeClr val="accent1">
              <a:lumMod val="40000"/>
              <a:lumOff val="6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sz="1400" dirty="0">
                <a:solidFill>
                  <a:schemeClr val="tx1"/>
                </a:solidFill>
              </a:rPr>
              <a:t>Salt Lake City (Utah)</a:t>
            </a:r>
          </a:p>
        </p:txBody>
      </p:sp>
      <p:sp>
        <p:nvSpPr>
          <p:cNvPr id="14" name="Flowchart: Process 13"/>
          <p:cNvSpPr/>
          <p:nvPr/>
        </p:nvSpPr>
        <p:spPr>
          <a:xfrm>
            <a:off x="4610100" y="4724400"/>
            <a:ext cx="2819400" cy="457200"/>
          </a:xfrm>
          <a:prstGeom prst="flowChartProcess">
            <a:avLst/>
          </a:prstGeom>
          <a:solidFill>
            <a:schemeClr val="accent1">
              <a:lumMod val="40000"/>
              <a:lumOff val="6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sz="1400">
                <a:solidFill>
                  <a:schemeClr val="tx1"/>
                </a:solidFill>
              </a:rPr>
              <a:t>Biscay, Bay of (France and Spain)</a:t>
            </a:r>
            <a:endParaRPr lang="en-US" sz="1400" dirty="0">
              <a:solidFill>
                <a:schemeClr val="tx1"/>
              </a:solidFill>
            </a:endParaRPr>
          </a:p>
        </p:txBody>
      </p:sp>
      <p:sp>
        <p:nvSpPr>
          <p:cNvPr id="2" name="Footer Placeholder 1"/>
          <p:cNvSpPr>
            <a:spLocks noGrp="1"/>
          </p:cNvSpPr>
          <p:nvPr>
            <p:ph type="ftr" sz="quarter" idx="11"/>
          </p:nvPr>
        </p:nvSpPr>
        <p:spPr/>
        <p:txBody>
          <a:bodyPr/>
          <a:lstStyle/>
          <a:p>
            <a:pPr>
              <a:defRPr/>
            </a:pPr>
            <a:r>
              <a:rPr lang="en-US"/>
              <a:t>Module 1. Foundations</a:t>
            </a:r>
          </a:p>
        </p:txBody>
      </p:sp>
      <p:sp>
        <p:nvSpPr>
          <p:cNvPr id="3" name="Slide Number Placeholder 2"/>
          <p:cNvSpPr>
            <a:spLocks noGrp="1"/>
          </p:cNvSpPr>
          <p:nvPr>
            <p:ph type="sldNum" sz="quarter" idx="12"/>
          </p:nvPr>
        </p:nvSpPr>
        <p:spPr/>
        <p:txBody>
          <a:bodyPr/>
          <a:lstStyle/>
          <a:p>
            <a:pPr>
              <a:defRPr/>
            </a:pPr>
            <a:fld id="{1BCD75A4-82AF-4114-805A-06A3CDCED8A6}" type="slidenum">
              <a:rPr lang="en-US"/>
              <a:pPr>
                <a:defRPr/>
              </a:pPr>
              <a:t>129</a:t>
            </a:fld>
            <a:endParaRPr lang="en-US"/>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5" name="Title 1"/>
          <p:cNvSpPr>
            <a:spLocks noGrp="1"/>
          </p:cNvSpPr>
          <p:nvPr>
            <p:ph type="title"/>
          </p:nvPr>
        </p:nvSpPr>
        <p:spPr>
          <a:xfrm>
            <a:off x="457200" y="228600"/>
            <a:ext cx="8229600" cy="1371600"/>
          </a:xfrm>
        </p:spPr>
        <p:txBody>
          <a:bodyPr/>
          <a:lstStyle/>
          <a:p>
            <a:pPr eaLnBrk="1" hangingPunct="1"/>
            <a:r>
              <a:rPr lang="en-US"/>
              <a:t>FRBR Group 3 Relationships</a:t>
            </a:r>
          </a:p>
        </p:txBody>
      </p:sp>
      <p:sp>
        <p:nvSpPr>
          <p:cNvPr id="262146" name="AutoShape 47"/>
          <p:cNvSpPr>
            <a:spLocks noChangeArrowheads="1"/>
          </p:cNvSpPr>
          <p:nvPr/>
        </p:nvSpPr>
        <p:spPr bwMode="auto">
          <a:xfrm>
            <a:off x="4267200" y="2514600"/>
            <a:ext cx="2247900" cy="762000"/>
          </a:xfrm>
          <a:prstGeom prst="flowChartDecision">
            <a:avLst/>
          </a:prstGeom>
          <a:solidFill>
            <a:srgbClr val="FF99CC"/>
          </a:solidFill>
          <a:ln w="9525">
            <a:solidFill>
              <a:srgbClr val="000000"/>
            </a:solidFill>
            <a:miter lim="800000"/>
            <a:headEnd/>
            <a:tailEnd/>
          </a:ln>
        </p:spPr>
        <p:txBody>
          <a:bodyPr/>
          <a:lstStyle/>
          <a:p>
            <a:pPr algn="ctr"/>
            <a:r>
              <a:rPr lang="en-US" sz="1400">
                <a:latin typeface="Calibri" pitchFamily="34" charset="0"/>
                <a:cs typeface="Times New Roman" pitchFamily="18" charset="0"/>
              </a:rPr>
              <a:t>has a subject</a:t>
            </a:r>
            <a:endParaRPr lang="en-US" sz="1400">
              <a:latin typeface="Calibri" pitchFamily="34" charset="0"/>
            </a:endParaRPr>
          </a:p>
        </p:txBody>
      </p:sp>
      <p:sp>
        <p:nvSpPr>
          <p:cNvPr id="6" name="Flowchart: Process 5"/>
          <p:cNvSpPr/>
          <p:nvPr/>
        </p:nvSpPr>
        <p:spPr>
          <a:xfrm>
            <a:off x="2514600" y="1447800"/>
            <a:ext cx="1295400" cy="609600"/>
          </a:xfrm>
          <a:prstGeom prst="flowChartProcess">
            <a:avLst/>
          </a:prstGeom>
          <a:solidFill>
            <a:schemeClr val="accent1">
              <a:lumMod val="40000"/>
              <a:lumOff val="6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sz="1400" dirty="0">
                <a:solidFill>
                  <a:schemeClr val="tx1"/>
                </a:solidFill>
              </a:rPr>
              <a:t>Work: </a:t>
            </a:r>
            <a:r>
              <a:rPr lang="en-US" sz="1400" i="1" dirty="0">
                <a:solidFill>
                  <a:schemeClr val="tx1"/>
                </a:solidFill>
              </a:rPr>
              <a:t>Gone with the wind</a:t>
            </a:r>
          </a:p>
        </p:txBody>
      </p:sp>
      <p:sp>
        <p:nvSpPr>
          <p:cNvPr id="7" name="Flowchart: Process 6"/>
          <p:cNvSpPr/>
          <p:nvPr/>
        </p:nvSpPr>
        <p:spPr>
          <a:xfrm>
            <a:off x="381000" y="3505200"/>
            <a:ext cx="2057400" cy="609600"/>
          </a:xfrm>
          <a:prstGeom prst="flowChartProcess">
            <a:avLst/>
          </a:prstGeom>
          <a:solidFill>
            <a:schemeClr val="accent1">
              <a:lumMod val="40000"/>
              <a:lumOff val="6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sz="1400" dirty="0">
                <a:solidFill>
                  <a:schemeClr val="tx1"/>
                </a:solidFill>
              </a:rPr>
              <a:t>Person: Margaret Mitchell</a:t>
            </a:r>
          </a:p>
        </p:txBody>
      </p:sp>
      <p:sp>
        <p:nvSpPr>
          <p:cNvPr id="262149" name="AutoShape 47"/>
          <p:cNvSpPr>
            <a:spLocks noChangeArrowheads="1"/>
          </p:cNvSpPr>
          <p:nvPr/>
        </p:nvSpPr>
        <p:spPr bwMode="auto">
          <a:xfrm>
            <a:off x="762000" y="2552700"/>
            <a:ext cx="2247900" cy="609600"/>
          </a:xfrm>
          <a:prstGeom prst="flowChartDecision">
            <a:avLst/>
          </a:prstGeom>
          <a:solidFill>
            <a:srgbClr val="FF99CC"/>
          </a:solidFill>
          <a:ln w="9525">
            <a:solidFill>
              <a:srgbClr val="000000"/>
            </a:solidFill>
            <a:miter lim="800000"/>
            <a:headEnd/>
            <a:tailEnd/>
          </a:ln>
        </p:spPr>
        <p:txBody>
          <a:bodyPr/>
          <a:lstStyle/>
          <a:p>
            <a:pPr algn="ctr"/>
            <a:r>
              <a:rPr lang="en-US" sz="1400">
                <a:latin typeface="Calibri" pitchFamily="34" charset="0"/>
                <a:cs typeface="Times New Roman" pitchFamily="18" charset="0"/>
              </a:rPr>
              <a:t>created by</a:t>
            </a:r>
            <a:endParaRPr lang="en-US" sz="1400">
              <a:latin typeface="Calibri" pitchFamily="34" charset="0"/>
            </a:endParaRPr>
          </a:p>
        </p:txBody>
      </p:sp>
      <p:cxnSp>
        <p:nvCxnSpPr>
          <p:cNvPr id="10" name="Straight Connector 9"/>
          <p:cNvCxnSpPr>
            <a:stCxn id="6" idx="1"/>
            <a:endCxn id="262149" idx="0"/>
          </p:cNvCxnSpPr>
          <p:nvPr/>
        </p:nvCxnSpPr>
        <p:spPr>
          <a:xfrm rot="10800000" flipV="1">
            <a:off x="1885950" y="1752600"/>
            <a:ext cx="628650" cy="8001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a:stCxn id="262149" idx="2"/>
            <a:endCxn id="7" idx="0"/>
          </p:cNvCxnSpPr>
          <p:nvPr/>
        </p:nvCxnSpPr>
        <p:spPr>
          <a:xfrm rot="5400000">
            <a:off x="1476375" y="3095625"/>
            <a:ext cx="342900" cy="47625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p:cNvCxnSpPr>
            <a:stCxn id="6" idx="2"/>
            <a:endCxn id="262146" idx="1"/>
          </p:cNvCxnSpPr>
          <p:nvPr/>
        </p:nvCxnSpPr>
        <p:spPr>
          <a:xfrm rot="16200000" flipH="1">
            <a:off x="3295650" y="1924050"/>
            <a:ext cx="838200" cy="1104900"/>
          </a:xfrm>
          <a:prstGeom prst="line">
            <a:avLst/>
          </a:prstGeom>
        </p:spPr>
        <p:style>
          <a:lnRef idx="1">
            <a:schemeClr val="accent1"/>
          </a:lnRef>
          <a:fillRef idx="0">
            <a:schemeClr val="accent1"/>
          </a:fillRef>
          <a:effectRef idx="0">
            <a:schemeClr val="accent1"/>
          </a:effectRef>
          <a:fontRef idx="minor">
            <a:schemeClr val="tx1"/>
          </a:fontRef>
        </p:style>
      </p:cxnSp>
      <p:sp>
        <p:nvSpPr>
          <p:cNvPr id="18" name="Flowchart: Process 17"/>
          <p:cNvSpPr/>
          <p:nvPr/>
        </p:nvSpPr>
        <p:spPr>
          <a:xfrm>
            <a:off x="6210300" y="1752600"/>
            <a:ext cx="2552700" cy="609600"/>
          </a:xfrm>
          <a:prstGeom prst="flowChartProcess">
            <a:avLst/>
          </a:prstGeom>
          <a:solidFill>
            <a:schemeClr val="accent1">
              <a:lumMod val="40000"/>
              <a:lumOff val="6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sz="1400" dirty="0">
                <a:solidFill>
                  <a:schemeClr val="tx1"/>
                </a:solidFill>
              </a:rPr>
              <a:t>Concept: Georgia—History—Civil War, 1861-1865—Fiction</a:t>
            </a:r>
          </a:p>
        </p:txBody>
      </p:sp>
      <p:sp>
        <p:nvSpPr>
          <p:cNvPr id="19" name="Flowchart: Process 18"/>
          <p:cNvSpPr/>
          <p:nvPr/>
        </p:nvSpPr>
        <p:spPr>
          <a:xfrm>
            <a:off x="6134100" y="3276600"/>
            <a:ext cx="2552700" cy="609600"/>
          </a:xfrm>
          <a:prstGeom prst="flowChartProcess">
            <a:avLst/>
          </a:prstGeom>
          <a:solidFill>
            <a:schemeClr val="accent1">
              <a:lumMod val="40000"/>
              <a:lumOff val="6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sz="1400">
                <a:solidFill>
                  <a:schemeClr val="tx1"/>
                </a:solidFill>
              </a:rPr>
              <a:t>Person: </a:t>
            </a:r>
            <a:r>
              <a:rPr lang="en-US" sz="1400" dirty="0">
                <a:solidFill>
                  <a:schemeClr val="tx1"/>
                </a:solidFill>
              </a:rPr>
              <a:t>O'Hara, </a:t>
            </a:r>
            <a:r>
              <a:rPr lang="en-US" sz="1400">
                <a:solidFill>
                  <a:schemeClr val="tx1"/>
                </a:solidFill>
              </a:rPr>
              <a:t>Scarlett —Fiction</a:t>
            </a:r>
            <a:endParaRPr lang="en-US" sz="1400" dirty="0">
              <a:solidFill>
                <a:schemeClr val="tx1"/>
              </a:solidFill>
            </a:endParaRPr>
          </a:p>
        </p:txBody>
      </p:sp>
      <p:sp>
        <p:nvSpPr>
          <p:cNvPr id="20" name="Flowchart: Process 19"/>
          <p:cNvSpPr/>
          <p:nvPr/>
        </p:nvSpPr>
        <p:spPr>
          <a:xfrm>
            <a:off x="5029200" y="5219700"/>
            <a:ext cx="2552700" cy="609600"/>
          </a:xfrm>
          <a:prstGeom prst="flowChartProcess">
            <a:avLst/>
          </a:prstGeom>
          <a:solidFill>
            <a:schemeClr val="accent1">
              <a:lumMod val="40000"/>
              <a:lumOff val="6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sz="1400" dirty="0">
                <a:solidFill>
                  <a:schemeClr val="tx1"/>
                </a:solidFill>
              </a:rPr>
              <a:t>Concept: </a:t>
            </a:r>
            <a:r>
              <a:rPr lang="en-US" sz="1400">
                <a:solidFill>
                  <a:schemeClr val="tx1"/>
                </a:solidFill>
              </a:rPr>
              <a:t>Historical fiction</a:t>
            </a:r>
            <a:endParaRPr lang="en-US" sz="1400" dirty="0">
              <a:solidFill>
                <a:schemeClr val="tx1"/>
              </a:solidFill>
            </a:endParaRPr>
          </a:p>
        </p:txBody>
      </p:sp>
      <p:sp>
        <p:nvSpPr>
          <p:cNvPr id="21" name="Flowchart: Process 20"/>
          <p:cNvSpPr/>
          <p:nvPr/>
        </p:nvSpPr>
        <p:spPr>
          <a:xfrm>
            <a:off x="1905000" y="5105400"/>
            <a:ext cx="2552700" cy="609600"/>
          </a:xfrm>
          <a:prstGeom prst="flowChartProcess">
            <a:avLst/>
          </a:prstGeom>
          <a:solidFill>
            <a:schemeClr val="accent1">
              <a:lumMod val="40000"/>
              <a:lumOff val="6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sz="1400" dirty="0">
                <a:solidFill>
                  <a:schemeClr val="tx1"/>
                </a:solidFill>
              </a:rPr>
              <a:t>Concept: </a:t>
            </a:r>
            <a:r>
              <a:rPr lang="en-US" sz="1400">
                <a:solidFill>
                  <a:schemeClr val="tx1"/>
                </a:solidFill>
              </a:rPr>
              <a:t>War stories</a:t>
            </a:r>
            <a:endParaRPr lang="en-US" sz="1400" dirty="0">
              <a:solidFill>
                <a:schemeClr val="tx1"/>
              </a:solidFill>
            </a:endParaRPr>
          </a:p>
        </p:txBody>
      </p:sp>
      <p:cxnSp>
        <p:nvCxnSpPr>
          <p:cNvPr id="23" name="Straight Connector 22"/>
          <p:cNvCxnSpPr>
            <a:stCxn id="262146" idx="3"/>
            <a:endCxn id="18" idx="2"/>
          </p:cNvCxnSpPr>
          <p:nvPr/>
        </p:nvCxnSpPr>
        <p:spPr>
          <a:xfrm flipV="1">
            <a:off x="6515100" y="2362200"/>
            <a:ext cx="971550" cy="533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Connector 25"/>
          <p:cNvCxnSpPr>
            <a:stCxn id="262146" idx="3"/>
            <a:endCxn id="19" idx="0"/>
          </p:cNvCxnSpPr>
          <p:nvPr/>
        </p:nvCxnSpPr>
        <p:spPr>
          <a:xfrm>
            <a:off x="6515100" y="2895600"/>
            <a:ext cx="895350" cy="381000"/>
          </a:xfrm>
          <a:prstGeom prst="line">
            <a:avLst/>
          </a:prstGeom>
        </p:spPr>
        <p:style>
          <a:lnRef idx="1">
            <a:schemeClr val="accent1"/>
          </a:lnRef>
          <a:fillRef idx="0">
            <a:schemeClr val="accent1"/>
          </a:fillRef>
          <a:effectRef idx="0">
            <a:schemeClr val="accent1"/>
          </a:effectRef>
          <a:fontRef idx="minor">
            <a:schemeClr val="tx1"/>
          </a:fontRef>
        </p:style>
      </p:cxnSp>
      <p:sp>
        <p:nvSpPr>
          <p:cNvPr id="262159" name="AutoShape 47"/>
          <p:cNvSpPr>
            <a:spLocks noChangeArrowheads="1"/>
          </p:cNvSpPr>
          <p:nvPr/>
        </p:nvSpPr>
        <p:spPr bwMode="auto">
          <a:xfrm>
            <a:off x="3009900" y="3733800"/>
            <a:ext cx="2247900" cy="609600"/>
          </a:xfrm>
          <a:prstGeom prst="flowChartDecision">
            <a:avLst/>
          </a:prstGeom>
          <a:solidFill>
            <a:srgbClr val="FF99CC"/>
          </a:solidFill>
          <a:ln w="9525">
            <a:solidFill>
              <a:srgbClr val="000000"/>
            </a:solidFill>
            <a:miter lim="800000"/>
            <a:headEnd/>
            <a:tailEnd/>
          </a:ln>
        </p:spPr>
        <p:txBody>
          <a:bodyPr/>
          <a:lstStyle/>
          <a:p>
            <a:pPr algn="ctr"/>
            <a:r>
              <a:rPr lang="en-US" sz="1400">
                <a:latin typeface="Calibri" pitchFamily="34" charset="0"/>
                <a:cs typeface="Times New Roman" pitchFamily="18" charset="0"/>
              </a:rPr>
              <a:t>has a genre</a:t>
            </a:r>
            <a:endParaRPr lang="en-US" sz="1400">
              <a:latin typeface="Calibri" pitchFamily="34" charset="0"/>
            </a:endParaRPr>
          </a:p>
        </p:txBody>
      </p:sp>
      <p:cxnSp>
        <p:nvCxnSpPr>
          <p:cNvPr id="29" name="Straight Connector 28"/>
          <p:cNvCxnSpPr>
            <a:stCxn id="6" idx="2"/>
            <a:endCxn id="262159" idx="0"/>
          </p:cNvCxnSpPr>
          <p:nvPr/>
        </p:nvCxnSpPr>
        <p:spPr>
          <a:xfrm rot="16200000" flipH="1">
            <a:off x="2809875" y="2409825"/>
            <a:ext cx="1676400" cy="97155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a:stCxn id="262159" idx="2"/>
            <a:endCxn id="20" idx="0"/>
          </p:cNvCxnSpPr>
          <p:nvPr/>
        </p:nvCxnSpPr>
        <p:spPr>
          <a:xfrm rot="16200000" flipH="1">
            <a:off x="4781550" y="3695700"/>
            <a:ext cx="876300" cy="21717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p:cNvCxnSpPr>
            <a:stCxn id="262159" idx="2"/>
            <a:endCxn id="21" idx="0"/>
          </p:cNvCxnSpPr>
          <p:nvPr/>
        </p:nvCxnSpPr>
        <p:spPr>
          <a:xfrm rot="5400000">
            <a:off x="3276600" y="4248150"/>
            <a:ext cx="762000" cy="952500"/>
          </a:xfrm>
          <a:prstGeom prst="line">
            <a:avLst/>
          </a:prstGeom>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11"/>
          </p:nvPr>
        </p:nvSpPr>
        <p:spPr/>
        <p:txBody>
          <a:bodyPr/>
          <a:lstStyle/>
          <a:p>
            <a:pPr>
              <a:defRPr/>
            </a:pPr>
            <a:r>
              <a:rPr lang="en-US"/>
              <a:t>Module 1. Foundations</a:t>
            </a:r>
          </a:p>
        </p:txBody>
      </p:sp>
      <p:sp>
        <p:nvSpPr>
          <p:cNvPr id="3" name="Slide Number Placeholder 2"/>
          <p:cNvSpPr>
            <a:spLocks noGrp="1"/>
          </p:cNvSpPr>
          <p:nvPr>
            <p:ph type="sldNum" sz="quarter" idx="12"/>
          </p:nvPr>
        </p:nvSpPr>
        <p:spPr/>
        <p:txBody>
          <a:bodyPr/>
          <a:lstStyle/>
          <a:p>
            <a:pPr>
              <a:defRPr/>
            </a:pPr>
            <a:fld id="{D8C79F02-B80C-46EA-8366-A3C9F460F6DC}" type="slidenum">
              <a:rPr lang="en-US"/>
              <a:pPr>
                <a:defRPr/>
              </a:pPr>
              <a:t>130</a:t>
            </a:fld>
            <a:endParaRPr lang="en-US"/>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3" name="Title 1"/>
          <p:cNvSpPr>
            <a:spLocks noGrp="1"/>
          </p:cNvSpPr>
          <p:nvPr>
            <p:ph type="title"/>
          </p:nvPr>
        </p:nvSpPr>
        <p:spPr/>
        <p:txBody>
          <a:bodyPr/>
          <a:lstStyle/>
          <a:p>
            <a:pPr eaLnBrk="1" hangingPunct="1"/>
            <a:r>
              <a:rPr lang="en-US"/>
              <a:t>FRBR/RDA Attributes</a:t>
            </a:r>
          </a:p>
        </p:txBody>
      </p:sp>
      <p:sp>
        <p:nvSpPr>
          <p:cNvPr id="264194" name="Content Placeholder 2"/>
          <p:cNvSpPr>
            <a:spLocks noGrp="1"/>
          </p:cNvSpPr>
          <p:nvPr>
            <p:ph idx="1"/>
          </p:nvPr>
        </p:nvSpPr>
        <p:spPr/>
        <p:txBody>
          <a:bodyPr/>
          <a:lstStyle/>
          <a:p>
            <a:pPr eaLnBrk="1" hangingPunct="1"/>
            <a:endParaRPr lang="en-US"/>
          </a:p>
          <a:p>
            <a:pPr eaLnBrk="1" hangingPunct="1"/>
            <a:r>
              <a:rPr lang="en-US"/>
              <a:t>FRBR, a </a:t>
            </a:r>
            <a:r>
              <a:rPr lang="en-US" i="1"/>
              <a:t>model</a:t>
            </a:r>
            <a:r>
              <a:rPr lang="en-US"/>
              <a:t>, defines attributes, but does not tell us how to record the data</a:t>
            </a:r>
          </a:p>
          <a:p>
            <a:pPr eaLnBrk="1" hangingPunct="1"/>
            <a:r>
              <a:rPr lang="en-US"/>
              <a:t>RDA, a </a:t>
            </a:r>
            <a:r>
              <a:rPr lang="en-US" i="1"/>
              <a:t>cataloging code</a:t>
            </a:r>
            <a:r>
              <a:rPr lang="en-US"/>
              <a:t>, defines attributes and does tell us how to record the data</a:t>
            </a:r>
          </a:p>
        </p:txBody>
      </p:sp>
      <p:sp>
        <p:nvSpPr>
          <p:cNvPr id="2" name="Footer Placeholder 1"/>
          <p:cNvSpPr>
            <a:spLocks noGrp="1"/>
          </p:cNvSpPr>
          <p:nvPr>
            <p:ph type="ftr" sz="quarter" idx="11"/>
          </p:nvPr>
        </p:nvSpPr>
        <p:spPr/>
        <p:txBody>
          <a:bodyPr/>
          <a:lstStyle/>
          <a:p>
            <a:pPr>
              <a:defRPr/>
            </a:pPr>
            <a:r>
              <a:rPr lang="en-US"/>
              <a:t>Module 1. Foundations</a:t>
            </a:r>
          </a:p>
        </p:txBody>
      </p:sp>
      <p:sp>
        <p:nvSpPr>
          <p:cNvPr id="3" name="Slide Number Placeholder 2"/>
          <p:cNvSpPr>
            <a:spLocks noGrp="1"/>
          </p:cNvSpPr>
          <p:nvPr>
            <p:ph type="sldNum" sz="quarter" idx="12"/>
          </p:nvPr>
        </p:nvSpPr>
        <p:spPr/>
        <p:txBody>
          <a:bodyPr/>
          <a:lstStyle/>
          <a:p>
            <a:pPr>
              <a:defRPr/>
            </a:pPr>
            <a:fld id="{FFF2D14F-EB46-4AE3-B2D2-BE926DF60055}" type="slidenum">
              <a:rPr lang="en-US"/>
              <a:pPr>
                <a:defRPr/>
              </a:pPr>
              <a:t>131</a:t>
            </a:fld>
            <a:endParaRPr lang="en-US"/>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1" name="Title 1"/>
          <p:cNvSpPr>
            <a:spLocks noGrp="1"/>
          </p:cNvSpPr>
          <p:nvPr>
            <p:ph type="title"/>
          </p:nvPr>
        </p:nvSpPr>
        <p:spPr/>
        <p:txBody>
          <a:bodyPr/>
          <a:lstStyle/>
          <a:p>
            <a:pPr eaLnBrk="1" hangingPunct="1"/>
            <a:endParaRPr lang="en-US"/>
          </a:p>
        </p:txBody>
      </p:sp>
      <p:sp>
        <p:nvSpPr>
          <p:cNvPr id="266242" name="TextBox 4"/>
          <p:cNvSpPr txBox="1">
            <a:spLocks noChangeArrowheads="1"/>
          </p:cNvSpPr>
          <p:nvPr/>
        </p:nvSpPr>
        <p:spPr bwMode="auto">
          <a:xfrm>
            <a:off x="304800" y="2286000"/>
            <a:ext cx="4724400" cy="1446213"/>
          </a:xfrm>
          <a:prstGeom prst="rect">
            <a:avLst/>
          </a:prstGeom>
          <a:noFill/>
          <a:ln w="9525">
            <a:noFill/>
            <a:miter lim="800000"/>
            <a:headEnd/>
            <a:tailEnd/>
          </a:ln>
        </p:spPr>
        <p:txBody>
          <a:bodyPr>
            <a:spAutoFit/>
          </a:bodyPr>
          <a:lstStyle/>
          <a:p>
            <a:r>
              <a:rPr lang="en-US" sz="4400" dirty="0">
                <a:latin typeface="+mn-lt"/>
              </a:rPr>
              <a:t>Attributes of</a:t>
            </a:r>
          </a:p>
          <a:p>
            <a:r>
              <a:rPr lang="en-US" sz="4400" dirty="0">
                <a:latin typeface="+mn-lt"/>
              </a:rPr>
              <a:t>Person in RDA</a:t>
            </a:r>
          </a:p>
        </p:txBody>
      </p:sp>
      <p:pic>
        <p:nvPicPr>
          <p:cNvPr id="266243" name="Picture 3"/>
          <p:cNvPicPr>
            <a:picLocks noGrp="1" noChangeAspect="1" noChangeArrowheads="1"/>
          </p:cNvPicPr>
          <p:nvPr>
            <p:ph idx="1"/>
          </p:nvPr>
        </p:nvPicPr>
        <p:blipFill>
          <a:blip r:embed="rId3"/>
          <a:srcRect/>
          <a:stretch>
            <a:fillRect/>
          </a:stretch>
        </p:blipFill>
        <p:spPr>
          <a:xfrm>
            <a:off x="4800600" y="76200"/>
            <a:ext cx="2590800" cy="6650038"/>
          </a:xfrm>
          <a:ln>
            <a:solidFill>
              <a:schemeClr val="tx1"/>
            </a:solidFill>
          </a:ln>
        </p:spPr>
      </p:pic>
      <p:sp>
        <p:nvSpPr>
          <p:cNvPr id="2" name="Footer Placeholder 1"/>
          <p:cNvSpPr>
            <a:spLocks noGrp="1"/>
          </p:cNvSpPr>
          <p:nvPr>
            <p:ph type="ftr" sz="quarter" idx="11"/>
          </p:nvPr>
        </p:nvSpPr>
        <p:spPr/>
        <p:txBody>
          <a:bodyPr/>
          <a:lstStyle/>
          <a:p>
            <a:pPr>
              <a:defRPr/>
            </a:pPr>
            <a:r>
              <a:rPr lang="en-US"/>
              <a:t>Module 1. Foundations</a:t>
            </a:r>
          </a:p>
        </p:txBody>
      </p:sp>
      <p:sp>
        <p:nvSpPr>
          <p:cNvPr id="3" name="Slide Number Placeholder 2"/>
          <p:cNvSpPr>
            <a:spLocks noGrp="1"/>
          </p:cNvSpPr>
          <p:nvPr>
            <p:ph type="sldNum" sz="quarter" idx="12"/>
          </p:nvPr>
        </p:nvSpPr>
        <p:spPr/>
        <p:txBody>
          <a:bodyPr/>
          <a:lstStyle/>
          <a:p>
            <a:pPr>
              <a:defRPr/>
            </a:pPr>
            <a:fld id="{D47D40A0-3D3B-4639-BC61-7841B68916EE}" type="slidenum">
              <a:rPr lang="en-US"/>
              <a:pPr>
                <a:defRPr/>
              </a:pPr>
              <a:t>132</a:t>
            </a:fld>
            <a:endParaRPr lang="en-US"/>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89" name="Title 1"/>
          <p:cNvSpPr>
            <a:spLocks noGrp="1"/>
          </p:cNvSpPr>
          <p:nvPr>
            <p:ph type="title"/>
          </p:nvPr>
        </p:nvSpPr>
        <p:spPr/>
        <p:txBody>
          <a:bodyPr/>
          <a:lstStyle/>
          <a:p>
            <a:pPr eaLnBrk="1" hangingPunct="1"/>
            <a:r>
              <a:rPr lang="en-US"/>
              <a:t>Person Entity Attributes</a:t>
            </a:r>
          </a:p>
        </p:txBody>
      </p:sp>
      <p:sp>
        <p:nvSpPr>
          <p:cNvPr id="4" name="Content Placeholder 3"/>
          <p:cNvSpPr>
            <a:spLocks noGrp="1"/>
          </p:cNvSpPr>
          <p:nvPr>
            <p:ph idx="1"/>
          </p:nvPr>
        </p:nvSpPr>
        <p:spPr>
          <a:xfrm>
            <a:off x="228600" y="1219200"/>
            <a:ext cx="2438400" cy="533400"/>
          </a:xfrm>
          <a:prstGeom prst="flowChartProcess">
            <a:avLst/>
          </a:prstGeom>
          <a:solidFill>
            <a:schemeClr val="accent1">
              <a:lumMod val="40000"/>
              <a:lumOff val="6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normAutofit/>
          </a:bodyPr>
          <a:lstStyle/>
          <a:p>
            <a:pPr algn="ctr" eaLnBrk="1" fontAlgn="auto" hangingPunct="1">
              <a:spcAft>
                <a:spcPts val="0"/>
              </a:spcAft>
              <a:buFont typeface="Wingdings" pitchFamily="2" charset="2"/>
              <a:buNone/>
              <a:defRPr/>
            </a:pPr>
            <a:r>
              <a:rPr lang="en-US" sz="1400">
                <a:solidFill>
                  <a:schemeClr val="tx1"/>
                </a:solidFill>
              </a:rPr>
              <a:t>Person (Margaret Mitchell)</a:t>
            </a:r>
            <a:endParaRPr lang="en-US" sz="1400" dirty="0">
              <a:solidFill>
                <a:schemeClr val="tx1"/>
              </a:solidFill>
            </a:endParaRPr>
          </a:p>
        </p:txBody>
      </p:sp>
      <p:sp>
        <p:nvSpPr>
          <p:cNvPr id="268291" name="Oval 33"/>
          <p:cNvSpPr>
            <a:spLocks noChangeArrowheads="1"/>
          </p:cNvSpPr>
          <p:nvPr/>
        </p:nvSpPr>
        <p:spPr bwMode="auto">
          <a:xfrm>
            <a:off x="1981200" y="1676400"/>
            <a:ext cx="6934200" cy="549275"/>
          </a:xfrm>
          <a:prstGeom prst="ellipse">
            <a:avLst/>
          </a:prstGeom>
          <a:solidFill>
            <a:srgbClr val="CCFFCC"/>
          </a:solidFill>
          <a:ln w="9525">
            <a:solidFill>
              <a:srgbClr val="000000"/>
            </a:solidFill>
            <a:round/>
            <a:headEnd/>
            <a:tailEnd/>
          </a:ln>
        </p:spPr>
        <p:txBody>
          <a:bodyPr/>
          <a:lstStyle/>
          <a:p>
            <a:pPr algn="ctr"/>
            <a:r>
              <a:rPr lang="en-US">
                <a:latin typeface="Calibri" pitchFamily="34" charset="0"/>
              </a:rPr>
              <a:t>Preferred name: Mitchell, Margaret</a:t>
            </a:r>
          </a:p>
        </p:txBody>
      </p:sp>
      <p:sp>
        <p:nvSpPr>
          <p:cNvPr id="268292" name="Oval 33"/>
          <p:cNvSpPr>
            <a:spLocks noChangeArrowheads="1"/>
          </p:cNvSpPr>
          <p:nvPr/>
        </p:nvSpPr>
        <p:spPr bwMode="auto">
          <a:xfrm>
            <a:off x="1981200" y="2879725"/>
            <a:ext cx="6934200" cy="549275"/>
          </a:xfrm>
          <a:prstGeom prst="ellipse">
            <a:avLst/>
          </a:prstGeom>
          <a:solidFill>
            <a:srgbClr val="CCFFCC"/>
          </a:solidFill>
          <a:ln w="9525">
            <a:solidFill>
              <a:srgbClr val="000000"/>
            </a:solidFill>
            <a:round/>
            <a:headEnd/>
            <a:tailEnd/>
          </a:ln>
        </p:spPr>
        <p:txBody>
          <a:bodyPr/>
          <a:lstStyle/>
          <a:p>
            <a:pPr algn="ctr"/>
            <a:r>
              <a:rPr lang="en-US">
                <a:latin typeface="Calibri" pitchFamily="34" charset="0"/>
              </a:rPr>
              <a:t>Variant name: Marsh, John Robert, Mrs. </a:t>
            </a:r>
          </a:p>
        </p:txBody>
      </p:sp>
      <p:sp>
        <p:nvSpPr>
          <p:cNvPr id="268293" name="Oval 33"/>
          <p:cNvSpPr>
            <a:spLocks noChangeArrowheads="1"/>
          </p:cNvSpPr>
          <p:nvPr/>
        </p:nvSpPr>
        <p:spPr bwMode="auto">
          <a:xfrm>
            <a:off x="1981200" y="3489325"/>
            <a:ext cx="6934200" cy="549275"/>
          </a:xfrm>
          <a:prstGeom prst="ellipse">
            <a:avLst/>
          </a:prstGeom>
          <a:solidFill>
            <a:srgbClr val="CCFFCC"/>
          </a:solidFill>
          <a:ln w="9525">
            <a:solidFill>
              <a:srgbClr val="000000"/>
            </a:solidFill>
            <a:round/>
            <a:headEnd/>
            <a:tailEnd/>
          </a:ln>
        </p:spPr>
        <p:txBody>
          <a:bodyPr/>
          <a:lstStyle/>
          <a:p>
            <a:pPr algn="ctr"/>
            <a:r>
              <a:rPr lang="en-US">
                <a:latin typeface="Calibri" pitchFamily="34" charset="0"/>
              </a:rPr>
              <a:t>Date of birth: 1900 November 8</a:t>
            </a:r>
          </a:p>
        </p:txBody>
      </p:sp>
      <p:sp>
        <p:nvSpPr>
          <p:cNvPr id="268294" name="Oval 33"/>
          <p:cNvSpPr>
            <a:spLocks noChangeArrowheads="1"/>
          </p:cNvSpPr>
          <p:nvPr/>
        </p:nvSpPr>
        <p:spPr bwMode="auto">
          <a:xfrm>
            <a:off x="1981200" y="4098925"/>
            <a:ext cx="6934200" cy="549275"/>
          </a:xfrm>
          <a:prstGeom prst="ellipse">
            <a:avLst/>
          </a:prstGeom>
          <a:solidFill>
            <a:srgbClr val="CCFFCC"/>
          </a:solidFill>
          <a:ln w="9525">
            <a:solidFill>
              <a:srgbClr val="000000"/>
            </a:solidFill>
            <a:round/>
            <a:headEnd/>
            <a:tailEnd/>
          </a:ln>
        </p:spPr>
        <p:txBody>
          <a:bodyPr/>
          <a:lstStyle/>
          <a:p>
            <a:pPr algn="ctr"/>
            <a:r>
              <a:rPr lang="en-US">
                <a:latin typeface="Calibri" pitchFamily="34" charset="0"/>
              </a:rPr>
              <a:t>Date of death: 1949 August 16</a:t>
            </a:r>
          </a:p>
        </p:txBody>
      </p:sp>
      <p:sp>
        <p:nvSpPr>
          <p:cNvPr id="268296" name="Oval 33"/>
          <p:cNvSpPr>
            <a:spLocks noChangeArrowheads="1"/>
          </p:cNvSpPr>
          <p:nvPr/>
        </p:nvSpPr>
        <p:spPr bwMode="auto">
          <a:xfrm>
            <a:off x="2051958" y="4766355"/>
            <a:ext cx="6934200" cy="549275"/>
          </a:xfrm>
          <a:prstGeom prst="ellipse">
            <a:avLst/>
          </a:prstGeom>
          <a:solidFill>
            <a:srgbClr val="CCFFCC"/>
          </a:solidFill>
          <a:ln w="9525">
            <a:solidFill>
              <a:srgbClr val="000000"/>
            </a:solidFill>
            <a:round/>
            <a:headEnd/>
            <a:tailEnd/>
          </a:ln>
        </p:spPr>
        <p:txBody>
          <a:bodyPr/>
          <a:lstStyle/>
          <a:p>
            <a:pPr algn="ctr"/>
            <a:r>
              <a:rPr lang="en-US">
                <a:latin typeface="Calibri" pitchFamily="34" charset="0"/>
              </a:rPr>
              <a:t>Place of birth: Atlanta, Ga.</a:t>
            </a:r>
          </a:p>
        </p:txBody>
      </p:sp>
      <p:sp>
        <p:nvSpPr>
          <p:cNvPr id="268297" name="Oval 33"/>
          <p:cNvSpPr>
            <a:spLocks noChangeArrowheads="1"/>
          </p:cNvSpPr>
          <p:nvPr/>
        </p:nvSpPr>
        <p:spPr bwMode="auto">
          <a:xfrm>
            <a:off x="2057401" y="5420405"/>
            <a:ext cx="6934200" cy="549275"/>
          </a:xfrm>
          <a:prstGeom prst="ellipse">
            <a:avLst/>
          </a:prstGeom>
          <a:solidFill>
            <a:srgbClr val="CCFFCC"/>
          </a:solidFill>
          <a:ln w="9525">
            <a:solidFill>
              <a:srgbClr val="000000"/>
            </a:solidFill>
            <a:round/>
            <a:headEnd/>
            <a:tailEnd/>
          </a:ln>
        </p:spPr>
        <p:txBody>
          <a:bodyPr/>
          <a:lstStyle/>
          <a:p>
            <a:pPr algn="ctr"/>
            <a:r>
              <a:rPr lang="en-US" dirty="0">
                <a:latin typeface="Calibri" pitchFamily="34" charset="0"/>
              </a:rPr>
              <a:t>Language of the person: English</a:t>
            </a:r>
          </a:p>
        </p:txBody>
      </p:sp>
      <p:cxnSp>
        <p:nvCxnSpPr>
          <p:cNvPr id="268298" name="Elbow Connector 14"/>
          <p:cNvCxnSpPr>
            <a:cxnSpLocks noChangeShapeType="1"/>
            <a:stCxn id="4" idx="2"/>
            <a:endCxn id="268291" idx="2"/>
          </p:cNvCxnSpPr>
          <p:nvPr/>
        </p:nvCxnSpPr>
        <p:spPr bwMode="auto">
          <a:xfrm rot="16200000" flipH="1">
            <a:off x="1615281" y="1585119"/>
            <a:ext cx="198438" cy="533400"/>
          </a:xfrm>
          <a:prstGeom prst="bentConnector2">
            <a:avLst/>
          </a:prstGeom>
          <a:noFill/>
          <a:ln w="9525" algn="ctr">
            <a:solidFill>
              <a:schemeClr val="tx1"/>
            </a:solidFill>
            <a:round/>
            <a:headEnd/>
            <a:tailEnd/>
          </a:ln>
        </p:spPr>
      </p:cxnSp>
      <p:cxnSp>
        <p:nvCxnSpPr>
          <p:cNvPr id="268299" name="Elbow Connector 17"/>
          <p:cNvCxnSpPr>
            <a:cxnSpLocks noChangeShapeType="1"/>
            <a:stCxn id="4" idx="2"/>
            <a:endCxn id="268292" idx="2"/>
          </p:cNvCxnSpPr>
          <p:nvPr/>
        </p:nvCxnSpPr>
        <p:spPr bwMode="auto">
          <a:xfrm rot="16200000" flipH="1">
            <a:off x="1013618" y="2186782"/>
            <a:ext cx="1401763" cy="533400"/>
          </a:xfrm>
          <a:prstGeom prst="bentConnector2">
            <a:avLst/>
          </a:prstGeom>
          <a:noFill/>
          <a:ln w="9525" algn="ctr">
            <a:solidFill>
              <a:schemeClr val="tx1"/>
            </a:solidFill>
            <a:round/>
            <a:headEnd/>
            <a:tailEnd/>
          </a:ln>
        </p:spPr>
      </p:cxnSp>
      <p:cxnSp>
        <p:nvCxnSpPr>
          <p:cNvPr id="268300" name="Elbow Connector 20"/>
          <p:cNvCxnSpPr>
            <a:cxnSpLocks noChangeShapeType="1"/>
            <a:stCxn id="268293" idx="2"/>
            <a:endCxn id="4" idx="2"/>
          </p:cNvCxnSpPr>
          <p:nvPr/>
        </p:nvCxnSpPr>
        <p:spPr bwMode="auto">
          <a:xfrm rot="10800000">
            <a:off x="1447800" y="1752600"/>
            <a:ext cx="533400" cy="2011363"/>
          </a:xfrm>
          <a:prstGeom prst="bentConnector2">
            <a:avLst/>
          </a:prstGeom>
          <a:noFill/>
          <a:ln w="9525" algn="ctr">
            <a:solidFill>
              <a:schemeClr val="tx1"/>
            </a:solidFill>
            <a:round/>
            <a:headEnd/>
            <a:tailEnd/>
          </a:ln>
        </p:spPr>
      </p:cxnSp>
      <p:cxnSp>
        <p:nvCxnSpPr>
          <p:cNvPr id="268301" name="Elbow Connector 23"/>
          <p:cNvCxnSpPr>
            <a:cxnSpLocks noChangeShapeType="1"/>
            <a:stCxn id="268294" idx="2"/>
            <a:endCxn id="4" idx="2"/>
          </p:cNvCxnSpPr>
          <p:nvPr/>
        </p:nvCxnSpPr>
        <p:spPr bwMode="auto">
          <a:xfrm rot="10800000">
            <a:off x="1447800" y="1752600"/>
            <a:ext cx="533400" cy="2620963"/>
          </a:xfrm>
          <a:prstGeom prst="bentConnector2">
            <a:avLst/>
          </a:prstGeom>
          <a:noFill/>
          <a:ln w="9525" algn="ctr">
            <a:solidFill>
              <a:schemeClr val="tx1"/>
            </a:solidFill>
            <a:round/>
            <a:headEnd/>
            <a:tailEnd/>
          </a:ln>
        </p:spPr>
      </p:cxnSp>
      <p:cxnSp>
        <p:nvCxnSpPr>
          <p:cNvPr id="268303" name="Elbow Connector 29"/>
          <p:cNvCxnSpPr>
            <a:cxnSpLocks noChangeShapeType="1"/>
            <a:stCxn id="268296" idx="2"/>
            <a:endCxn id="4" idx="2"/>
          </p:cNvCxnSpPr>
          <p:nvPr/>
        </p:nvCxnSpPr>
        <p:spPr bwMode="auto">
          <a:xfrm rot="10800000">
            <a:off x="1447800" y="1752601"/>
            <a:ext cx="604158" cy="3288393"/>
          </a:xfrm>
          <a:prstGeom prst="bentConnector2">
            <a:avLst/>
          </a:prstGeom>
          <a:noFill/>
          <a:ln w="9525" algn="ctr">
            <a:solidFill>
              <a:schemeClr val="tx1"/>
            </a:solidFill>
            <a:round/>
            <a:headEnd/>
            <a:tailEnd/>
          </a:ln>
        </p:spPr>
      </p:cxnSp>
      <p:cxnSp>
        <p:nvCxnSpPr>
          <p:cNvPr id="268304" name="Elbow Connector 32"/>
          <p:cNvCxnSpPr>
            <a:cxnSpLocks noChangeShapeType="1"/>
            <a:stCxn id="268297" idx="2"/>
            <a:endCxn id="4" idx="2"/>
          </p:cNvCxnSpPr>
          <p:nvPr/>
        </p:nvCxnSpPr>
        <p:spPr bwMode="auto">
          <a:xfrm rot="10800000">
            <a:off x="1447801" y="1752601"/>
            <a:ext cx="609601" cy="3942443"/>
          </a:xfrm>
          <a:prstGeom prst="bentConnector2">
            <a:avLst/>
          </a:prstGeom>
          <a:noFill/>
          <a:ln w="9525" algn="ctr">
            <a:solidFill>
              <a:schemeClr val="tx1"/>
            </a:solidFill>
            <a:round/>
            <a:headEnd/>
            <a:tailEnd/>
          </a:ln>
        </p:spPr>
      </p:cxnSp>
      <p:sp>
        <p:nvSpPr>
          <p:cNvPr id="268305" name="Oval 33"/>
          <p:cNvSpPr>
            <a:spLocks noChangeArrowheads="1"/>
          </p:cNvSpPr>
          <p:nvPr/>
        </p:nvSpPr>
        <p:spPr bwMode="auto">
          <a:xfrm>
            <a:off x="1981200" y="2270125"/>
            <a:ext cx="6934200" cy="549275"/>
          </a:xfrm>
          <a:prstGeom prst="ellipse">
            <a:avLst/>
          </a:prstGeom>
          <a:solidFill>
            <a:srgbClr val="CCFFCC"/>
          </a:solidFill>
          <a:ln w="9525">
            <a:solidFill>
              <a:srgbClr val="000000"/>
            </a:solidFill>
            <a:round/>
            <a:headEnd/>
            <a:tailEnd/>
          </a:ln>
        </p:spPr>
        <p:txBody>
          <a:bodyPr/>
          <a:lstStyle/>
          <a:p>
            <a:pPr algn="ctr"/>
            <a:r>
              <a:rPr lang="en-US">
                <a:latin typeface="Calibri" pitchFamily="34" charset="0"/>
              </a:rPr>
              <a:t>Fuller form of (fore)name: Margaret Munnerlyn</a:t>
            </a:r>
          </a:p>
        </p:txBody>
      </p:sp>
      <p:cxnSp>
        <p:nvCxnSpPr>
          <p:cNvPr id="268306" name="Elbow Connector 46"/>
          <p:cNvCxnSpPr>
            <a:cxnSpLocks noChangeShapeType="1"/>
            <a:stCxn id="268305" idx="2"/>
            <a:endCxn id="4" idx="2"/>
          </p:cNvCxnSpPr>
          <p:nvPr/>
        </p:nvCxnSpPr>
        <p:spPr bwMode="auto">
          <a:xfrm rot="10800000">
            <a:off x="1447800" y="1752600"/>
            <a:ext cx="533400" cy="792163"/>
          </a:xfrm>
          <a:prstGeom prst="bentConnector2">
            <a:avLst/>
          </a:prstGeom>
          <a:noFill/>
          <a:ln w="9525" algn="ctr">
            <a:solidFill>
              <a:schemeClr val="tx1"/>
            </a:solidFill>
            <a:round/>
            <a:headEnd/>
            <a:tailEnd/>
          </a:ln>
        </p:spPr>
      </p:cxnSp>
      <p:sp>
        <p:nvSpPr>
          <p:cNvPr id="2" name="Footer Placeholder 1"/>
          <p:cNvSpPr>
            <a:spLocks noGrp="1"/>
          </p:cNvSpPr>
          <p:nvPr>
            <p:ph type="ftr" sz="quarter" idx="11"/>
          </p:nvPr>
        </p:nvSpPr>
        <p:spPr/>
        <p:txBody>
          <a:bodyPr/>
          <a:lstStyle/>
          <a:p>
            <a:pPr>
              <a:defRPr/>
            </a:pPr>
            <a:r>
              <a:rPr lang="en-US"/>
              <a:t>Module 1. Foundations</a:t>
            </a:r>
          </a:p>
        </p:txBody>
      </p:sp>
      <p:sp>
        <p:nvSpPr>
          <p:cNvPr id="3" name="Slide Number Placeholder 2"/>
          <p:cNvSpPr>
            <a:spLocks noGrp="1"/>
          </p:cNvSpPr>
          <p:nvPr>
            <p:ph type="sldNum" sz="quarter" idx="12"/>
          </p:nvPr>
        </p:nvSpPr>
        <p:spPr/>
        <p:txBody>
          <a:bodyPr/>
          <a:lstStyle/>
          <a:p>
            <a:pPr>
              <a:defRPr/>
            </a:pPr>
            <a:fld id="{5DCCD49E-10BB-4AE4-829A-6A26DD55BC71}" type="slidenum">
              <a:rPr lang="en-US"/>
              <a:pPr>
                <a:defRPr/>
              </a:pPr>
              <a:t>133</a:t>
            </a:fld>
            <a:endParaRPr lang="en-US"/>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p:txBody>
          <a:bodyPr/>
          <a:lstStyle/>
          <a:p>
            <a:pPr eaLnBrk="1" hangingPunct="1"/>
            <a:r>
              <a:rPr lang="en-US" sz="4000"/>
              <a:t>Person Entity Attributes (MARC)</a:t>
            </a:r>
          </a:p>
        </p:txBody>
      </p:sp>
      <p:sp>
        <p:nvSpPr>
          <p:cNvPr id="270338" name="Content Placeholder 2"/>
          <p:cNvSpPr>
            <a:spLocks noGrp="1"/>
          </p:cNvSpPr>
          <p:nvPr>
            <p:ph idx="1"/>
          </p:nvPr>
        </p:nvSpPr>
        <p:spPr>
          <a:xfrm>
            <a:off x="457200" y="2286000"/>
            <a:ext cx="8305800" cy="3581400"/>
          </a:xfrm>
          <a:ln>
            <a:solidFill>
              <a:schemeClr val="tx1"/>
            </a:solidFill>
          </a:ln>
        </p:spPr>
        <p:txBody>
          <a:bodyPr/>
          <a:lstStyle/>
          <a:p>
            <a:pPr eaLnBrk="1" hangingPunct="1">
              <a:buFont typeface="Wingdings" pitchFamily="2" charset="2"/>
              <a:buNone/>
            </a:pPr>
            <a:r>
              <a:rPr lang="en-US" sz="2400" dirty="0"/>
              <a:t>046	$f 1900-11-08 $g 1949-08-16 $2 </a:t>
            </a:r>
            <a:r>
              <a:rPr lang="en-US" sz="2400" dirty="0" err="1"/>
              <a:t>edtf</a:t>
            </a:r>
            <a:endParaRPr lang="en-US" sz="2400" dirty="0"/>
          </a:p>
          <a:p>
            <a:pPr eaLnBrk="1" hangingPunct="1">
              <a:buFont typeface="Wingdings" pitchFamily="2" charset="2"/>
              <a:buNone/>
            </a:pPr>
            <a:r>
              <a:rPr lang="en-US" sz="2400" dirty="0"/>
              <a:t>100 1_	Mitchell, Margaret, $d 1900-1949</a:t>
            </a:r>
          </a:p>
          <a:p>
            <a:pPr eaLnBrk="1" hangingPunct="1">
              <a:buFont typeface="Wingdings" pitchFamily="2" charset="2"/>
              <a:buNone/>
            </a:pPr>
            <a:r>
              <a:rPr lang="en-US" sz="2400" dirty="0"/>
              <a:t>400 1_	Marsh, John Robert, $c Mrs., $d 1900-1949</a:t>
            </a:r>
          </a:p>
          <a:p>
            <a:pPr eaLnBrk="1" hangingPunct="1">
              <a:buFont typeface="Wingdings" pitchFamily="2" charset="2"/>
              <a:buNone/>
            </a:pPr>
            <a:r>
              <a:rPr lang="en-US" sz="2400" dirty="0"/>
              <a:t>370	Atlanta (Ga.) $2 </a:t>
            </a:r>
            <a:r>
              <a:rPr lang="en-US" sz="2400" dirty="0" err="1"/>
              <a:t>naf</a:t>
            </a:r>
            <a:endParaRPr lang="en-US" sz="2400" dirty="0"/>
          </a:p>
          <a:p>
            <a:pPr eaLnBrk="1" hangingPunct="1">
              <a:buFont typeface="Wingdings" pitchFamily="2" charset="2"/>
              <a:buNone/>
            </a:pPr>
            <a:r>
              <a:rPr lang="en-US" sz="2400" dirty="0"/>
              <a:t>377	eng</a:t>
            </a:r>
          </a:p>
          <a:p>
            <a:pPr eaLnBrk="1" hangingPunct="1">
              <a:buFont typeface="Wingdings" pitchFamily="2" charset="2"/>
              <a:buNone/>
            </a:pPr>
            <a:r>
              <a:rPr lang="en-US" sz="2400" dirty="0"/>
              <a:t>378	$q Margaret Munnerlyn</a:t>
            </a:r>
          </a:p>
        </p:txBody>
      </p:sp>
      <p:sp>
        <p:nvSpPr>
          <p:cNvPr id="2" name="Footer Placeholder 1"/>
          <p:cNvSpPr>
            <a:spLocks noGrp="1"/>
          </p:cNvSpPr>
          <p:nvPr>
            <p:ph type="ftr" sz="quarter" idx="11"/>
          </p:nvPr>
        </p:nvSpPr>
        <p:spPr/>
        <p:txBody>
          <a:bodyPr/>
          <a:lstStyle/>
          <a:p>
            <a:pPr>
              <a:defRPr/>
            </a:pPr>
            <a:r>
              <a:rPr lang="en-US"/>
              <a:t>Module 1. Foundations</a:t>
            </a:r>
          </a:p>
        </p:txBody>
      </p:sp>
      <p:sp>
        <p:nvSpPr>
          <p:cNvPr id="3" name="Slide Number Placeholder 2"/>
          <p:cNvSpPr>
            <a:spLocks noGrp="1"/>
          </p:cNvSpPr>
          <p:nvPr>
            <p:ph type="sldNum" sz="quarter" idx="12"/>
          </p:nvPr>
        </p:nvSpPr>
        <p:spPr/>
        <p:txBody>
          <a:bodyPr/>
          <a:lstStyle/>
          <a:p>
            <a:pPr>
              <a:defRPr/>
            </a:pPr>
            <a:fld id="{65418BED-1EF9-4E72-94FF-B4A198561668}" type="slidenum">
              <a:rPr lang="en-US"/>
              <a:pPr>
                <a:defRPr/>
              </a:pPr>
              <a:t>134</a:t>
            </a:fld>
            <a:endParaRPr lang="en-US"/>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Content Placeholder 2"/>
          <p:cNvSpPr>
            <a:spLocks noGrp="1"/>
          </p:cNvSpPr>
          <p:nvPr>
            <p:ph idx="1"/>
          </p:nvPr>
        </p:nvSpPr>
        <p:spPr>
          <a:xfrm>
            <a:off x="533400" y="2667000"/>
            <a:ext cx="4038600" cy="1447800"/>
          </a:xfrm>
        </p:spPr>
        <p:txBody>
          <a:bodyPr rtlCol="0">
            <a:normAutofit lnSpcReduction="10000"/>
          </a:bodyPr>
          <a:lstStyle/>
          <a:p>
            <a:pPr eaLnBrk="1" fontAlgn="auto" hangingPunct="1">
              <a:spcAft>
                <a:spcPts val="0"/>
              </a:spcAft>
              <a:buFont typeface="Wingdings" pitchFamily="2" charset="2"/>
              <a:buNone/>
              <a:defRPr/>
            </a:pPr>
            <a:r>
              <a:rPr lang="en-US" sz="4400" dirty="0"/>
              <a:t>Attributes of</a:t>
            </a:r>
          </a:p>
          <a:p>
            <a:pPr eaLnBrk="1" fontAlgn="auto" hangingPunct="1">
              <a:spcAft>
                <a:spcPts val="0"/>
              </a:spcAft>
              <a:buFont typeface="Wingdings" pitchFamily="2" charset="2"/>
              <a:buNone/>
              <a:defRPr/>
            </a:pPr>
            <a:r>
              <a:rPr lang="en-US" sz="4400" dirty="0"/>
              <a:t>Work in RDA</a:t>
            </a:r>
          </a:p>
        </p:txBody>
      </p:sp>
      <p:pic>
        <p:nvPicPr>
          <p:cNvPr id="272387" name="Picture 3"/>
          <p:cNvPicPr>
            <a:picLocks noChangeAspect="1" noChangeArrowheads="1"/>
          </p:cNvPicPr>
          <p:nvPr/>
        </p:nvPicPr>
        <p:blipFill>
          <a:blip r:embed="rId3"/>
          <a:srcRect/>
          <a:stretch>
            <a:fillRect/>
          </a:stretch>
        </p:blipFill>
        <p:spPr bwMode="auto">
          <a:xfrm>
            <a:off x="5257800" y="76200"/>
            <a:ext cx="2362200" cy="6638925"/>
          </a:xfrm>
          <a:prstGeom prst="rect">
            <a:avLst/>
          </a:prstGeom>
          <a:noFill/>
          <a:ln w="9525">
            <a:solidFill>
              <a:schemeClr val="tx1"/>
            </a:solidFill>
            <a:miter lim="800000"/>
            <a:headEnd/>
            <a:tailEnd/>
          </a:ln>
        </p:spPr>
      </p:pic>
      <p:sp>
        <p:nvSpPr>
          <p:cNvPr id="2" name="Footer Placeholder 1"/>
          <p:cNvSpPr>
            <a:spLocks noGrp="1"/>
          </p:cNvSpPr>
          <p:nvPr>
            <p:ph type="ftr" sz="quarter" idx="11"/>
          </p:nvPr>
        </p:nvSpPr>
        <p:spPr/>
        <p:txBody>
          <a:bodyPr/>
          <a:lstStyle/>
          <a:p>
            <a:pPr>
              <a:defRPr/>
            </a:pPr>
            <a:r>
              <a:rPr lang="en-US"/>
              <a:t>Module 1. Foundations</a:t>
            </a:r>
          </a:p>
        </p:txBody>
      </p:sp>
      <p:sp>
        <p:nvSpPr>
          <p:cNvPr id="3" name="Slide Number Placeholder 2"/>
          <p:cNvSpPr>
            <a:spLocks noGrp="1"/>
          </p:cNvSpPr>
          <p:nvPr>
            <p:ph type="sldNum" sz="quarter" idx="12"/>
          </p:nvPr>
        </p:nvSpPr>
        <p:spPr/>
        <p:txBody>
          <a:bodyPr/>
          <a:lstStyle/>
          <a:p>
            <a:pPr>
              <a:defRPr/>
            </a:pPr>
            <a:fld id="{CD7CCC02-20CA-498B-B5AD-6DD9A7D287FB}" type="slidenum">
              <a:rPr lang="en-US"/>
              <a:pPr>
                <a:defRPr/>
              </a:pPr>
              <a:t>135</a:t>
            </a:fld>
            <a:endParaRPr lang="en-US"/>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3" name="Title 1"/>
          <p:cNvSpPr>
            <a:spLocks noGrp="1"/>
          </p:cNvSpPr>
          <p:nvPr>
            <p:ph type="title"/>
          </p:nvPr>
        </p:nvSpPr>
        <p:spPr/>
        <p:txBody>
          <a:bodyPr/>
          <a:lstStyle/>
          <a:p>
            <a:pPr eaLnBrk="1" hangingPunct="1"/>
            <a:r>
              <a:rPr lang="en-US"/>
              <a:t>Work Entity Attributes</a:t>
            </a:r>
          </a:p>
        </p:txBody>
      </p:sp>
      <p:sp>
        <p:nvSpPr>
          <p:cNvPr id="4" name="Content Placeholder 3"/>
          <p:cNvSpPr>
            <a:spLocks noGrp="1"/>
          </p:cNvSpPr>
          <p:nvPr>
            <p:ph idx="1"/>
          </p:nvPr>
        </p:nvSpPr>
        <p:spPr>
          <a:xfrm>
            <a:off x="228600" y="1143000"/>
            <a:ext cx="2438400" cy="533400"/>
          </a:xfrm>
          <a:prstGeom prst="flowChartProcess">
            <a:avLst/>
          </a:prstGeom>
          <a:solidFill>
            <a:schemeClr val="accent1">
              <a:lumMod val="40000"/>
              <a:lumOff val="6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normAutofit/>
          </a:bodyPr>
          <a:lstStyle/>
          <a:p>
            <a:pPr algn="ctr" eaLnBrk="1" fontAlgn="auto" hangingPunct="1">
              <a:spcAft>
                <a:spcPts val="0"/>
              </a:spcAft>
              <a:buFont typeface="Wingdings" pitchFamily="2" charset="2"/>
              <a:buNone/>
              <a:defRPr/>
            </a:pPr>
            <a:r>
              <a:rPr lang="en-US" sz="1400" dirty="0">
                <a:solidFill>
                  <a:schemeClr val="tx1"/>
                </a:solidFill>
              </a:rPr>
              <a:t>Work (Gone with the wind)</a:t>
            </a:r>
          </a:p>
        </p:txBody>
      </p:sp>
      <p:sp>
        <p:nvSpPr>
          <p:cNvPr id="274435" name="Oval 33"/>
          <p:cNvSpPr>
            <a:spLocks noChangeArrowheads="1"/>
          </p:cNvSpPr>
          <p:nvPr/>
        </p:nvSpPr>
        <p:spPr bwMode="auto">
          <a:xfrm>
            <a:off x="1993395" y="1753012"/>
            <a:ext cx="6172200" cy="549275"/>
          </a:xfrm>
          <a:prstGeom prst="ellipse">
            <a:avLst/>
          </a:prstGeom>
          <a:solidFill>
            <a:srgbClr val="CCFFCC"/>
          </a:solidFill>
          <a:ln w="9525">
            <a:solidFill>
              <a:srgbClr val="000000"/>
            </a:solidFill>
            <a:round/>
            <a:headEnd/>
            <a:tailEnd/>
          </a:ln>
        </p:spPr>
        <p:txBody>
          <a:bodyPr/>
          <a:lstStyle/>
          <a:p>
            <a:pPr algn="ctr"/>
            <a:r>
              <a:rPr lang="en-US" dirty="0">
                <a:latin typeface="Calibri" pitchFamily="34" charset="0"/>
              </a:rPr>
              <a:t>Preferred title: Gone with the wind</a:t>
            </a:r>
          </a:p>
        </p:txBody>
      </p:sp>
      <p:sp>
        <p:nvSpPr>
          <p:cNvPr id="274436" name="Oval 33"/>
          <p:cNvSpPr>
            <a:spLocks noChangeArrowheads="1"/>
          </p:cNvSpPr>
          <p:nvPr/>
        </p:nvSpPr>
        <p:spPr bwMode="auto">
          <a:xfrm>
            <a:off x="2020825" y="2441385"/>
            <a:ext cx="6172200" cy="549275"/>
          </a:xfrm>
          <a:prstGeom prst="ellipse">
            <a:avLst/>
          </a:prstGeom>
          <a:solidFill>
            <a:srgbClr val="CCFFCC"/>
          </a:solidFill>
          <a:ln w="9525">
            <a:solidFill>
              <a:srgbClr val="000000"/>
            </a:solidFill>
            <a:round/>
            <a:headEnd/>
            <a:tailEnd/>
          </a:ln>
        </p:spPr>
        <p:txBody>
          <a:bodyPr/>
          <a:lstStyle/>
          <a:p>
            <a:pPr algn="ctr"/>
            <a:r>
              <a:rPr lang="en-US" dirty="0">
                <a:latin typeface="Calibri" pitchFamily="34" charset="0"/>
              </a:rPr>
              <a:t>Variant title: GWTW </a:t>
            </a:r>
          </a:p>
        </p:txBody>
      </p:sp>
      <p:sp>
        <p:nvSpPr>
          <p:cNvPr id="274437" name="Oval 33"/>
          <p:cNvSpPr>
            <a:spLocks noChangeArrowheads="1"/>
          </p:cNvSpPr>
          <p:nvPr/>
        </p:nvSpPr>
        <p:spPr bwMode="auto">
          <a:xfrm>
            <a:off x="2014729" y="3737769"/>
            <a:ext cx="6172200" cy="549275"/>
          </a:xfrm>
          <a:prstGeom prst="ellipse">
            <a:avLst/>
          </a:prstGeom>
          <a:solidFill>
            <a:srgbClr val="CCFFCC"/>
          </a:solidFill>
          <a:ln w="9525">
            <a:solidFill>
              <a:srgbClr val="000000"/>
            </a:solidFill>
            <a:round/>
            <a:headEnd/>
            <a:tailEnd/>
          </a:ln>
        </p:spPr>
        <p:txBody>
          <a:bodyPr/>
          <a:lstStyle/>
          <a:p>
            <a:pPr algn="ctr"/>
            <a:r>
              <a:rPr lang="en-US" dirty="0">
                <a:latin typeface="Calibri" pitchFamily="34" charset="0"/>
              </a:rPr>
              <a:t>Date of work: 1936</a:t>
            </a:r>
          </a:p>
        </p:txBody>
      </p:sp>
      <p:sp>
        <p:nvSpPr>
          <p:cNvPr id="274438" name="Oval 33"/>
          <p:cNvSpPr>
            <a:spLocks noChangeArrowheads="1"/>
          </p:cNvSpPr>
          <p:nvPr/>
        </p:nvSpPr>
        <p:spPr bwMode="auto">
          <a:xfrm>
            <a:off x="2008633" y="4404963"/>
            <a:ext cx="6172200" cy="996379"/>
          </a:xfrm>
          <a:prstGeom prst="ellipse">
            <a:avLst/>
          </a:prstGeom>
          <a:solidFill>
            <a:srgbClr val="CCFFCC"/>
          </a:solidFill>
          <a:ln w="9525">
            <a:solidFill>
              <a:srgbClr val="000000"/>
            </a:solidFill>
            <a:round/>
            <a:headEnd/>
            <a:tailEnd/>
          </a:ln>
        </p:spPr>
        <p:txBody>
          <a:bodyPr/>
          <a:lstStyle/>
          <a:p>
            <a:pPr algn="ctr"/>
            <a:r>
              <a:rPr lang="en-US" sz="1500" dirty="0">
                <a:latin typeface="+mj-lt"/>
              </a:rPr>
              <a:t>History of the work: Gone with the wind is a romance novel by Margaret Mitchell first published in May 1936; it won the Pulitzer Prize in 1937.</a:t>
            </a:r>
          </a:p>
        </p:txBody>
      </p:sp>
      <p:cxnSp>
        <p:nvCxnSpPr>
          <p:cNvPr id="274439" name="Elbow Connector 14"/>
          <p:cNvCxnSpPr>
            <a:cxnSpLocks noChangeShapeType="1"/>
            <a:stCxn id="4" idx="2"/>
            <a:endCxn id="274435" idx="2"/>
          </p:cNvCxnSpPr>
          <p:nvPr/>
        </p:nvCxnSpPr>
        <p:spPr bwMode="auto">
          <a:xfrm rot="16200000" flipH="1">
            <a:off x="1544972" y="1579227"/>
            <a:ext cx="351250" cy="545595"/>
          </a:xfrm>
          <a:prstGeom prst="bentConnector2">
            <a:avLst/>
          </a:prstGeom>
          <a:noFill/>
          <a:ln w="9525" algn="ctr">
            <a:solidFill>
              <a:schemeClr val="tx1"/>
            </a:solidFill>
            <a:round/>
            <a:headEnd/>
            <a:tailEnd/>
          </a:ln>
        </p:spPr>
      </p:cxnSp>
      <p:cxnSp>
        <p:nvCxnSpPr>
          <p:cNvPr id="274440" name="Elbow Connector 17"/>
          <p:cNvCxnSpPr>
            <a:cxnSpLocks noChangeShapeType="1"/>
            <a:stCxn id="4" idx="2"/>
            <a:endCxn id="274436" idx="2"/>
          </p:cNvCxnSpPr>
          <p:nvPr/>
        </p:nvCxnSpPr>
        <p:spPr bwMode="auto">
          <a:xfrm rot="16200000" flipH="1">
            <a:off x="1214501" y="1909698"/>
            <a:ext cx="1039623" cy="573025"/>
          </a:xfrm>
          <a:prstGeom prst="bentConnector2">
            <a:avLst/>
          </a:prstGeom>
          <a:noFill/>
          <a:ln w="9525" algn="ctr">
            <a:solidFill>
              <a:schemeClr val="tx1"/>
            </a:solidFill>
            <a:round/>
            <a:headEnd/>
            <a:tailEnd/>
          </a:ln>
        </p:spPr>
      </p:cxnSp>
      <p:cxnSp>
        <p:nvCxnSpPr>
          <p:cNvPr id="274441" name="Elbow Connector 20"/>
          <p:cNvCxnSpPr>
            <a:cxnSpLocks noChangeShapeType="1"/>
            <a:stCxn id="274437" idx="2"/>
            <a:endCxn id="4" idx="2"/>
          </p:cNvCxnSpPr>
          <p:nvPr/>
        </p:nvCxnSpPr>
        <p:spPr bwMode="auto">
          <a:xfrm rot="10800000">
            <a:off x="1447801" y="1676401"/>
            <a:ext cx="566929" cy="2336007"/>
          </a:xfrm>
          <a:prstGeom prst="bentConnector2">
            <a:avLst/>
          </a:prstGeom>
          <a:noFill/>
          <a:ln w="9525" algn="ctr">
            <a:solidFill>
              <a:schemeClr val="tx1"/>
            </a:solidFill>
            <a:round/>
            <a:headEnd/>
            <a:tailEnd/>
          </a:ln>
        </p:spPr>
      </p:cxnSp>
      <p:cxnSp>
        <p:nvCxnSpPr>
          <p:cNvPr id="274442" name="Elbow Connector 23"/>
          <p:cNvCxnSpPr>
            <a:cxnSpLocks noChangeShapeType="1"/>
            <a:stCxn id="274438" idx="2"/>
            <a:endCxn id="4" idx="2"/>
          </p:cNvCxnSpPr>
          <p:nvPr/>
        </p:nvCxnSpPr>
        <p:spPr bwMode="auto">
          <a:xfrm rot="10800000">
            <a:off x="1447801" y="1676401"/>
            <a:ext cx="560833" cy="3226753"/>
          </a:xfrm>
          <a:prstGeom prst="bentConnector2">
            <a:avLst/>
          </a:prstGeom>
          <a:noFill/>
          <a:ln w="9525" algn="ctr">
            <a:solidFill>
              <a:schemeClr val="tx1"/>
            </a:solidFill>
            <a:round/>
            <a:headEnd/>
            <a:tailEnd/>
          </a:ln>
        </p:spPr>
      </p:cxnSp>
      <p:sp>
        <p:nvSpPr>
          <p:cNvPr id="2" name="Footer Placeholder 1"/>
          <p:cNvSpPr>
            <a:spLocks noGrp="1"/>
          </p:cNvSpPr>
          <p:nvPr>
            <p:ph type="ftr" sz="quarter" idx="11"/>
          </p:nvPr>
        </p:nvSpPr>
        <p:spPr/>
        <p:txBody>
          <a:bodyPr/>
          <a:lstStyle/>
          <a:p>
            <a:pPr>
              <a:defRPr/>
            </a:pPr>
            <a:r>
              <a:rPr lang="en-US"/>
              <a:t>Module 1. Foundations</a:t>
            </a:r>
          </a:p>
        </p:txBody>
      </p:sp>
      <p:sp>
        <p:nvSpPr>
          <p:cNvPr id="3" name="Slide Number Placeholder 2"/>
          <p:cNvSpPr>
            <a:spLocks noGrp="1"/>
          </p:cNvSpPr>
          <p:nvPr>
            <p:ph type="sldNum" sz="quarter" idx="12"/>
          </p:nvPr>
        </p:nvSpPr>
        <p:spPr/>
        <p:txBody>
          <a:bodyPr/>
          <a:lstStyle/>
          <a:p>
            <a:pPr>
              <a:defRPr/>
            </a:pPr>
            <a:fld id="{51DB93EA-0364-4815-885E-60F1EBD13DAB}" type="slidenum">
              <a:rPr lang="en-US"/>
              <a:pPr>
                <a:defRPr/>
              </a:pPr>
              <a:t>136</a:t>
            </a:fld>
            <a:endParaRPr lang="en-US"/>
          </a:p>
        </p:txBody>
      </p:sp>
      <p:sp>
        <p:nvSpPr>
          <p:cNvPr id="16" name="Oval 33"/>
          <p:cNvSpPr>
            <a:spLocks noChangeArrowheads="1"/>
          </p:cNvSpPr>
          <p:nvPr/>
        </p:nvSpPr>
        <p:spPr bwMode="auto">
          <a:xfrm>
            <a:off x="2170176" y="3039110"/>
            <a:ext cx="6172200" cy="549275"/>
          </a:xfrm>
          <a:prstGeom prst="ellipse">
            <a:avLst/>
          </a:prstGeom>
          <a:solidFill>
            <a:srgbClr val="CCFFCC"/>
          </a:solidFill>
          <a:ln w="9525">
            <a:solidFill>
              <a:srgbClr val="000000"/>
            </a:solidFill>
            <a:round/>
            <a:headEnd/>
            <a:tailEnd/>
          </a:ln>
        </p:spPr>
        <p:txBody>
          <a:bodyPr/>
          <a:lstStyle/>
          <a:p>
            <a:pPr algn="ctr"/>
            <a:r>
              <a:rPr lang="en-US" dirty="0">
                <a:latin typeface="Calibri" pitchFamily="34" charset="0"/>
              </a:rPr>
              <a:t>Form of work: Novel; Romance fiction </a:t>
            </a:r>
          </a:p>
        </p:txBody>
      </p:sp>
      <p:cxnSp>
        <p:nvCxnSpPr>
          <p:cNvPr id="21" name="Elbow Connector 17"/>
          <p:cNvCxnSpPr>
            <a:cxnSpLocks noChangeShapeType="1"/>
          </p:cNvCxnSpPr>
          <p:nvPr/>
        </p:nvCxnSpPr>
        <p:spPr bwMode="auto">
          <a:xfrm rot="16200000" flipH="1">
            <a:off x="1308195" y="2509680"/>
            <a:ext cx="960438" cy="684274"/>
          </a:xfrm>
          <a:prstGeom prst="bentConnector3">
            <a:avLst>
              <a:gd name="adj1" fmla="val 100777"/>
            </a:avLst>
          </a:prstGeom>
          <a:noFill/>
          <a:ln w="9525" algn="ctr">
            <a:solidFill>
              <a:schemeClr val="tx1"/>
            </a:solidFill>
            <a:round/>
            <a:headEnd/>
            <a:tailEnd/>
          </a:ln>
        </p:spPr>
      </p:cxn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rtlCol="0">
            <a:normAutofit fontScale="90000"/>
          </a:bodyPr>
          <a:lstStyle/>
          <a:p>
            <a:pPr eaLnBrk="1" fontAlgn="auto" hangingPunct="1">
              <a:spcAft>
                <a:spcPts val="0"/>
              </a:spcAft>
              <a:defRPr/>
            </a:pPr>
            <a:r>
              <a:rPr lang="en-US" sz="4000"/>
              <a:t>Work Entity Attributes </a:t>
            </a:r>
            <a:br>
              <a:rPr lang="en-US" sz="4000"/>
            </a:br>
            <a:r>
              <a:rPr lang="en-US" sz="4000"/>
              <a:t>(Current MARC Practice)</a:t>
            </a:r>
          </a:p>
        </p:txBody>
      </p:sp>
      <p:sp>
        <p:nvSpPr>
          <p:cNvPr id="276482" name="Content Placeholder 2"/>
          <p:cNvSpPr>
            <a:spLocks noGrp="1"/>
          </p:cNvSpPr>
          <p:nvPr>
            <p:ph idx="1"/>
          </p:nvPr>
        </p:nvSpPr>
        <p:spPr>
          <a:xfrm>
            <a:off x="457200" y="1752600"/>
            <a:ext cx="8305800" cy="3886200"/>
          </a:xfrm>
          <a:ln>
            <a:solidFill>
              <a:schemeClr val="tx1"/>
            </a:solidFill>
          </a:ln>
        </p:spPr>
        <p:txBody>
          <a:bodyPr/>
          <a:lstStyle/>
          <a:p>
            <a:pPr eaLnBrk="1" hangingPunct="1">
              <a:buFont typeface="Wingdings" pitchFamily="2" charset="2"/>
              <a:buNone/>
            </a:pPr>
            <a:r>
              <a:rPr lang="en-US" sz="2400" dirty="0"/>
              <a:t>046	$k 1936 $2 </a:t>
            </a:r>
            <a:r>
              <a:rPr lang="en-US" sz="2400" dirty="0" err="1"/>
              <a:t>edtf</a:t>
            </a:r>
            <a:endParaRPr lang="en-US" sz="2400" dirty="0"/>
          </a:p>
          <a:p>
            <a:pPr eaLnBrk="1" hangingPunct="1">
              <a:buFont typeface="Wingdings" pitchFamily="2" charset="2"/>
              <a:buNone/>
            </a:pPr>
            <a:r>
              <a:rPr lang="en-US" sz="2400" dirty="0"/>
              <a:t>100 1_ 	 … . $t Gone with the wind</a:t>
            </a:r>
            <a:endParaRPr lang="en-US" sz="2400" dirty="0">
              <a:solidFill>
                <a:srgbClr val="FF0000"/>
              </a:solidFill>
            </a:endParaRPr>
          </a:p>
          <a:p>
            <a:pPr eaLnBrk="1" hangingPunct="1">
              <a:buFont typeface="Wingdings" pitchFamily="2" charset="2"/>
              <a:buNone/>
            </a:pPr>
            <a:r>
              <a:rPr lang="en-US" sz="2400" dirty="0"/>
              <a:t>380	Novels $a Romance fiction $a Historical fiction $2 </a:t>
            </a:r>
            <a:r>
              <a:rPr lang="en-US" sz="2400" dirty="0" err="1"/>
              <a:t>lcgft</a:t>
            </a:r>
            <a:endParaRPr lang="en-US" sz="2400" dirty="0"/>
          </a:p>
          <a:p>
            <a:pPr eaLnBrk="1" hangingPunct="1">
              <a:buFont typeface="Wingdings" pitchFamily="2" charset="2"/>
              <a:buNone/>
            </a:pPr>
            <a:r>
              <a:rPr lang="en-US" sz="2400" dirty="0"/>
              <a:t>678	Gone with the wind is a romance novel by Margaret 	Mitchell first published in May 1936; it won the Pulitzer 	Prize in 1937.</a:t>
            </a:r>
          </a:p>
          <a:p>
            <a:pPr eaLnBrk="1" hangingPunct="1">
              <a:buFont typeface="Wingdings" pitchFamily="2" charset="2"/>
              <a:buNone/>
            </a:pPr>
            <a:endParaRPr lang="en-US" sz="2400" dirty="0"/>
          </a:p>
        </p:txBody>
      </p:sp>
      <p:sp>
        <p:nvSpPr>
          <p:cNvPr id="2" name="Footer Placeholder 1"/>
          <p:cNvSpPr>
            <a:spLocks noGrp="1"/>
          </p:cNvSpPr>
          <p:nvPr>
            <p:ph type="ftr" sz="quarter" idx="11"/>
          </p:nvPr>
        </p:nvSpPr>
        <p:spPr/>
        <p:txBody>
          <a:bodyPr/>
          <a:lstStyle/>
          <a:p>
            <a:pPr>
              <a:defRPr/>
            </a:pPr>
            <a:r>
              <a:rPr lang="en-US"/>
              <a:t>Module 1. Foundations</a:t>
            </a:r>
          </a:p>
        </p:txBody>
      </p:sp>
      <p:sp>
        <p:nvSpPr>
          <p:cNvPr id="3" name="Slide Number Placeholder 2"/>
          <p:cNvSpPr>
            <a:spLocks noGrp="1"/>
          </p:cNvSpPr>
          <p:nvPr>
            <p:ph type="sldNum" sz="quarter" idx="12"/>
          </p:nvPr>
        </p:nvSpPr>
        <p:spPr/>
        <p:txBody>
          <a:bodyPr/>
          <a:lstStyle/>
          <a:p>
            <a:pPr>
              <a:defRPr/>
            </a:pPr>
            <a:fld id="{F0AD8D1D-02F4-4E84-BF57-299B181C6F8F}" type="slidenum">
              <a:rPr lang="en-US"/>
              <a:pPr>
                <a:defRPr/>
              </a:pPr>
              <a:t>137</a:t>
            </a:fld>
            <a:endParaRPr lang="en-US"/>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29" name="Title 1"/>
          <p:cNvSpPr>
            <a:spLocks noGrp="1"/>
          </p:cNvSpPr>
          <p:nvPr>
            <p:ph type="title"/>
          </p:nvPr>
        </p:nvSpPr>
        <p:spPr/>
        <p:txBody>
          <a:bodyPr/>
          <a:lstStyle/>
          <a:p>
            <a:pPr eaLnBrk="1" hangingPunct="1"/>
            <a:r>
              <a:rPr lang="en-US"/>
              <a:t>Entity-Relationship Linking</a:t>
            </a:r>
          </a:p>
        </p:txBody>
      </p:sp>
      <p:sp>
        <p:nvSpPr>
          <p:cNvPr id="4" name="Footer Placeholder 3"/>
          <p:cNvSpPr>
            <a:spLocks noGrp="1"/>
          </p:cNvSpPr>
          <p:nvPr>
            <p:ph type="ftr" sz="quarter" idx="11"/>
          </p:nvPr>
        </p:nvSpPr>
        <p:spPr/>
        <p:txBody>
          <a:bodyPr/>
          <a:lstStyle/>
          <a:p>
            <a:pPr>
              <a:defRPr/>
            </a:pPr>
            <a:r>
              <a:rPr lang="en-US"/>
              <a:t>Module 1. Foundations</a:t>
            </a:r>
          </a:p>
        </p:txBody>
      </p:sp>
      <p:sp>
        <p:nvSpPr>
          <p:cNvPr id="5" name="Slide Number Placeholder 4"/>
          <p:cNvSpPr>
            <a:spLocks noGrp="1"/>
          </p:cNvSpPr>
          <p:nvPr>
            <p:ph type="sldNum" sz="quarter" idx="12"/>
          </p:nvPr>
        </p:nvSpPr>
        <p:spPr/>
        <p:txBody>
          <a:bodyPr/>
          <a:lstStyle/>
          <a:p>
            <a:pPr>
              <a:defRPr/>
            </a:pPr>
            <a:fld id="{030DF49E-92B5-4441-A8C2-9AC629141B17}" type="slidenum">
              <a:rPr lang="en-US"/>
              <a:pPr>
                <a:defRPr/>
              </a:pPr>
              <a:t>138</a:t>
            </a:fld>
            <a:endParaRPr lang="en-US"/>
          </a:p>
        </p:txBody>
      </p:sp>
      <p:sp>
        <p:nvSpPr>
          <p:cNvPr id="6" name="TextBox 5"/>
          <p:cNvSpPr txBox="1"/>
          <p:nvPr/>
        </p:nvSpPr>
        <p:spPr>
          <a:xfrm>
            <a:off x="685800" y="4687888"/>
            <a:ext cx="2743200" cy="646112"/>
          </a:xfrm>
          <a:prstGeom prst="rect">
            <a:avLst/>
          </a:prstGeom>
          <a:solidFill>
            <a:schemeClr val="accent1">
              <a:lumMod val="40000"/>
              <a:lumOff val="60000"/>
            </a:schemeClr>
          </a:solidFill>
          <a:ln>
            <a:solidFill>
              <a:schemeClr val="tx1"/>
            </a:solidFill>
          </a:ln>
        </p:spPr>
        <p:txBody>
          <a:bodyPr>
            <a:spAutoFit/>
          </a:bodyPr>
          <a:lstStyle/>
          <a:p>
            <a:pPr algn="ctr" fontAlgn="auto">
              <a:spcBef>
                <a:spcPts val="0"/>
              </a:spcBef>
              <a:spcAft>
                <a:spcPts val="0"/>
              </a:spcAft>
              <a:defRPr/>
            </a:pPr>
            <a:r>
              <a:rPr lang="en-US" dirty="0">
                <a:latin typeface="+mn-lt"/>
                <a:cs typeface="+mn-cs"/>
              </a:rPr>
              <a:t>Work</a:t>
            </a:r>
            <a:r>
              <a:rPr lang="en-US">
                <a:latin typeface="+mn-lt"/>
                <a:cs typeface="+mn-cs"/>
              </a:rPr>
              <a:t>: </a:t>
            </a:r>
            <a:r>
              <a:rPr lang="en-US" i="1">
                <a:latin typeface="+mn-lt"/>
                <a:cs typeface="+mn-cs"/>
              </a:rPr>
              <a:t>Gone with the wind</a:t>
            </a:r>
            <a:endParaRPr lang="en-US" dirty="0">
              <a:latin typeface="+mn-lt"/>
              <a:cs typeface="+mn-cs"/>
            </a:endParaRPr>
          </a:p>
        </p:txBody>
      </p:sp>
      <p:sp>
        <p:nvSpPr>
          <p:cNvPr id="7" name="TextBox 6"/>
          <p:cNvSpPr txBox="1"/>
          <p:nvPr/>
        </p:nvSpPr>
        <p:spPr>
          <a:xfrm>
            <a:off x="5638800" y="2097088"/>
            <a:ext cx="2743200" cy="646112"/>
          </a:xfrm>
          <a:prstGeom prst="rect">
            <a:avLst/>
          </a:prstGeom>
          <a:solidFill>
            <a:schemeClr val="accent1">
              <a:lumMod val="40000"/>
              <a:lumOff val="60000"/>
            </a:schemeClr>
          </a:solidFill>
          <a:ln>
            <a:solidFill>
              <a:schemeClr val="tx1"/>
            </a:solidFill>
          </a:ln>
        </p:spPr>
        <p:txBody>
          <a:bodyPr>
            <a:spAutoFit/>
          </a:bodyPr>
          <a:lstStyle/>
          <a:p>
            <a:pPr algn="ctr" fontAlgn="auto">
              <a:spcBef>
                <a:spcPts val="0"/>
              </a:spcBef>
              <a:spcAft>
                <a:spcPts val="0"/>
              </a:spcAft>
              <a:defRPr/>
            </a:pPr>
            <a:r>
              <a:rPr lang="en-US" dirty="0">
                <a:latin typeface="+mn-lt"/>
                <a:cs typeface="+mn-cs"/>
              </a:rPr>
              <a:t>Person</a:t>
            </a:r>
            <a:r>
              <a:rPr lang="en-US">
                <a:latin typeface="+mn-lt"/>
                <a:cs typeface="+mn-cs"/>
              </a:rPr>
              <a:t>: </a:t>
            </a:r>
            <a:r>
              <a:rPr lang="en-US" i="1">
                <a:latin typeface="+mn-lt"/>
                <a:cs typeface="+mn-cs"/>
              </a:rPr>
              <a:t>Margaret Mitchell</a:t>
            </a:r>
            <a:endParaRPr lang="en-US" dirty="0">
              <a:latin typeface="+mn-lt"/>
              <a:cs typeface="+mn-cs"/>
            </a:endParaRPr>
          </a:p>
        </p:txBody>
      </p:sp>
      <p:cxnSp>
        <p:nvCxnSpPr>
          <p:cNvPr id="8" name="Straight Connector 7"/>
          <p:cNvCxnSpPr>
            <a:stCxn id="278535" idx="3"/>
            <a:endCxn id="7" idx="1"/>
          </p:cNvCxnSpPr>
          <p:nvPr/>
        </p:nvCxnSpPr>
        <p:spPr>
          <a:xfrm flipV="1">
            <a:off x="4876800" y="2420938"/>
            <a:ext cx="762000" cy="7794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78535" name="AutoShape 47"/>
          <p:cNvSpPr>
            <a:spLocks noChangeArrowheads="1"/>
          </p:cNvSpPr>
          <p:nvPr/>
        </p:nvSpPr>
        <p:spPr bwMode="auto">
          <a:xfrm>
            <a:off x="3048000" y="2819400"/>
            <a:ext cx="1828800" cy="762000"/>
          </a:xfrm>
          <a:prstGeom prst="flowChartDecision">
            <a:avLst/>
          </a:prstGeom>
          <a:solidFill>
            <a:srgbClr val="FF99CC"/>
          </a:solidFill>
          <a:ln w="9525">
            <a:solidFill>
              <a:srgbClr val="000000"/>
            </a:solidFill>
            <a:miter lim="800000"/>
            <a:headEnd/>
            <a:tailEnd/>
          </a:ln>
        </p:spPr>
        <p:txBody>
          <a:bodyPr/>
          <a:lstStyle/>
          <a:p>
            <a:pPr algn="ctr"/>
            <a:r>
              <a:rPr lang="en-US" sz="1400">
                <a:latin typeface="Calibri" pitchFamily="34" charset="0"/>
                <a:cs typeface="Times New Roman" pitchFamily="18" charset="0"/>
              </a:rPr>
              <a:t>created by</a:t>
            </a:r>
            <a:endParaRPr lang="en-US" sz="1400">
              <a:latin typeface="Calibri" pitchFamily="34" charset="0"/>
            </a:endParaRPr>
          </a:p>
        </p:txBody>
      </p:sp>
      <p:cxnSp>
        <p:nvCxnSpPr>
          <p:cNvPr id="278536" name="Straight Connector 38"/>
          <p:cNvCxnSpPr>
            <a:cxnSpLocks noChangeShapeType="1"/>
            <a:stCxn id="278535" idx="1"/>
            <a:endCxn id="6" idx="0"/>
          </p:cNvCxnSpPr>
          <p:nvPr/>
        </p:nvCxnSpPr>
        <p:spPr bwMode="auto">
          <a:xfrm flipH="1">
            <a:off x="2057400" y="3200400"/>
            <a:ext cx="990600" cy="1487488"/>
          </a:xfrm>
          <a:prstGeom prst="line">
            <a:avLst/>
          </a:prstGeom>
          <a:noFill/>
          <a:ln w="9525" algn="ctr">
            <a:solidFill>
              <a:schemeClr val="tx1"/>
            </a:solidFill>
            <a:round/>
            <a:headEnd/>
            <a:tailEnd/>
          </a:ln>
        </p:spPr>
      </p:cxn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7" name="Title 1"/>
          <p:cNvSpPr>
            <a:spLocks noGrp="1"/>
          </p:cNvSpPr>
          <p:nvPr>
            <p:ph type="title"/>
          </p:nvPr>
        </p:nvSpPr>
        <p:spPr/>
        <p:txBody>
          <a:bodyPr/>
          <a:lstStyle/>
          <a:p>
            <a:pPr eaLnBrk="1" hangingPunct="1"/>
            <a:r>
              <a:rPr lang="en-US"/>
              <a:t>Linking in MARC</a:t>
            </a:r>
          </a:p>
        </p:txBody>
      </p:sp>
      <p:sp>
        <p:nvSpPr>
          <p:cNvPr id="4" name="Content Placeholder 2"/>
          <p:cNvSpPr txBox="1">
            <a:spLocks/>
          </p:cNvSpPr>
          <p:nvPr/>
        </p:nvSpPr>
        <p:spPr>
          <a:xfrm>
            <a:off x="3243263" y="1227138"/>
            <a:ext cx="5334000" cy="1905000"/>
          </a:xfrm>
          <a:prstGeom prst="rect">
            <a:avLst/>
          </a:prstGeom>
          <a:solidFill>
            <a:schemeClr val="accent1">
              <a:lumMod val="40000"/>
              <a:lumOff val="60000"/>
            </a:schemeClr>
          </a:solidFill>
          <a:ln>
            <a:solidFill>
              <a:schemeClr val="tx1"/>
            </a:solidFill>
          </a:ln>
        </p:spPr>
        <p:txBody>
          <a:bodyPr/>
          <a:lstStyle/>
          <a:p>
            <a:pPr marL="342900" indent="-342900" fontAlgn="auto">
              <a:spcBef>
                <a:spcPct val="20000"/>
              </a:spcBef>
              <a:spcAft>
                <a:spcPts val="0"/>
              </a:spcAft>
              <a:buClr>
                <a:schemeClr val="bg2"/>
              </a:buClr>
              <a:buSzPct val="75000"/>
              <a:buFont typeface="Wingdings" pitchFamily="2" charset="2"/>
              <a:buNone/>
              <a:defRPr/>
            </a:pPr>
            <a:r>
              <a:rPr lang="en-US" sz="1200" b="1" kern="0" dirty="0">
                <a:latin typeface="+mn-lt"/>
                <a:cs typeface="+mn-cs"/>
              </a:rPr>
              <a:t>Authority Record for the Work Entity</a:t>
            </a:r>
          </a:p>
          <a:p>
            <a:pPr marL="342900" indent="-342900" fontAlgn="auto">
              <a:spcBef>
                <a:spcPct val="20000"/>
              </a:spcBef>
              <a:spcAft>
                <a:spcPts val="0"/>
              </a:spcAft>
              <a:buClr>
                <a:schemeClr val="bg2"/>
              </a:buClr>
              <a:buSzPct val="75000"/>
              <a:buFont typeface="Wingdings" pitchFamily="2" charset="2"/>
              <a:buNone/>
              <a:defRPr/>
            </a:pPr>
            <a:r>
              <a:rPr lang="en-US" sz="1200" kern="0" dirty="0">
                <a:latin typeface="+mn-lt"/>
                <a:cs typeface="+mn-cs"/>
              </a:rPr>
              <a:t>046	    $k 1936 $2 </a:t>
            </a:r>
            <a:r>
              <a:rPr lang="en-US" sz="1200" kern="0" dirty="0" err="1">
                <a:latin typeface="+mn-lt"/>
                <a:cs typeface="+mn-cs"/>
              </a:rPr>
              <a:t>edtf</a:t>
            </a:r>
            <a:endParaRPr lang="en-US" sz="1200" kern="0" dirty="0">
              <a:latin typeface="+mn-lt"/>
              <a:cs typeface="+mn-cs"/>
            </a:endParaRPr>
          </a:p>
          <a:p>
            <a:pPr marL="342900" indent="-342900" fontAlgn="auto">
              <a:spcBef>
                <a:spcPct val="20000"/>
              </a:spcBef>
              <a:spcAft>
                <a:spcPts val="0"/>
              </a:spcAft>
              <a:buClr>
                <a:schemeClr val="bg2"/>
              </a:buClr>
              <a:buSzPct val="75000"/>
              <a:buFont typeface="Wingdings" pitchFamily="2" charset="2"/>
              <a:buNone/>
              <a:defRPr/>
            </a:pPr>
            <a:r>
              <a:rPr lang="en-US" sz="1200" kern="0" dirty="0">
                <a:latin typeface="+mn-lt"/>
                <a:cs typeface="+mn-cs"/>
              </a:rPr>
              <a:t>100 1_  </a:t>
            </a:r>
            <a:r>
              <a:rPr lang="en-US" sz="1200" kern="0" dirty="0">
                <a:solidFill>
                  <a:srgbClr val="FF0000"/>
                </a:solidFill>
                <a:latin typeface="+mn-lt"/>
                <a:cs typeface="+mn-cs"/>
              </a:rPr>
              <a:t>Mitchell, Margaret, $d 1900-1949</a:t>
            </a:r>
            <a:r>
              <a:rPr lang="en-US" sz="1200" kern="0" dirty="0">
                <a:latin typeface="+mn-lt"/>
                <a:cs typeface="+mn-cs"/>
              </a:rPr>
              <a:t>. $t Gone with the wind</a:t>
            </a:r>
          </a:p>
          <a:p>
            <a:pPr marL="342900" indent="-342900" fontAlgn="auto">
              <a:spcBef>
                <a:spcPct val="20000"/>
              </a:spcBef>
              <a:spcAft>
                <a:spcPts val="0"/>
              </a:spcAft>
              <a:buClr>
                <a:schemeClr val="bg2"/>
              </a:buClr>
              <a:buSzPct val="75000"/>
              <a:buFont typeface="Wingdings" pitchFamily="2" charset="2"/>
              <a:buNone/>
              <a:defRPr/>
            </a:pPr>
            <a:r>
              <a:rPr lang="en-US" sz="1200" kern="0" dirty="0">
                <a:latin typeface="+mn-lt"/>
                <a:cs typeface="+mn-cs"/>
              </a:rPr>
              <a:t>380	    Novels  $a Romance fiction $a Historical fiction $2 </a:t>
            </a:r>
            <a:r>
              <a:rPr lang="en-US" sz="1200" kern="0" dirty="0" err="1">
                <a:latin typeface="+mn-lt"/>
                <a:cs typeface="+mn-cs"/>
              </a:rPr>
              <a:t>lcgft</a:t>
            </a:r>
            <a:endParaRPr lang="en-US" sz="1200" kern="0" dirty="0">
              <a:latin typeface="+mn-lt"/>
              <a:cs typeface="+mn-cs"/>
            </a:endParaRPr>
          </a:p>
          <a:p>
            <a:pPr marL="342900" indent="-342900" fontAlgn="auto">
              <a:spcBef>
                <a:spcPct val="20000"/>
              </a:spcBef>
              <a:spcAft>
                <a:spcPts val="0"/>
              </a:spcAft>
              <a:buClr>
                <a:schemeClr val="bg2"/>
              </a:buClr>
              <a:buSzPct val="75000"/>
              <a:buFont typeface="Wingdings" pitchFamily="2" charset="2"/>
              <a:buNone/>
              <a:tabLst>
                <a:tab pos="450850" algn="l"/>
              </a:tabLst>
              <a:defRPr/>
            </a:pPr>
            <a:r>
              <a:rPr lang="en-US" sz="1200" kern="0" dirty="0">
                <a:latin typeface="+mn-lt"/>
                <a:cs typeface="+mn-cs"/>
              </a:rPr>
              <a:t>678	    Gone with the wind is a romance novel by Margaret Mitchell first 		 published in May 1936; it won the Pulitzer Prize in 	 1937.</a:t>
            </a:r>
          </a:p>
          <a:p>
            <a:pPr marL="342900" indent="-342900" fontAlgn="auto">
              <a:spcBef>
                <a:spcPct val="20000"/>
              </a:spcBef>
              <a:spcAft>
                <a:spcPts val="0"/>
              </a:spcAft>
              <a:buClr>
                <a:schemeClr val="bg2"/>
              </a:buClr>
              <a:buSzPct val="75000"/>
              <a:buFont typeface="Wingdings" pitchFamily="2" charset="2"/>
              <a:buNone/>
              <a:defRPr/>
            </a:pPr>
            <a:endParaRPr lang="en-US" sz="2400" kern="0" dirty="0">
              <a:latin typeface="+mn-lt"/>
              <a:cs typeface="+mn-cs"/>
            </a:endParaRPr>
          </a:p>
        </p:txBody>
      </p:sp>
      <p:sp>
        <p:nvSpPr>
          <p:cNvPr id="5" name="Content Placeholder 2"/>
          <p:cNvSpPr txBox="1">
            <a:spLocks/>
          </p:cNvSpPr>
          <p:nvPr/>
        </p:nvSpPr>
        <p:spPr>
          <a:xfrm>
            <a:off x="457200" y="4419600"/>
            <a:ext cx="4953000" cy="1828800"/>
          </a:xfrm>
          <a:prstGeom prst="rect">
            <a:avLst/>
          </a:prstGeom>
          <a:solidFill>
            <a:schemeClr val="accent1">
              <a:lumMod val="40000"/>
              <a:lumOff val="60000"/>
            </a:schemeClr>
          </a:solidFill>
          <a:ln>
            <a:solidFill>
              <a:schemeClr val="tx1"/>
            </a:solidFill>
          </a:ln>
        </p:spPr>
        <p:txBody>
          <a:bodyPr/>
          <a:lstStyle/>
          <a:p>
            <a:pPr marL="342900" indent="-342900">
              <a:spcBef>
                <a:spcPct val="20000"/>
              </a:spcBef>
              <a:buClr>
                <a:schemeClr val="bg2"/>
              </a:buClr>
              <a:buSzPct val="75000"/>
              <a:buFont typeface="Wingdings" pitchFamily="2" charset="2"/>
              <a:buNone/>
            </a:pPr>
            <a:r>
              <a:rPr lang="en-US" sz="1200" b="1" dirty="0">
                <a:latin typeface="Calibri" pitchFamily="34" charset="0"/>
              </a:rPr>
              <a:t>Authority record for the Person Entity</a:t>
            </a:r>
          </a:p>
          <a:p>
            <a:pPr marL="342900" indent="-342900">
              <a:spcBef>
                <a:spcPct val="20000"/>
              </a:spcBef>
              <a:buClr>
                <a:schemeClr val="bg2"/>
              </a:buClr>
              <a:buSzPct val="75000"/>
              <a:buFont typeface="Wingdings" pitchFamily="2" charset="2"/>
              <a:buNone/>
            </a:pPr>
            <a:r>
              <a:rPr lang="en-US" sz="1200" dirty="0">
                <a:latin typeface="Calibri" pitchFamily="34" charset="0"/>
              </a:rPr>
              <a:t>046	      $f 1900-11-08 $g 1949-08-16 $2 </a:t>
            </a:r>
            <a:r>
              <a:rPr lang="en-US" sz="1200" dirty="0" err="1">
                <a:latin typeface="Calibri" pitchFamily="34" charset="0"/>
              </a:rPr>
              <a:t>edtf</a:t>
            </a:r>
            <a:endParaRPr lang="en-US" sz="1200" dirty="0">
              <a:latin typeface="Calibri" pitchFamily="34" charset="0"/>
            </a:endParaRPr>
          </a:p>
          <a:p>
            <a:pPr marL="342900" indent="-342900">
              <a:spcBef>
                <a:spcPct val="20000"/>
              </a:spcBef>
              <a:buClr>
                <a:schemeClr val="bg2"/>
              </a:buClr>
              <a:buSzPct val="75000"/>
              <a:buFont typeface="Wingdings" pitchFamily="2" charset="2"/>
              <a:buNone/>
            </a:pPr>
            <a:r>
              <a:rPr lang="en-US" sz="1200" dirty="0">
                <a:latin typeface="Calibri" pitchFamily="34" charset="0"/>
              </a:rPr>
              <a:t>100 1_   </a:t>
            </a:r>
            <a:r>
              <a:rPr lang="en-US" sz="1200" dirty="0">
                <a:solidFill>
                  <a:srgbClr val="FF0000"/>
                </a:solidFill>
                <a:latin typeface="Calibri" pitchFamily="34" charset="0"/>
              </a:rPr>
              <a:t>Mitchell, Margaret, $d 1900-1949</a:t>
            </a:r>
          </a:p>
          <a:p>
            <a:pPr marL="342900" indent="-342900">
              <a:spcBef>
                <a:spcPct val="20000"/>
              </a:spcBef>
              <a:buClr>
                <a:schemeClr val="bg2"/>
              </a:buClr>
              <a:buSzPct val="75000"/>
              <a:buFont typeface="Wingdings" pitchFamily="2" charset="2"/>
              <a:buNone/>
            </a:pPr>
            <a:r>
              <a:rPr lang="en-US" sz="1200" dirty="0">
                <a:latin typeface="Calibri" pitchFamily="34" charset="0"/>
              </a:rPr>
              <a:t>400 1_   Marsh, John Robert, $c Mrs., $d 1900-1949</a:t>
            </a:r>
          </a:p>
          <a:p>
            <a:pPr marL="342900" indent="-342900">
              <a:spcBef>
                <a:spcPct val="20000"/>
              </a:spcBef>
              <a:buClr>
                <a:schemeClr val="bg2"/>
              </a:buClr>
              <a:buSzPct val="75000"/>
              <a:buFont typeface="Wingdings" pitchFamily="2" charset="2"/>
              <a:buNone/>
            </a:pPr>
            <a:r>
              <a:rPr lang="en-US" sz="1200" dirty="0">
                <a:latin typeface="Calibri" pitchFamily="34" charset="0"/>
              </a:rPr>
              <a:t>370	     Atlanta (Ga.) $2 </a:t>
            </a:r>
            <a:r>
              <a:rPr lang="en-US" sz="1200" dirty="0" err="1">
                <a:latin typeface="Calibri" pitchFamily="34" charset="0"/>
              </a:rPr>
              <a:t>naf</a:t>
            </a:r>
            <a:endParaRPr lang="en-US" sz="1200" dirty="0">
              <a:latin typeface="Calibri" pitchFamily="34" charset="0"/>
            </a:endParaRPr>
          </a:p>
          <a:p>
            <a:pPr marL="342900" indent="-342900">
              <a:spcBef>
                <a:spcPct val="20000"/>
              </a:spcBef>
              <a:buClr>
                <a:schemeClr val="bg2"/>
              </a:buClr>
              <a:buSzPct val="75000"/>
              <a:buFont typeface="Wingdings" pitchFamily="2" charset="2"/>
              <a:buNone/>
            </a:pPr>
            <a:r>
              <a:rPr lang="en-US" sz="1200" dirty="0">
                <a:latin typeface="Calibri" pitchFamily="34" charset="0"/>
              </a:rPr>
              <a:t>377	     eng</a:t>
            </a:r>
          </a:p>
          <a:p>
            <a:pPr marL="342900" indent="-342900">
              <a:spcBef>
                <a:spcPct val="20000"/>
              </a:spcBef>
              <a:buClr>
                <a:schemeClr val="bg2"/>
              </a:buClr>
              <a:buSzPct val="75000"/>
              <a:buFont typeface="Wingdings" pitchFamily="2" charset="2"/>
              <a:buNone/>
            </a:pPr>
            <a:r>
              <a:rPr lang="en-US" sz="1200" dirty="0">
                <a:latin typeface="Calibri" pitchFamily="34" charset="0"/>
              </a:rPr>
              <a:t>378	     $q Margaret Munnerlyn</a:t>
            </a:r>
          </a:p>
          <a:p>
            <a:pPr marL="342900" indent="-342900">
              <a:spcBef>
                <a:spcPct val="20000"/>
              </a:spcBef>
              <a:buClr>
                <a:schemeClr val="bg2"/>
              </a:buClr>
              <a:buSzPct val="75000"/>
              <a:buFont typeface="Wingdings" pitchFamily="2" charset="2"/>
              <a:buNone/>
            </a:pPr>
            <a:endParaRPr lang="en-US" sz="1200" dirty="0">
              <a:latin typeface="Calibri" pitchFamily="34" charset="0"/>
            </a:endParaRPr>
          </a:p>
        </p:txBody>
      </p:sp>
      <p:sp>
        <p:nvSpPr>
          <p:cNvPr id="2" name="Footer Placeholder 1"/>
          <p:cNvSpPr>
            <a:spLocks noGrp="1"/>
          </p:cNvSpPr>
          <p:nvPr>
            <p:ph type="ftr" sz="quarter" idx="11"/>
          </p:nvPr>
        </p:nvSpPr>
        <p:spPr/>
        <p:txBody>
          <a:bodyPr/>
          <a:lstStyle/>
          <a:p>
            <a:pPr>
              <a:defRPr/>
            </a:pPr>
            <a:r>
              <a:rPr lang="en-US"/>
              <a:t>Module 1. Foundations</a:t>
            </a:r>
          </a:p>
        </p:txBody>
      </p:sp>
      <p:sp>
        <p:nvSpPr>
          <p:cNvPr id="3" name="Slide Number Placeholder 2"/>
          <p:cNvSpPr>
            <a:spLocks noGrp="1"/>
          </p:cNvSpPr>
          <p:nvPr>
            <p:ph type="sldNum" sz="quarter" idx="12"/>
          </p:nvPr>
        </p:nvSpPr>
        <p:spPr/>
        <p:txBody>
          <a:bodyPr/>
          <a:lstStyle/>
          <a:p>
            <a:pPr>
              <a:defRPr/>
            </a:pPr>
            <a:fld id="{EF8DADCA-A9B8-4C3B-AF0B-6C52EC0CCF71}" type="slidenum">
              <a:rPr lang="en-US"/>
              <a:pPr>
                <a:defRPr/>
              </a:pPr>
              <a:t>139</a:t>
            </a:fld>
            <a:endParaRPr lang="en-US"/>
          </a:p>
        </p:txBody>
      </p:sp>
      <p:cxnSp>
        <p:nvCxnSpPr>
          <p:cNvPr id="7" name="Straight Arrow Connector 6"/>
          <p:cNvCxnSpPr>
            <a:stCxn id="18" idx="0"/>
          </p:cNvCxnSpPr>
          <p:nvPr/>
        </p:nvCxnSpPr>
        <p:spPr>
          <a:xfrm flipV="1">
            <a:off x="2089150" y="1905000"/>
            <a:ext cx="1924050" cy="1535113"/>
          </a:xfrm>
          <a:prstGeom prst="straightConnector1">
            <a:avLst/>
          </a:prstGeom>
          <a:ln w="158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a:stCxn id="18" idx="2"/>
          </p:cNvCxnSpPr>
          <p:nvPr/>
        </p:nvCxnSpPr>
        <p:spPr>
          <a:xfrm>
            <a:off x="2089150" y="3810000"/>
            <a:ext cx="368300" cy="1143000"/>
          </a:xfrm>
          <a:prstGeom prst="straightConnector1">
            <a:avLst/>
          </a:prstGeom>
          <a:ln w="158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239713" y="3440113"/>
            <a:ext cx="3698875" cy="369887"/>
          </a:xfrm>
          <a:prstGeom prst="rect">
            <a:avLst/>
          </a:prstGeom>
          <a:ln>
            <a:solidFill>
              <a:srgbClr val="FF0000"/>
            </a:solidFill>
          </a:ln>
        </p:spPr>
        <p:txBody>
          <a:bodyPr wrap="none">
            <a:spAutoFit/>
          </a:bodyPr>
          <a:lstStyle/>
          <a:p>
            <a:pPr fontAlgn="auto">
              <a:spcBef>
                <a:spcPts val="0"/>
              </a:spcBef>
              <a:spcAft>
                <a:spcPts val="0"/>
              </a:spcAft>
              <a:defRPr/>
            </a:pPr>
            <a:r>
              <a:rPr lang="en-US" kern="0">
                <a:solidFill>
                  <a:srgbClr val="FF0000"/>
                </a:solidFill>
                <a:latin typeface="+mn-lt"/>
                <a:cs typeface="+mn-cs"/>
              </a:rPr>
              <a:t>Mitchell, Margaret, $d 1900-1949</a:t>
            </a:r>
            <a:endParaRPr lang="en-US">
              <a:latin typeface="+mn-lt"/>
              <a:cs typeface="+mn-cs"/>
            </a:endParaRP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5" name="Title 1"/>
          <p:cNvSpPr>
            <a:spLocks noGrp="1"/>
          </p:cNvSpPr>
          <p:nvPr>
            <p:ph type="title"/>
          </p:nvPr>
        </p:nvSpPr>
        <p:spPr/>
        <p:txBody>
          <a:bodyPr/>
          <a:lstStyle/>
          <a:p>
            <a:pPr eaLnBrk="1" hangingPunct="1"/>
            <a:r>
              <a:rPr lang="en-US"/>
              <a:t>FRBR/FRAD User Tasks</a:t>
            </a:r>
          </a:p>
        </p:txBody>
      </p:sp>
      <p:sp>
        <p:nvSpPr>
          <p:cNvPr id="282626" name="Content Placeholder 2"/>
          <p:cNvSpPr>
            <a:spLocks noGrp="1"/>
          </p:cNvSpPr>
          <p:nvPr>
            <p:ph idx="1"/>
          </p:nvPr>
        </p:nvSpPr>
        <p:spPr>
          <a:xfrm>
            <a:off x="2705100" y="1624012"/>
            <a:ext cx="3733800" cy="4525963"/>
          </a:xfrm>
        </p:spPr>
        <p:txBody>
          <a:bodyPr/>
          <a:lstStyle/>
          <a:p>
            <a:pPr eaLnBrk="1" hangingPunct="1"/>
            <a:r>
              <a:rPr lang="en-US" dirty="0"/>
              <a:t>Find</a:t>
            </a:r>
          </a:p>
          <a:p>
            <a:pPr eaLnBrk="1" hangingPunct="1"/>
            <a:r>
              <a:rPr lang="en-US" dirty="0"/>
              <a:t>Identify</a:t>
            </a:r>
          </a:p>
          <a:p>
            <a:pPr eaLnBrk="1" hangingPunct="1"/>
            <a:r>
              <a:rPr lang="en-US" dirty="0"/>
              <a:t>Select</a:t>
            </a:r>
          </a:p>
          <a:p>
            <a:pPr eaLnBrk="1" hangingPunct="1"/>
            <a:r>
              <a:rPr lang="en-US" dirty="0"/>
              <a:t>Obtain</a:t>
            </a:r>
          </a:p>
          <a:p>
            <a:pPr eaLnBrk="1" hangingPunct="1"/>
            <a:r>
              <a:rPr lang="en-US" dirty="0"/>
              <a:t>Contextualize</a:t>
            </a:r>
          </a:p>
          <a:p>
            <a:pPr eaLnBrk="1" hangingPunct="1"/>
            <a:r>
              <a:rPr lang="en-US" dirty="0"/>
              <a:t>Justify</a:t>
            </a:r>
          </a:p>
        </p:txBody>
      </p:sp>
      <p:sp>
        <p:nvSpPr>
          <p:cNvPr id="2" name="Footer Placeholder 1"/>
          <p:cNvSpPr>
            <a:spLocks noGrp="1"/>
          </p:cNvSpPr>
          <p:nvPr>
            <p:ph type="ftr" sz="quarter" idx="11"/>
          </p:nvPr>
        </p:nvSpPr>
        <p:spPr/>
        <p:txBody>
          <a:bodyPr/>
          <a:lstStyle/>
          <a:p>
            <a:pPr>
              <a:defRPr/>
            </a:pPr>
            <a:r>
              <a:rPr lang="en-US"/>
              <a:t>Module 1. Foundations</a:t>
            </a:r>
          </a:p>
        </p:txBody>
      </p:sp>
      <p:sp>
        <p:nvSpPr>
          <p:cNvPr id="3" name="Slide Number Placeholder 2"/>
          <p:cNvSpPr>
            <a:spLocks noGrp="1"/>
          </p:cNvSpPr>
          <p:nvPr>
            <p:ph type="sldNum" sz="quarter" idx="12"/>
          </p:nvPr>
        </p:nvSpPr>
        <p:spPr/>
        <p:txBody>
          <a:bodyPr/>
          <a:lstStyle/>
          <a:p>
            <a:pPr>
              <a:defRPr/>
            </a:pPr>
            <a:fld id="{BB177A20-E4D9-4A3B-AB0F-19E31ACD88CA}" type="slidenum">
              <a:rPr lang="en-US"/>
              <a:pPr>
                <a:defRPr/>
              </a:pPr>
              <a:t>140</a:t>
            </a:fld>
            <a:endParaRPr lang="en-US"/>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3" name="Title 1"/>
          <p:cNvSpPr>
            <a:spLocks noGrp="1"/>
          </p:cNvSpPr>
          <p:nvPr>
            <p:ph type="title"/>
          </p:nvPr>
        </p:nvSpPr>
        <p:spPr/>
        <p:txBody>
          <a:bodyPr/>
          <a:lstStyle/>
          <a:p>
            <a:pPr eaLnBrk="1" hangingPunct="1"/>
            <a:r>
              <a:rPr lang="en-US"/>
              <a:t>The MARC Authority Format</a:t>
            </a:r>
          </a:p>
        </p:txBody>
      </p:sp>
      <p:sp>
        <p:nvSpPr>
          <p:cNvPr id="3" name="Content Placeholder 2"/>
          <p:cNvSpPr>
            <a:spLocks noGrp="1"/>
          </p:cNvSpPr>
          <p:nvPr>
            <p:ph idx="1"/>
          </p:nvPr>
        </p:nvSpPr>
        <p:spPr>
          <a:xfrm>
            <a:off x="457200" y="1143000"/>
            <a:ext cx="8229600" cy="3505200"/>
          </a:xfrm>
        </p:spPr>
        <p:txBody>
          <a:bodyPr rtlCol="0">
            <a:normAutofit/>
          </a:bodyPr>
          <a:lstStyle/>
          <a:p>
            <a:pPr eaLnBrk="1" fontAlgn="auto" hangingPunct="1">
              <a:spcAft>
                <a:spcPts val="0"/>
              </a:spcAft>
              <a:buFont typeface="Arial" pitchFamily="34" charset="0"/>
              <a:buChar char="•"/>
              <a:defRPr/>
            </a:pPr>
            <a:endParaRPr lang="en-US" dirty="0"/>
          </a:p>
          <a:p>
            <a:pPr eaLnBrk="1" fontAlgn="auto" hangingPunct="1">
              <a:spcAft>
                <a:spcPts val="0"/>
              </a:spcAft>
              <a:buFont typeface="Arial" pitchFamily="34" charset="0"/>
              <a:buChar char="•"/>
              <a:defRPr/>
            </a:pPr>
            <a:endParaRPr lang="en-US" dirty="0"/>
          </a:p>
          <a:p>
            <a:pPr marL="0" indent="0" algn="ctr" eaLnBrk="1" fontAlgn="auto" hangingPunct="1">
              <a:spcAft>
                <a:spcPts val="0"/>
              </a:spcAft>
              <a:buFont typeface="Arial" pitchFamily="34" charset="0"/>
              <a:buNone/>
              <a:defRPr/>
            </a:pPr>
            <a:r>
              <a:rPr lang="en-US" dirty="0"/>
              <a:t>In NACO practice descriptions of persons, families, corporate bodies, works, and expressions are created in the MARC Authority Format.</a:t>
            </a:r>
          </a:p>
          <a:p>
            <a:pPr marL="0" indent="0" eaLnBrk="1" fontAlgn="auto" hangingPunct="1">
              <a:spcAft>
                <a:spcPts val="0"/>
              </a:spcAft>
              <a:buFont typeface="Arial" pitchFamily="34" charset="0"/>
              <a:buNone/>
              <a:defRPr/>
            </a:pPr>
            <a:endParaRPr lang="en-US" dirty="0"/>
          </a:p>
        </p:txBody>
      </p:sp>
      <p:sp>
        <p:nvSpPr>
          <p:cNvPr id="4" name="Footer Placeholder 3"/>
          <p:cNvSpPr>
            <a:spLocks noGrp="1"/>
          </p:cNvSpPr>
          <p:nvPr>
            <p:ph type="ftr" sz="quarter" idx="11"/>
          </p:nvPr>
        </p:nvSpPr>
        <p:spPr/>
        <p:txBody>
          <a:bodyPr/>
          <a:lstStyle/>
          <a:p>
            <a:pPr>
              <a:defRPr/>
            </a:pPr>
            <a:r>
              <a:rPr lang="en-US"/>
              <a:t>Module 1. Foundations</a:t>
            </a:r>
          </a:p>
        </p:txBody>
      </p:sp>
      <p:sp>
        <p:nvSpPr>
          <p:cNvPr id="5" name="Slide Number Placeholder 4"/>
          <p:cNvSpPr>
            <a:spLocks noGrp="1"/>
          </p:cNvSpPr>
          <p:nvPr>
            <p:ph type="sldNum" sz="quarter" idx="12"/>
          </p:nvPr>
        </p:nvSpPr>
        <p:spPr/>
        <p:txBody>
          <a:bodyPr/>
          <a:lstStyle/>
          <a:p>
            <a:pPr>
              <a:defRPr/>
            </a:pPr>
            <a:fld id="{E64F16B7-C4B7-44E4-BA0C-91FA05476A17}" type="slidenum">
              <a:rPr lang="en-US"/>
              <a:pPr>
                <a:defRPr/>
              </a:pPr>
              <a:t>141</a:t>
            </a:fld>
            <a:endParaRPr lang="en-US"/>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1" name="Title 1"/>
          <p:cNvSpPr>
            <a:spLocks noGrp="1"/>
          </p:cNvSpPr>
          <p:nvPr>
            <p:ph type="title"/>
          </p:nvPr>
        </p:nvSpPr>
        <p:spPr/>
        <p:txBody>
          <a:bodyPr/>
          <a:lstStyle/>
          <a:p>
            <a:pPr eaLnBrk="1" hangingPunct="1"/>
            <a:r>
              <a:rPr lang="en-US"/>
              <a:t>MARC Authority Structure</a:t>
            </a:r>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pitchFamily="34" charset="0"/>
              <a:buChar char="•"/>
              <a:defRPr/>
            </a:pPr>
            <a:r>
              <a:rPr lang="en-US"/>
              <a:t>Fields</a:t>
            </a:r>
          </a:p>
          <a:p>
            <a:pPr lvl="1" eaLnBrk="1" fontAlgn="auto" hangingPunct="1">
              <a:spcAft>
                <a:spcPts val="0"/>
              </a:spcAft>
              <a:buFont typeface="Arial" pitchFamily="34" charset="0"/>
              <a:buChar char="–"/>
              <a:defRPr/>
            </a:pPr>
            <a:r>
              <a:rPr lang="en-US"/>
              <a:t>Fields are divisions of the record</a:t>
            </a:r>
          </a:p>
          <a:p>
            <a:pPr lvl="1" eaLnBrk="1" fontAlgn="auto" hangingPunct="1">
              <a:spcAft>
                <a:spcPts val="0"/>
              </a:spcAft>
              <a:buFont typeface="Arial" pitchFamily="34" charset="0"/>
              <a:buChar char="–"/>
              <a:defRPr/>
            </a:pPr>
            <a:r>
              <a:rPr lang="en-US"/>
              <a:t>Tag</a:t>
            </a:r>
          </a:p>
          <a:p>
            <a:pPr lvl="2" eaLnBrk="1" fontAlgn="auto" hangingPunct="1">
              <a:spcAft>
                <a:spcPts val="0"/>
              </a:spcAft>
              <a:buFont typeface="Arial" pitchFamily="34" charset="0"/>
              <a:buChar char="•"/>
              <a:defRPr/>
            </a:pPr>
            <a:r>
              <a:rPr lang="en-US"/>
              <a:t>3-digit number naming the field</a:t>
            </a:r>
          </a:p>
          <a:p>
            <a:pPr lvl="1" eaLnBrk="1" fontAlgn="auto" hangingPunct="1">
              <a:spcAft>
                <a:spcPts val="0"/>
              </a:spcAft>
              <a:buFont typeface="Arial" pitchFamily="34" charset="0"/>
              <a:buChar char="–"/>
              <a:defRPr/>
            </a:pPr>
            <a:r>
              <a:rPr lang="en-US"/>
              <a:t>Indicators</a:t>
            </a:r>
          </a:p>
          <a:p>
            <a:pPr lvl="2" eaLnBrk="1" fontAlgn="auto" hangingPunct="1">
              <a:spcAft>
                <a:spcPts val="0"/>
              </a:spcAft>
              <a:buFont typeface="Arial" pitchFamily="34" charset="0"/>
              <a:buChar char="•"/>
              <a:defRPr/>
            </a:pPr>
            <a:r>
              <a:rPr lang="en-US"/>
              <a:t>Two characters giving handling instructions for the field</a:t>
            </a:r>
          </a:p>
          <a:p>
            <a:pPr lvl="1" eaLnBrk="1" fontAlgn="auto" hangingPunct="1">
              <a:spcAft>
                <a:spcPts val="0"/>
              </a:spcAft>
              <a:buFont typeface="Arial" pitchFamily="34" charset="0"/>
              <a:buChar char="–"/>
              <a:defRPr/>
            </a:pPr>
            <a:r>
              <a:rPr lang="en-US"/>
              <a:t>Subfields</a:t>
            </a:r>
          </a:p>
          <a:p>
            <a:pPr lvl="2" eaLnBrk="1" fontAlgn="auto" hangingPunct="1">
              <a:spcAft>
                <a:spcPts val="0"/>
              </a:spcAft>
              <a:buFont typeface="Arial" pitchFamily="34" charset="0"/>
              <a:buChar char="•"/>
              <a:defRPr/>
            </a:pPr>
            <a:r>
              <a:rPr lang="en-US"/>
              <a:t>Division of the field into different types of data</a:t>
            </a:r>
          </a:p>
          <a:p>
            <a:pPr eaLnBrk="1" fontAlgn="auto" hangingPunct="1">
              <a:spcAft>
                <a:spcPts val="0"/>
              </a:spcAft>
              <a:buFont typeface="Arial" pitchFamily="34" charset="0"/>
              <a:buChar char="•"/>
              <a:defRPr/>
            </a:pPr>
            <a:endParaRPr lang="en-US"/>
          </a:p>
          <a:p>
            <a:pPr marL="0" indent="0" eaLnBrk="1" fontAlgn="auto" hangingPunct="1">
              <a:spcAft>
                <a:spcPts val="0"/>
              </a:spcAft>
              <a:buFont typeface="Arial" pitchFamily="34" charset="0"/>
              <a:buNone/>
              <a:defRPr/>
            </a:pPr>
            <a:endParaRPr lang="en-US"/>
          </a:p>
        </p:txBody>
      </p:sp>
      <p:sp>
        <p:nvSpPr>
          <p:cNvPr id="4" name="Footer Placeholder 3"/>
          <p:cNvSpPr>
            <a:spLocks noGrp="1"/>
          </p:cNvSpPr>
          <p:nvPr>
            <p:ph type="ftr" sz="quarter" idx="11"/>
          </p:nvPr>
        </p:nvSpPr>
        <p:spPr/>
        <p:txBody>
          <a:bodyPr/>
          <a:lstStyle/>
          <a:p>
            <a:pPr>
              <a:defRPr/>
            </a:pPr>
            <a:r>
              <a:rPr lang="en-US"/>
              <a:t>Module 1. Foundations</a:t>
            </a:r>
          </a:p>
        </p:txBody>
      </p:sp>
      <p:sp>
        <p:nvSpPr>
          <p:cNvPr id="5" name="Slide Number Placeholder 4"/>
          <p:cNvSpPr>
            <a:spLocks noGrp="1"/>
          </p:cNvSpPr>
          <p:nvPr>
            <p:ph type="sldNum" sz="quarter" idx="12"/>
          </p:nvPr>
        </p:nvSpPr>
        <p:spPr/>
        <p:txBody>
          <a:bodyPr/>
          <a:lstStyle/>
          <a:p>
            <a:pPr>
              <a:defRPr/>
            </a:pPr>
            <a:fld id="{F6A63410-0EB4-47FD-9845-BD7D81C75D2D}" type="slidenum">
              <a:rPr lang="en-US"/>
              <a:pPr>
                <a:defRPr/>
              </a:pPr>
              <a:t>142</a:t>
            </a:fld>
            <a:endParaRPr lang="en-US"/>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69" name="Title 1"/>
          <p:cNvSpPr>
            <a:spLocks noGrp="1"/>
          </p:cNvSpPr>
          <p:nvPr>
            <p:ph type="title"/>
          </p:nvPr>
        </p:nvSpPr>
        <p:spPr/>
        <p:txBody>
          <a:bodyPr/>
          <a:lstStyle/>
          <a:p>
            <a:pPr eaLnBrk="1" hangingPunct="1"/>
            <a:r>
              <a:rPr lang="en-US"/>
              <a:t>MARC Authority Structure</a:t>
            </a:r>
          </a:p>
        </p:txBody>
      </p:sp>
      <p:sp>
        <p:nvSpPr>
          <p:cNvPr id="288770" name="Content Placeholder 2"/>
          <p:cNvSpPr>
            <a:spLocks noGrp="1"/>
          </p:cNvSpPr>
          <p:nvPr>
            <p:ph idx="1"/>
          </p:nvPr>
        </p:nvSpPr>
        <p:spPr/>
        <p:txBody>
          <a:bodyPr/>
          <a:lstStyle/>
          <a:p>
            <a:pPr eaLnBrk="1" hangingPunct="1"/>
            <a:r>
              <a:rPr lang="en-US" dirty="0"/>
              <a:t>0XX – control fields, standard numbers, etc.</a:t>
            </a:r>
          </a:p>
          <a:p>
            <a:pPr eaLnBrk="1" hangingPunct="1"/>
            <a:r>
              <a:rPr lang="en-US" dirty="0"/>
              <a:t>1XX – the authorized access point (only one allowed)</a:t>
            </a:r>
          </a:p>
          <a:p>
            <a:pPr eaLnBrk="1" hangingPunct="1"/>
            <a:r>
              <a:rPr lang="en-US" dirty="0"/>
              <a:t>3XX – where most of the RDA entity attributes are recorded</a:t>
            </a:r>
          </a:p>
          <a:p>
            <a:pPr eaLnBrk="1" hangingPunct="1"/>
            <a:r>
              <a:rPr lang="en-US" dirty="0"/>
              <a:t>4XX – variant access points</a:t>
            </a:r>
          </a:p>
          <a:p>
            <a:pPr eaLnBrk="1" hangingPunct="1"/>
            <a:r>
              <a:rPr lang="en-US" dirty="0"/>
              <a:t>5XX – links to related entities</a:t>
            </a:r>
          </a:p>
          <a:p>
            <a:pPr eaLnBrk="1" hangingPunct="1"/>
            <a:r>
              <a:rPr lang="en-US" dirty="0"/>
              <a:t>6XX – notes and series treatment </a:t>
            </a:r>
          </a:p>
        </p:txBody>
      </p:sp>
      <p:sp>
        <p:nvSpPr>
          <p:cNvPr id="4" name="Footer Placeholder 3"/>
          <p:cNvSpPr>
            <a:spLocks noGrp="1"/>
          </p:cNvSpPr>
          <p:nvPr>
            <p:ph type="ftr" sz="quarter" idx="11"/>
          </p:nvPr>
        </p:nvSpPr>
        <p:spPr/>
        <p:txBody>
          <a:bodyPr/>
          <a:lstStyle/>
          <a:p>
            <a:pPr>
              <a:defRPr/>
            </a:pPr>
            <a:r>
              <a:rPr lang="en-US"/>
              <a:t>Module 1. Foundations</a:t>
            </a:r>
          </a:p>
        </p:txBody>
      </p:sp>
      <p:sp>
        <p:nvSpPr>
          <p:cNvPr id="5" name="Slide Number Placeholder 4"/>
          <p:cNvSpPr>
            <a:spLocks noGrp="1"/>
          </p:cNvSpPr>
          <p:nvPr>
            <p:ph type="sldNum" sz="quarter" idx="12"/>
          </p:nvPr>
        </p:nvSpPr>
        <p:spPr/>
        <p:txBody>
          <a:bodyPr/>
          <a:lstStyle/>
          <a:p>
            <a:pPr>
              <a:defRPr/>
            </a:pPr>
            <a:fld id="{A74A8FB7-D425-4686-A91C-4234B2AE017C}" type="slidenum">
              <a:rPr lang="en-US"/>
              <a:pPr>
                <a:defRPr/>
              </a:pPr>
              <a:t>143</a:t>
            </a:fld>
            <a:endParaRPr lang="en-US"/>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7" name="Title 1"/>
          <p:cNvSpPr>
            <a:spLocks noGrp="1"/>
          </p:cNvSpPr>
          <p:nvPr>
            <p:ph type="title"/>
          </p:nvPr>
        </p:nvSpPr>
        <p:spPr/>
        <p:txBody>
          <a:bodyPr/>
          <a:lstStyle/>
          <a:p>
            <a:pPr eaLnBrk="1" hangingPunct="1"/>
            <a:r>
              <a:rPr lang="en-US"/>
              <a:t>MARC Authority Structure</a:t>
            </a:r>
          </a:p>
        </p:txBody>
      </p:sp>
      <p:sp>
        <p:nvSpPr>
          <p:cNvPr id="290818" name="Content Placeholder 2"/>
          <p:cNvSpPr>
            <a:spLocks noGrp="1"/>
          </p:cNvSpPr>
          <p:nvPr>
            <p:ph idx="1"/>
          </p:nvPr>
        </p:nvSpPr>
        <p:spPr/>
        <p:txBody>
          <a:bodyPr/>
          <a:lstStyle/>
          <a:p>
            <a:pPr eaLnBrk="1" hangingPunct="1"/>
            <a:r>
              <a:rPr lang="en-US" sz="2800"/>
              <a:t>X00 – Persons and Families</a:t>
            </a:r>
          </a:p>
          <a:p>
            <a:pPr marL="742950" lvl="2" indent="-342900" eaLnBrk="1" hangingPunct="1"/>
            <a:r>
              <a:rPr lang="en-US" sz="2000"/>
              <a:t>Also works or expressions with a person or family as creator</a:t>
            </a:r>
          </a:p>
          <a:p>
            <a:pPr eaLnBrk="1" hangingPunct="1"/>
            <a:r>
              <a:rPr lang="en-US" sz="2800"/>
              <a:t>X10 – Corporate bodies</a:t>
            </a:r>
          </a:p>
          <a:p>
            <a:pPr marL="742950" lvl="2" indent="-342900" eaLnBrk="1" hangingPunct="1"/>
            <a:r>
              <a:rPr lang="en-US" sz="2000"/>
              <a:t>Also works or expressions with a corporate body as creator</a:t>
            </a:r>
          </a:p>
          <a:p>
            <a:pPr eaLnBrk="1" hangingPunct="1"/>
            <a:r>
              <a:rPr lang="en-US" sz="2800"/>
              <a:t>X11 – Meetings, events, expeditions, etc.</a:t>
            </a:r>
          </a:p>
          <a:p>
            <a:pPr marL="742950" lvl="2" indent="-342900" eaLnBrk="1" hangingPunct="1"/>
            <a:r>
              <a:rPr lang="en-US" sz="2000"/>
              <a:t>Also works or expressions with a meeting (etc.) as creator</a:t>
            </a:r>
          </a:p>
          <a:p>
            <a:pPr eaLnBrk="1" hangingPunct="1"/>
            <a:r>
              <a:rPr lang="en-US" sz="2800"/>
              <a:t>X30 – Works or expressions without an explicit creator</a:t>
            </a:r>
          </a:p>
          <a:p>
            <a:pPr eaLnBrk="1" hangingPunct="1"/>
            <a:r>
              <a:rPr lang="en-US" sz="2800"/>
              <a:t>X51 – Geographic entities</a:t>
            </a:r>
          </a:p>
        </p:txBody>
      </p:sp>
      <p:sp>
        <p:nvSpPr>
          <p:cNvPr id="4" name="Footer Placeholder 3"/>
          <p:cNvSpPr>
            <a:spLocks noGrp="1"/>
          </p:cNvSpPr>
          <p:nvPr>
            <p:ph type="ftr" sz="quarter" idx="11"/>
          </p:nvPr>
        </p:nvSpPr>
        <p:spPr/>
        <p:txBody>
          <a:bodyPr/>
          <a:lstStyle/>
          <a:p>
            <a:pPr>
              <a:defRPr/>
            </a:pPr>
            <a:r>
              <a:rPr lang="en-US"/>
              <a:t>Module 1. Foundations</a:t>
            </a:r>
          </a:p>
        </p:txBody>
      </p:sp>
      <p:sp>
        <p:nvSpPr>
          <p:cNvPr id="5" name="Slide Number Placeholder 4"/>
          <p:cNvSpPr>
            <a:spLocks noGrp="1"/>
          </p:cNvSpPr>
          <p:nvPr>
            <p:ph type="sldNum" sz="quarter" idx="12"/>
          </p:nvPr>
        </p:nvSpPr>
        <p:spPr/>
        <p:txBody>
          <a:bodyPr/>
          <a:lstStyle/>
          <a:p>
            <a:pPr>
              <a:defRPr/>
            </a:pPr>
            <a:fld id="{7FA69578-A3F0-4A15-A16B-3A20A0BEFE7B}" type="slidenum">
              <a:rPr lang="en-US"/>
              <a:pPr>
                <a:defRPr/>
              </a:pPr>
              <a:t>144</a:t>
            </a:fld>
            <a:endParaRPr lang="en-US"/>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5" name="Title 1"/>
          <p:cNvSpPr>
            <a:spLocks noGrp="1"/>
          </p:cNvSpPr>
          <p:nvPr>
            <p:ph type="title"/>
          </p:nvPr>
        </p:nvSpPr>
        <p:spPr/>
        <p:txBody>
          <a:bodyPr/>
          <a:lstStyle/>
          <a:p>
            <a:pPr eaLnBrk="1" hangingPunct="1"/>
            <a:r>
              <a:rPr lang="en-US"/>
              <a:t>MARC Authority Structure: Quiz</a:t>
            </a:r>
          </a:p>
        </p:txBody>
      </p:sp>
      <p:sp>
        <p:nvSpPr>
          <p:cNvPr id="6" name="Content Placeholder 5"/>
          <p:cNvSpPr>
            <a:spLocks noGrp="1"/>
          </p:cNvSpPr>
          <p:nvPr>
            <p:ph sz="half" idx="2"/>
          </p:nvPr>
        </p:nvSpPr>
        <p:spPr>
          <a:xfrm>
            <a:off x="1828800" y="1447800"/>
            <a:ext cx="7010400" cy="4800600"/>
          </a:xfrm>
        </p:spPr>
        <p:txBody>
          <a:bodyPr rtlCol="0">
            <a:normAutofit lnSpcReduction="10000"/>
          </a:bodyPr>
          <a:lstStyle/>
          <a:p>
            <a:pPr marL="0" lvl="1" indent="0" eaLnBrk="1" fontAlgn="auto" hangingPunct="1">
              <a:spcAft>
                <a:spcPts val="0"/>
              </a:spcAft>
              <a:buFont typeface="Arial" pitchFamily="34" charset="0"/>
              <a:buNone/>
              <a:defRPr/>
            </a:pPr>
            <a:r>
              <a:rPr lang="en-US" sz="3200" dirty="0"/>
              <a:t>=  authorized access point for a person</a:t>
            </a:r>
          </a:p>
          <a:p>
            <a:pPr marL="0" lvl="1" indent="0" eaLnBrk="1" fontAlgn="auto" hangingPunct="1">
              <a:spcAft>
                <a:spcPts val="0"/>
              </a:spcAft>
              <a:buFont typeface="Arial" pitchFamily="34" charset="0"/>
              <a:buNone/>
              <a:defRPr/>
            </a:pPr>
            <a:endParaRPr lang="en-US" sz="900" dirty="0"/>
          </a:p>
          <a:p>
            <a:pPr marL="0" lvl="1" indent="0" eaLnBrk="1" fontAlgn="auto" hangingPunct="1">
              <a:spcAft>
                <a:spcPts val="0"/>
              </a:spcAft>
              <a:buFont typeface="Arial" pitchFamily="34" charset="0"/>
              <a:buNone/>
              <a:defRPr/>
            </a:pPr>
            <a:r>
              <a:rPr lang="en-US" sz="3200" dirty="0"/>
              <a:t>=  variant access point for a corporate 	body</a:t>
            </a:r>
          </a:p>
          <a:p>
            <a:pPr marL="0" lvl="1" indent="0" eaLnBrk="1" fontAlgn="auto" hangingPunct="1">
              <a:spcAft>
                <a:spcPts val="0"/>
              </a:spcAft>
              <a:buFont typeface="Arial" pitchFamily="34" charset="0"/>
              <a:buNone/>
              <a:defRPr/>
            </a:pPr>
            <a:endParaRPr lang="en-US" sz="900" dirty="0"/>
          </a:p>
          <a:p>
            <a:pPr marL="0" lvl="1" indent="0" eaLnBrk="1" fontAlgn="auto" hangingPunct="1">
              <a:spcAft>
                <a:spcPts val="0"/>
              </a:spcAft>
              <a:buFont typeface="Arial" pitchFamily="34" charset="0"/>
              <a:buNone/>
              <a:defRPr/>
            </a:pPr>
            <a:r>
              <a:rPr lang="en-US" sz="3200" dirty="0"/>
              <a:t>=  link to a related meeting (etc.)</a:t>
            </a:r>
          </a:p>
          <a:p>
            <a:pPr marL="0" lvl="1" indent="0" eaLnBrk="1" fontAlgn="auto" hangingPunct="1">
              <a:spcAft>
                <a:spcPts val="0"/>
              </a:spcAft>
              <a:buFont typeface="Arial" pitchFamily="34" charset="0"/>
              <a:buNone/>
              <a:defRPr/>
            </a:pPr>
            <a:endParaRPr lang="en-US" sz="900" dirty="0"/>
          </a:p>
          <a:p>
            <a:pPr marL="0" lvl="1" indent="0" eaLnBrk="1" fontAlgn="auto" hangingPunct="1">
              <a:spcAft>
                <a:spcPts val="0"/>
              </a:spcAft>
              <a:buFont typeface="Arial" pitchFamily="34" charset="0"/>
              <a:buNone/>
              <a:defRPr/>
            </a:pPr>
            <a:r>
              <a:rPr lang="en-US" sz="3200" dirty="0"/>
              <a:t>=  variant access point (lacking an explicit 	creator) for a work or expression </a:t>
            </a:r>
          </a:p>
          <a:p>
            <a:pPr marL="342900" lvl="1" indent="-342900" eaLnBrk="1" fontAlgn="auto" hangingPunct="1">
              <a:spcAft>
                <a:spcPts val="0"/>
              </a:spcAft>
              <a:buFont typeface="Arial" pitchFamily="34" charset="0"/>
              <a:buChar char="•"/>
              <a:defRPr/>
            </a:pPr>
            <a:endParaRPr lang="en-US" sz="900" dirty="0"/>
          </a:p>
          <a:p>
            <a:pPr marL="0" lvl="1" indent="0" eaLnBrk="1" fontAlgn="auto" hangingPunct="1">
              <a:spcAft>
                <a:spcPts val="0"/>
              </a:spcAft>
              <a:buFont typeface="Arial" pitchFamily="34" charset="0"/>
              <a:buNone/>
              <a:defRPr/>
            </a:pPr>
            <a:r>
              <a:rPr lang="en-US" sz="3200" dirty="0"/>
              <a:t>=  authorized access point for a 	geographic entity</a:t>
            </a:r>
          </a:p>
          <a:p>
            <a:pPr eaLnBrk="1" fontAlgn="auto" hangingPunct="1">
              <a:spcAft>
                <a:spcPts val="0"/>
              </a:spcAft>
              <a:buFont typeface="Arial" pitchFamily="34" charset="0"/>
              <a:buChar char="•"/>
              <a:defRPr/>
            </a:pPr>
            <a:endParaRPr lang="en-US" dirty="0"/>
          </a:p>
        </p:txBody>
      </p:sp>
      <p:sp>
        <p:nvSpPr>
          <p:cNvPr id="4" name="Footer Placeholder 3"/>
          <p:cNvSpPr>
            <a:spLocks noGrp="1"/>
          </p:cNvSpPr>
          <p:nvPr>
            <p:ph type="ftr" sz="quarter" idx="11"/>
          </p:nvPr>
        </p:nvSpPr>
        <p:spPr/>
        <p:txBody>
          <a:bodyPr/>
          <a:lstStyle/>
          <a:p>
            <a:pPr>
              <a:defRPr/>
            </a:pPr>
            <a:r>
              <a:rPr lang="en-US"/>
              <a:t>Module 1. Foundations</a:t>
            </a:r>
          </a:p>
        </p:txBody>
      </p:sp>
      <p:sp>
        <p:nvSpPr>
          <p:cNvPr id="5" name="Slide Number Placeholder 4"/>
          <p:cNvSpPr>
            <a:spLocks noGrp="1"/>
          </p:cNvSpPr>
          <p:nvPr>
            <p:ph type="sldNum" sz="quarter" idx="12"/>
          </p:nvPr>
        </p:nvSpPr>
        <p:spPr/>
        <p:txBody>
          <a:bodyPr/>
          <a:lstStyle/>
          <a:p>
            <a:pPr>
              <a:defRPr/>
            </a:pPr>
            <a:fld id="{45D07C79-0245-4C69-8C05-CEBAF2A3EFFD}" type="slidenum">
              <a:rPr lang="en-US"/>
              <a:pPr>
                <a:defRPr/>
              </a:pPr>
              <a:t>145</a:t>
            </a:fld>
            <a:endParaRPr lang="en-US"/>
          </a:p>
        </p:txBody>
      </p:sp>
      <p:sp>
        <p:nvSpPr>
          <p:cNvPr id="292869" name="TextBox 7"/>
          <p:cNvSpPr txBox="1">
            <a:spLocks noChangeArrowheads="1"/>
          </p:cNvSpPr>
          <p:nvPr/>
        </p:nvSpPr>
        <p:spPr bwMode="auto">
          <a:xfrm>
            <a:off x="927100" y="1439863"/>
            <a:ext cx="1066800" cy="585787"/>
          </a:xfrm>
          <a:prstGeom prst="rect">
            <a:avLst/>
          </a:prstGeom>
          <a:noFill/>
          <a:ln w="9525">
            <a:noFill/>
            <a:miter lim="800000"/>
            <a:headEnd/>
            <a:tailEnd/>
          </a:ln>
        </p:spPr>
        <p:txBody>
          <a:bodyPr>
            <a:spAutoFit/>
          </a:bodyPr>
          <a:lstStyle/>
          <a:p>
            <a:r>
              <a:rPr lang="en-US" sz="3200">
                <a:solidFill>
                  <a:srgbClr val="7030A0"/>
                </a:solidFill>
                <a:latin typeface="Calibri" pitchFamily="34" charset="0"/>
              </a:rPr>
              <a:t>___</a:t>
            </a:r>
          </a:p>
        </p:txBody>
      </p:sp>
      <p:sp>
        <p:nvSpPr>
          <p:cNvPr id="292870" name="TextBox 8"/>
          <p:cNvSpPr txBox="1">
            <a:spLocks noChangeArrowheads="1"/>
          </p:cNvSpPr>
          <p:nvPr/>
        </p:nvSpPr>
        <p:spPr bwMode="auto">
          <a:xfrm>
            <a:off x="938213" y="2051050"/>
            <a:ext cx="838200" cy="585788"/>
          </a:xfrm>
          <a:prstGeom prst="rect">
            <a:avLst/>
          </a:prstGeom>
          <a:noFill/>
          <a:ln w="9525">
            <a:noFill/>
            <a:miter lim="800000"/>
            <a:headEnd/>
            <a:tailEnd/>
          </a:ln>
        </p:spPr>
        <p:txBody>
          <a:bodyPr>
            <a:spAutoFit/>
          </a:bodyPr>
          <a:lstStyle/>
          <a:p>
            <a:r>
              <a:rPr lang="en-US" sz="3200">
                <a:solidFill>
                  <a:srgbClr val="7030A0"/>
                </a:solidFill>
                <a:latin typeface="Calibri" pitchFamily="34" charset="0"/>
              </a:rPr>
              <a:t>___</a:t>
            </a:r>
          </a:p>
        </p:txBody>
      </p:sp>
      <p:sp>
        <p:nvSpPr>
          <p:cNvPr id="292871" name="TextBox 14"/>
          <p:cNvSpPr txBox="1">
            <a:spLocks noChangeArrowheads="1"/>
          </p:cNvSpPr>
          <p:nvPr/>
        </p:nvSpPr>
        <p:spPr bwMode="auto">
          <a:xfrm>
            <a:off x="876300" y="3257550"/>
            <a:ext cx="1014413" cy="584200"/>
          </a:xfrm>
          <a:prstGeom prst="rect">
            <a:avLst/>
          </a:prstGeom>
          <a:noFill/>
          <a:ln w="9525">
            <a:noFill/>
            <a:miter lim="800000"/>
            <a:headEnd/>
            <a:tailEnd/>
          </a:ln>
        </p:spPr>
        <p:txBody>
          <a:bodyPr>
            <a:spAutoFit/>
          </a:bodyPr>
          <a:lstStyle/>
          <a:p>
            <a:r>
              <a:rPr lang="en-US" sz="3200">
                <a:solidFill>
                  <a:srgbClr val="7030A0"/>
                </a:solidFill>
                <a:latin typeface="Calibri" pitchFamily="34" charset="0"/>
              </a:rPr>
              <a:t>___</a:t>
            </a:r>
          </a:p>
        </p:txBody>
      </p:sp>
      <p:sp>
        <p:nvSpPr>
          <p:cNvPr id="292872" name="TextBox 15"/>
          <p:cNvSpPr txBox="1">
            <a:spLocks noChangeArrowheads="1"/>
          </p:cNvSpPr>
          <p:nvPr/>
        </p:nvSpPr>
        <p:spPr bwMode="auto">
          <a:xfrm>
            <a:off x="876300" y="3975100"/>
            <a:ext cx="1243013" cy="584200"/>
          </a:xfrm>
          <a:prstGeom prst="rect">
            <a:avLst/>
          </a:prstGeom>
          <a:noFill/>
          <a:ln w="9525">
            <a:noFill/>
            <a:miter lim="800000"/>
            <a:headEnd/>
            <a:tailEnd/>
          </a:ln>
        </p:spPr>
        <p:txBody>
          <a:bodyPr>
            <a:spAutoFit/>
          </a:bodyPr>
          <a:lstStyle/>
          <a:p>
            <a:r>
              <a:rPr lang="en-US" sz="3200">
                <a:solidFill>
                  <a:srgbClr val="7030A0"/>
                </a:solidFill>
                <a:latin typeface="Calibri" pitchFamily="34" charset="0"/>
              </a:rPr>
              <a:t>___</a:t>
            </a:r>
          </a:p>
        </p:txBody>
      </p:sp>
      <p:sp>
        <p:nvSpPr>
          <p:cNvPr id="292873" name="TextBox 16"/>
          <p:cNvSpPr txBox="1">
            <a:spLocks noChangeArrowheads="1"/>
          </p:cNvSpPr>
          <p:nvPr/>
        </p:nvSpPr>
        <p:spPr bwMode="auto">
          <a:xfrm>
            <a:off x="876300" y="5100638"/>
            <a:ext cx="1014413" cy="584200"/>
          </a:xfrm>
          <a:prstGeom prst="rect">
            <a:avLst/>
          </a:prstGeom>
          <a:noFill/>
          <a:ln w="9525">
            <a:noFill/>
            <a:miter lim="800000"/>
            <a:headEnd/>
            <a:tailEnd/>
          </a:ln>
        </p:spPr>
        <p:txBody>
          <a:bodyPr>
            <a:spAutoFit/>
          </a:bodyPr>
          <a:lstStyle/>
          <a:p>
            <a:r>
              <a:rPr lang="en-US" sz="3200">
                <a:solidFill>
                  <a:srgbClr val="7030A0"/>
                </a:solidFill>
                <a:latin typeface="Calibri" pitchFamily="34" charset="0"/>
              </a:rPr>
              <a:t>___</a:t>
            </a: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3" name="Title 1"/>
          <p:cNvSpPr>
            <a:spLocks noGrp="1"/>
          </p:cNvSpPr>
          <p:nvPr>
            <p:ph type="title"/>
          </p:nvPr>
        </p:nvSpPr>
        <p:spPr/>
        <p:txBody>
          <a:bodyPr/>
          <a:lstStyle/>
          <a:p>
            <a:pPr eaLnBrk="1" hangingPunct="1"/>
            <a:r>
              <a:rPr lang="en-US"/>
              <a:t>MARC Authority Structure: Quiz</a:t>
            </a:r>
          </a:p>
        </p:txBody>
      </p:sp>
      <p:sp>
        <p:nvSpPr>
          <p:cNvPr id="6" name="Content Placeholder 5"/>
          <p:cNvSpPr>
            <a:spLocks noGrp="1"/>
          </p:cNvSpPr>
          <p:nvPr>
            <p:ph sz="half" idx="2"/>
          </p:nvPr>
        </p:nvSpPr>
        <p:spPr>
          <a:xfrm>
            <a:off x="1828800" y="1447800"/>
            <a:ext cx="7010400" cy="4800600"/>
          </a:xfrm>
        </p:spPr>
        <p:txBody>
          <a:bodyPr rtlCol="0">
            <a:normAutofit lnSpcReduction="10000"/>
          </a:bodyPr>
          <a:lstStyle/>
          <a:p>
            <a:pPr marL="0" lvl="1" indent="0" eaLnBrk="1" fontAlgn="auto" hangingPunct="1">
              <a:spcAft>
                <a:spcPts val="0"/>
              </a:spcAft>
              <a:buFont typeface="Arial" pitchFamily="34" charset="0"/>
              <a:buNone/>
              <a:defRPr/>
            </a:pPr>
            <a:r>
              <a:rPr lang="en-US" sz="3200" dirty="0"/>
              <a:t>=  authorized access point for a person</a:t>
            </a:r>
          </a:p>
          <a:p>
            <a:pPr marL="0" lvl="1" indent="0" eaLnBrk="1" fontAlgn="auto" hangingPunct="1">
              <a:spcAft>
                <a:spcPts val="0"/>
              </a:spcAft>
              <a:buFont typeface="Arial" pitchFamily="34" charset="0"/>
              <a:buNone/>
              <a:defRPr/>
            </a:pPr>
            <a:endParaRPr lang="en-US" sz="900" dirty="0"/>
          </a:p>
          <a:p>
            <a:pPr marL="0" lvl="1" indent="0" eaLnBrk="1" fontAlgn="auto" hangingPunct="1">
              <a:spcAft>
                <a:spcPts val="0"/>
              </a:spcAft>
              <a:buFont typeface="Arial" pitchFamily="34" charset="0"/>
              <a:buNone/>
              <a:defRPr/>
            </a:pPr>
            <a:r>
              <a:rPr lang="en-US" sz="3200" dirty="0"/>
              <a:t>=  variant access point for a corporate 	body</a:t>
            </a:r>
          </a:p>
          <a:p>
            <a:pPr marL="0" lvl="1" indent="0" eaLnBrk="1" fontAlgn="auto" hangingPunct="1">
              <a:spcAft>
                <a:spcPts val="0"/>
              </a:spcAft>
              <a:buFont typeface="Arial" pitchFamily="34" charset="0"/>
              <a:buNone/>
              <a:defRPr/>
            </a:pPr>
            <a:endParaRPr lang="en-US" sz="900" dirty="0"/>
          </a:p>
          <a:p>
            <a:pPr marL="0" lvl="1" indent="0" eaLnBrk="1" fontAlgn="auto" hangingPunct="1">
              <a:spcAft>
                <a:spcPts val="0"/>
              </a:spcAft>
              <a:buFont typeface="Arial" pitchFamily="34" charset="0"/>
              <a:buNone/>
              <a:defRPr/>
            </a:pPr>
            <a:r>
              <a:rPr lang="en-US" sz="3200" dirty="0"/>
              <a:t>=  link to a related meeting (etc.)</a:t>
            </a:r>
          </a:p>
          <a:p>
            <a:pPr marL="0" lvl="1" indent="0" eaLnBrk="1" fontAlgn="auto" hangingPunct="1">
              <a:spcAft>
                <a:spcPts val="0"/>
              </a:spcAft>
              <a:buFont typeface="Arial" pitchFamily="34" charset="0"/>
              <a:buNone/>
              <a:defRPr/>
            </a:pPr>
            <a:endParaRPr lang="en-US" sz="900" dirty="0"/>
          </a:p>
          <a:p>
            <a:pPr marL="0" lvl="1" indent="0" eaLnBrk="1" fontAlgn="auto" hangingPunct="1">
              <a:spcAft>
                <a:spcPts val="0"/>
              </a:spcAft>
              <a:buFont typeface="Arial" pitchFamily="34" charset="0"/>
              <a:buNone/>
              <a:defRPr/>
            </a:pPr>
            <a:r>
              <a:rPr lang="en-US" sz="3200" dirty="0"/>
              <a:t>=  variant access point (lacking an explicit 	creator) for a work or expression </a:t>
            </a:r>
          </a:p>
          <a:p>
            <a:pPr marL="342900" lvl="1" indent="-342900" eaLnBrk="1" fontAlgn="auto" hangingPunct="1">
              <a:spcAft>
                <a:spcPts val="0"/>
              </a:spcAft>
              <a:buFont typeface="Arial" pitchFamily="34" charset="0"/>
              <a:buChar char="•"/>
              <a:defRPr/>
            </a:pPr>
            <a:endParaRPr lang="en-US" sz="900" dirty="0"/>
          </a:p>
          <a:p>
            <a:pPr marL="0" lvl="1" indent="0" eaLnBrk="1" fontAlgn="auto" hangingPunct="1">
              <a:spcAft>
                <a:spcPts val="0"/>
              </a:spcAft>
              <a:buFont typeface="Arial" pitchFamily="34" charset="0"/>
              <a:buNone/>
              <a:defRPr/>
            </a:pPr>
            <a:r>
              <a:rPr lang="en-US" sz="3200" dirty="0"/>
              <a:t>=  authorized access point for a 	geographic entity</a:t>
            </a:r>
          </a:p>
          <a:p>
            <a:pPr eaLnBrk="1" fontAlgn="auto" hangingPunct="1">
              <a:spcAft>
                <a:spcPts val="0"/>
              </a:spcAft>
              <a:buFont typeface="Arial" pitchFamily="34" charset="0"/>
              <a:buChar char="•"/>
              <a:defRPr/>
            </a:pPr>
            <a:endParaRPr lang="en-US" dirty="0"/>
          </a:p>
        </p:txBody>
      </p:sp>
      <p:sp>
        <p:nvSpPr>
          <p:cNvPr id="4" name="Footer Placeholder 3"/>
          <p:cNvSpPr>
            <a:spLocks noGrp="1"/>
          </p:cNvSpPr>
          <p:nvPr>
            <p:ph type="ftr" sz="quarter" idx="11"/>
          </p:nvPr>
        </p:nvSpPr>
        <p:spPr/>
        <p:txBody>
          <a:bodyPr/>
          <a:lstStyle/>
          <a:p>
            <a:pPr>
              <a:defRPr/>
            </a:pPr>
            <a:r>
              <a:rPr lang="en-US"/>
              <a:t>Module 1. Foundations</a:t>
            </a:r>
          </a:p>
        </p:txBody>
      </p:sp>
      <p:sp>
        <p:nvSpPr>
          <p:cNvPr id="5" name="Slide Number Placeholder 4"/>
          <p:cNvSpPr>
            <a:spLocks noGrp="1"/>
          </p:cNvSpPr>
          <p:nvPr>
            <p:ph type="sldNum" sz="quarter" idx="12"/>
          </p:nvPr>
        </p:nvSpPr>
        <p:spPr/>
        <p:txBody>
          <a:bodyPr/>
          <a:lstStyle/>
          <a:p>
            <a:pPr>
              <a:defRPr/>
            </a:pPr>
            <a:fld id="{F46168AB-A64D-4D4A-BFE1-7031235E579F}" type="slidenum">
              <a:rPr lang="en-US"/>
              <a:pPr>
                <a:defRPr/>
              </a:pPr>
              <a:t>146</a:t>
            </a:fld>
            <a:endParaRPr lang="en-US"/>
          </a:p>
        </p:txBody>
      </p:sp>
      <p:sp>
        <p:nvSpPr>
          <p:cNvPr id="8" name="TextBox 7"/>
          <p:cNvSpPr txBox="1">
            <a:spLocks noChangeArrowheads="1"/>
          </p:cNvSpPr>
          <p:nvPr/>
        </p:nvSpPr>
        <p:spPr bwMode="auto">
          <a:xfrm>
            <a:off x="938213" y="1439863"/>
            <a:ext cx="1066800" cy="585787"/>
          </a:xfrm>
          <a:prstGeom prst="rect">
            <a:avLst/>
          </a:prstGeom>
          <a:noFill/>
          <a:ln w="9525">
            <a:noFill/>
            <a:miter lim="800000"/>
            <a:headEnd/>
            <a:tailEnd/>
          </a:ln>
        </p:spPr>
        <p:txBody>
          <a:bodyPr>
            <a:spAutoFit/>
          </a:bodyPr>
          <a:lstStyle/>
          <a:p>
            <a:r>
              <a:rPr lang="en-US" sz="3200">
                <a:solidFill>
                  <a:srgbClr val="FF0000"/>
                </a:solidFill>
                <a:latin typeface="Calibri" pitchFamily="34" charset="0"/>
              </a:rPr>
              <a:t>100</a:t>
            </a:r>
          </a:p>
        </p:txBody>
      </p:sp>
      <p:sp>
        <p:nvSpPr>
          <p:cNvPr id="9" name="TextBox 8"/>
          <p:cNvSpPr txBox="1">
            <a:spLocks noChangeArrowheads="1"/>
          </p:cNvSpPr>
          <p:nvPr/>
        </p:nvSpPr>
        <p:spPr bwMode="auto">
          <a:xfrm>
            <a:off x="938213" y="2051050"/>
            <a:ext cx="838200" cy="585788"/>
          </a:xfrm>
          <a:prstGeom prst="rect">
            <a:avLst/>
          </a:prstGeom>
          <a:noFill/>
          <a:ln w="9525">
            <a:noFill/>
            <a:miter lim="800000"/>
            <a:headEnd/>
            <a:tailEnd/>
          </a:ln>
        </p:spPr>
        <p:txBody>
          <a:bodyPr>
            <a:spAutoFit/>
          </a:bodyPr>
          <a:lstStyle/>
          <a:p>
            <a:r>
              <a:rPr lang="en-US" sz="3200">
                <a:solidFill>
                  <a:srgbClr val="FF0000"/>
                </a:solidFill>
                <a:latin typeface="Calibri" pitchFamily="34" charset="0"/>
              </a:rPr>
              <a:t>410</a:t>
            </a:r>
          </a:p>
        </p:txBody>
      </p:sp>
      <p:sp>
        <p:nvSpPr>
          <p:cNvPr id="15" name="TextBox 14"/>
          <p:cNvSpPr txBox="1">
            <a:spLocks noChangeArrowheads="1"/>
          </p:cNvSpPr>
          <p:nvPr/>
        </p:nvSpPr>
        <p:spPr bwMode="auto">
          <a:xfrm>
            <a:off x="876300" y="3257550"/>
            <a:ext cx="1014413" cy="584200"/>
          </a:xfrm>
          <a:prstGeom prst="rect">
            <a:avLst/>
          </a:prstGeom>
          <a:noFill/>
          <a:ln w="9525">
            <a:noFill/>
            <a:miter lim="800000"/>
            <a:headEnd/>
            <a:tailEnd/>
          </a:ln>
        </p:spPr>
        <p:txBody>
          <a:bodyPr>
            <a:spAutoFit/>
          </a:bodyPr>
          <a:lstStyle/>
          <a:p>
            <a:r>
              <a:rPr lang="en-US" sz="3200">
                <a:solidFill>
                  <a:srgbClr val="FF0000"/>
                </a:solidFill>
                <a:latin typeface="Calibri" pitchFamily="34" charset="0"/>
              </a:rPr>
              <a:t>511</a:t>
            </a:r>
          </a:p>
        </p:txBody>
      </p:sp>
      <p:sp>
        <p:nvSpPr>
          <p:cNvPr id="16" name="TextBox 15"/>
          <p:cNvSpPr txBox="1">
            <a:spLocks noChangeArrowheads="1"/>
          </p:cNvSpPr>
          <p:nvPr/>
        </p:nvSpPr>
        <p:spPr bwMode="auto">
          <a:xfrm>
            <a:off x="876300" y="3975100"/>
            <a:ext cx="1243013" cy="584200"/>
          </a:xfrm>
          <a:prstGeom prst="rect">
            <a:avLst/>
          </a:prstGeom>
          <a:noFill/>
          <a:ln w="9525">
            <a:noFill/>
            <a:miter lim="800000"/>
            <a:headEnd/>
            <a:tailEnd/>
          </a:ln>
        </p:spPr>
        <p:txBody>
          <a:bodyPr>
            <a:spAutoFit/>
          </a:bodyPr>
          <a:lstStyle/>
          <a:p>
            <a:r>
              <a:rPr lang="en-US" sz="3200">
                <a:solidFill>
                  <a:srgbClr val="FF0000"/>
                </a:solidFill>
                <a:latin typeface="Calibri" pitchFamily="34" charset="0"/>
              </a:rPr>
              <a:t>430</a:t>
            </a:r>
          </a:p>
        </p:txBody>
      </p:sp>
      <p:sp>
        <p:nvSpPr>
          <p:cNvPr id="17" name="TextBox 16"/>
          <p:cNvSpPr txBox="1">
            <a:spLocks noChangeArrowheads="1"/>
          </p:cNvSpPr>
          <p:nvPr/>
        </p:nvSpPr>
        <p:spPr bwMode="auto">
          <a:xfrm>
            <a:off x="876300" y="5100638"/>
            <a:ext cx="1014413" cy="584200"/>
          </a:xfrm>
          <a:prstGeom prst="rect">
            <a:avLst/>
          </a:prstGeom>
          <a:noFill/>
          <a:ln w="9525">
            <a:noFill/>
            <a:miter lim="800000"/>
            <a:headEnd/>
            <a:tailEnd/>
          </a:ln>
        </p:spPr>
        <p:txBody>
          <a:bodyPr>
            <a:spAutoFit/>
          </a:bodyPr>
          <a:lstStyle/>
          <a:p>
            <a:r>
              <a:rPr lang="en-US" sz="3200">
                <a:solidFill>
                  <a:srgbClr val="FF0000"/>
                </a:solidFill>
                <a:latin typeface="Calibri" pitchFamily="34" charset="0"/>
              </a:rPr>
              <a:t>151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5" grpId="0"/>
      <p:bldP spid="16" grpId="0"/>
      <p:bldP spid="17" grpId="0"/>
    </p:bld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1" name="Title 1"/>
          <p:cNvSpPr>
            <a:spLocks noGrp="1"/>
          </p:cNvSpPr>
          <p:nvPr>
            <p:ph type="title"/>
          </p:nvPr>
        </p:nvSpPr>
        <p:spPr/>
        <p:txBody>
          <a:bodyPr/>
          <a:lstStyle/>
          <a:p>
            <a:pPr eaLnBrk="1" hangingPunct="1"/>
            <a:r>
              <a:rPr lang="en-US"/>
              <a:t>00X : Control Fields</a:t>
            </a:r>
          </a:p>
        </p:txBody>
      </p:sp>
      <p:sp>
        <p:nvSpPr>
          <p:cNvPr id="296962" name="Content Placeholder 2"/>
          <p:cNvSpPr>
            <a:spLocks noGrp="1"/>
          </p:cNvSpPr>
          <p:nvPr>
            <p:ph idx="1"/>
          </p:nvPr>
        </p:nvSpPr>
        <p:spPr/>
        <p:txBody>
          <a:bodyPr/>
          <a:lstStyle/>
          <a:p>
            <a:pPr eaLnBrk="1" hangingPunct="1"/>
            <a:r>
              <a:rPr lang="en-US"/>
              <a:t>008/09 (OCLC Auth/Ref) – “Kind of Record”</a:t>
            </a:r>
          </a:p>
          <a:p>
            <a:pPr lvl="1" eaLnBrk="1" hangingPunct="1"/>
            <a:r>
              <a:rPr lang="en-US"/>
              <a:t>a = “established heading”</a:t>
            </a:r>
          </a:p>
          <a:p>
            <a:pPr lvl="1" eaLnBrk="1" hangingPunct="1"/>
            <a:r>
              <a:rPr lang="en-US"/>
              <a:t>b and c = “reference record”</a:t>
            </a:r>
          </a:p>
          <a:p>
            <a:pPr eaLnBrk="1" hangingPunct="1"/>
            <a:r>
              <a:rPr lang="en-US"/>
              <a:t>NACO catalogers will almost always code this “a”</a:t>
            </a:r>
          </a:p>
        </p:txBody>
      </p:sp>
      <p:sp>
        <p:nvSpPr>
          <p:cNvPr id="4" name="Footer Placeholder 3"/>
          <p:cNvSpPr>
            <a:spLocks noGrp="1"/>
          </p:cNvSpPr>
          <p:nvPr>
            <p:ph type="ftr" sz="quarter" idx="11"/>
          </p:nvPr>
        </p:nvSpPr>
        <p:spPr/>
        <p:txBody>
          <a:bodyPr/>
          <a:lstStyle/>
          <a:p>
            <a:pPr>
              <a:defRPr/>
            </a:pPr>
            <a:r>
              <a:rPr lang="en-US"/>
              <a:t>Module 1. Foundations</a:t>
            </a:r>
          </a:p>
        </p:txBody>
      </p:sp>
      <p:sp>
        <p:nvSpPr>
          <p:cNvPr id="5" name="Slide Number Placeholder 4"/>
          <p:cNvSpPr>
            <a:spLocks noGrp="1"/>
          </p:cNvSpPr>
          <p:nvPr>
            <p:ph type="sldNum" sz="quarter" idx="12"/>
          </p:nvPr>
        </p:nvSpPr>
        <p:spPr/>
        <p:txBody>
          <a:bodyPr/>
          <a:lstStyle/>
          <a:p>
            <a:pPr>
              <a:defRPr/>
            </a:pPr>
            <a:fld id="{C187FECD-A426-4D36-A16F-DF708B050D92}" type="slidenum">
              <a:rPr lang="en-US"/>
              <a:pPr>
                <a:defRPr/>
              </a:pPr>
              <a:t>147</a:t>
            </a:fld>
            <a:endParaRPr lang="en-US"/>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stretch>
            <a:fillRect/>
          </a:stretch>
        </p:blipFill>
        <p:spPr>
          <a:xfrm>
            <a:off x="423582" y="762000"/>
            <a:ext cx="7896505" cy="5334063"/>
          </a:xfrm>
          <a:prstGeom prst="rect">
            <a:avLst/>
          </a:prstGeom>
          <a:ln>
            <a:solidFill>
              <a:schemeClr val="tx1"/>
            </a:solidFill>
          </a:ln>
        </p:spPr>
      </p:pic>
      <p:sp>
        <p:nvSpPr>
          <p:cNvPr id="4" name="Footer Placeholder 3"/>
          <p:cNvSpPr>
            <a:spLocks noGrp="1"/>
          </p:cNvSpPr>
          <p:nvPr>
            <p:ph type="ftr" sz="quarter" idx="11"/>
          </p:nvPr>
        </p:nvSpPr>
        <p:spPr/>
        <p:txBody>
          <a:bodyPr/>
          <a:lstStyle/>
          <a:p>
            <a:pPr>
              <a:defRPr/>
            </a:pPr>
            <a:r>
              <a:rPr lang="en-US"/>
              <a:t>Module 1. Foundations</a:t>
            </a:r>
          </a:p>
        </p:txBody>
      </p:sp>
      <p:sp>
        <p:nvSpPr>
          <p:cNvPr id="5" name="Slide Number Placeholder 4"/>
          <p:cNvSpPr>
            <a:spLocks noGrp="1"/>
          </p:cNvSpPr>
          <p:nvPr>
            <p:ph type="sldNum" sz="quarter" idx="12"/>
          </p:nvPr>
        </p:nvSpPr>
        <p:spPr/>
        <p:txBody>
          <a:bodyPr/>
          <a:lstStyle/>
          <a:p>
            <a:pPr>
              <a:defRPr/>
            </a:pPr>
            <a:fld id="{690C8E9B-D76A-4A67-A5D6-0F120EAD26E3}" type="slidenum">
              <a:rPr lang="en-US"/>
              <a:pPr>
                <a:defRPr/>
              </a:pPr>
              <a:t>148</a:t>
            </a:fld>
            <a:endParaRPr lang="en-US"/>
          </a:p>
        </p:txBody>
      </p:sp>
      <p:sp>
        <p:nvSpPr>
          <p:cNvPr id="9" name="Oval 8"/>
          <p:cNvSpPr/>
          <p:nvPr/>
        </p:nvSpPr>
        <p:spPr>
          <a:xfrm>
            <a:off x="1524000" y="1736725"/>
            <a:ext cx="1219200" cy="32067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7" name="Title 1"/>
          <p:cNvSpPr>
            <a:spLocks noGrp="1"/>
          </p:cNvSpPr>
          <p:nvPr>
            <p:ph type="title"/>
          </p:nvPr>
        </p:nvSpPr>
        <p:spPr/>
        <p:txBody>
          <a:bodyPr/>
          <a:lstStyle/>
          <a:p>
            <a:pPr eaLnBrk="1" hangingPunct="1"/>
            <a:r>
              <a:rPr lang="en-US"/>
              <a:t>00X : Control Fields</a:t>
            </a:r>
          </a:p>
        </p:txBody>
      </p:sp>
      <p:sp>
        <p:nvSpPr>
          <p:cNvPr id="301058" name="Content Placeholder 2"/>
          <p:cNvSpPr>
            <a:spLocks noGrp="1"/>
          </p:cNvSpPr>
          <p:nvPr>
            <p:ph idx="1"/>
          </p:nvPr>
        </p:nvSpPr>
        <p:spPr/>
        <p:txBody>
          <a:bodyPr/>
          <a:lstStyle/>
          <a:p>
            <a:pPr eaLnBrk="1" hangingPunct="1"/>
            <a:r>
              <a:rPr lang="en-US" dirty="0"/>
              <a:t>008/10 (OCLC Rules) – “Descriptive Cataloging Rules”</a:t>
            </a:r>
          </a:p>
          <a:p>
            <a:pPr lvl="1" eaLnBrk="1" hangingPunct="1"/>
            <a:r>
              <a:rPr lang="en-US" dirty="0"/>
              <a:t>a-d = various former rules, including AACR2</a:t>
            </a:r>
          </a:p>
          <a:p>
            <a:pPr marL="914400" lvl="2" indent="0" eaLnBrk="1" hangingPunct="1">
              <a:buNone/>
            </a:pPr>
            <a:r>
              <a:rPr lang="en-US" dirty="0"/>
              <a:t>a - Earlier rules</a:t>
            </a:r>
          </a:p>
          <a:p>
            <a:pPr marL="914400" lvl="2" indent="0" eaLnBrk="1" hangingPunct="1">
              <a:buNone/>
            </a:pPr>
            <a:r>
              <a:rPr lang="en-US" dirty="0"/>
              <a:t>b - AACR 1</a:t>
            </a:r>
          </a:p>
          <a:p>
            <a:pPr marL="914400" lvl="2" indent="0" eaLnBrk="1" hangingPunct="1">
              <a:buNone/>
            </a:pPr>
            <a:r>
              <a:rPr lang="en-US" dirty="0"/>
              <a:t>c - AACR 2</a:t>
            </a:r>
          </a:p>
          <a:p>
            <a:pPr marL="914400" lvl="2" indent="0" eaLnBrk="1" hangingPunct="1">
              <a:buNone/>
            </a:pPr>
            <a:r>
              <a:rPr lang="en-US" dirty="0"/>
              <a:t>d - AACR 2 compatible heading</a:t>
            </a:r>
          </a:p>
          <a:p>
            <a:pPr lvl="1" eaLnBrk="1" hangingPunct="1"/>
            <a:r>
              <a:rPr lang="en-US" dirty="0"/>
              <a:t>z = “other”</a:t>
            </a:r>
          </a:p>
          <a:p>
            <a:pPr eaLnBrk="1" hangingPunct="1"/>
            <a:r>
              <a:rPr lang="en-US" dirty="0"/>
              <a:t>Use “z”</a:t>
            </a:r>
          </a:p>
        </p:txBody>
      </p:sp>
      <p:sp>
        <p:nvSpPr>
          <p:cNvPr id="4" name="Footer Placeholder 3"/>
          <p:cNvSpPr>
            <a:spLocks noGrp="1"/>
          </p:cNvSpPr>
          <p:nvPr>
            <p:ph type="ftr" sz="quarter" idx="11"/>
          </p:nvPr>
        </p:nvSpPr>
        <p:spPr/>
        <p:txBody>
          <a:bodyPr/>
          <a:lstStyle/>
          <a:p>
            <a:pPr>
              <a:defRPr/>
            </a:pPr>
            <a:r>
              <a:rPr lang="en-US"/>
              <a:t>Module 1. Foundations</a:t>
            </a:r>
          </a:p>
        </p:txBody>
      </p:sp>
      <p:sp>
        <p:nvSpPr>
          <p:cNvPr id="5" name="Slide Number Placeholder 4"/>
          <p:cNvSpPr>
            <a:spLocks noGrp="1"/>
          </p:cNvSpPr>
          <p:nvPr>
            <p:ph type="sldNum" sz="quarter" idx="12"/>
          </p:nvPr>
        </p:nvSpPr>
        <p:spPr/>
        <p:txBody>
          <a:bodyPr/>
          <a:lstStyle/>
          <a:p>
            <a:pPr>
              <a:defRPr/>
            </a:pPr>
            <a:fld id="{5DED2023-DD50-49E9-A3C9-41D803A025A1}" type="slidenum">
              <a:rPr lang="en-US"/>
              <a:pPr>
                <a:defRPr/>
              </a:pPr>
              <a:t>149</a:t>
            </a:fld>
            <a:endParaRPr lang="en-US"/>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stretch>
            <a:fillRect/>
          </a:stretch>
        </p:blipFill>
        <p:spPr>
          <a:xfrm>
            <a:off x="637895" y="762000"/>
            <a:ext cx="7896505" cy="5334063"/>
          </a:xfrm>
          <a:prstGeom prst="rect">
            <a:avLst/>
          </a:prstGeom>
          <a:ln>
            <a:solidFill>
              <a:schemeClr val="tx1"/>
            </a:solidFill>
          </a:ln>
        </p:spPr>
      </p:pic>
      <p:sp>
        <p:nvSpPr>
          <p:cNvPr id="9" name="Oval 8"/>
          <p:cNvSpPr/>
          <p:nvPr/>
        </p:nvSpPr>
        <p:spPr>
          <a:xfrm>
            <a:off x="4369158" y="2041525"/>
            <a:ext cx="1117242" cy="32067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 name="Footer Placeholder 3"/>
          <p:cNvSpPr>
            <a:spLocks noGrp="1"/>
          </p:cNvSpPr>
          <p:nvPr>
            <p:ph type="ftr" sz="quarter" idx="11"/>
          </p:nvPr>
        </p:nvSpPr>
        <p:spPr/>
        <p:txBody>
          <a:bodyPr/>
          <a:lstStyle/>
          <a:p>
            <a:pPr>
              <a:defRPr/>
            </a:pPr>
            <a:r>
              <a:rPr lang="en-US"/>
              <a:t>Module 1. Foundations</a:t>
            </a:r>
          </a:p>
        </p:txBody>
      </p:sp>
      <p:sp>
        <p:nvSpPr>
          <p:cNvPr id="5" name="Slide Number Placeholder 4"/>
          <p:cNvSpPr>
            <a:spLocks noGrp="1"/>
          </p:cNvSpPr>
          <p:nvPr>
            <p:ph type="sldNum" sz="quarter" idx="12"/>
          </p:nvPr>
        </p:nvSpPr>
        <p:spPr/>
        <p:txBody>
          <a:bodyPr/>
          <a:lstStyle/>
          <a:p>
            <a:pPr>
              <a:defRPr/>
            </a:pPr>
            <a:fld id="{D6543537-836F-41A8-966B-765794CFC07D}" type="slidenum">
              <a:rPr lang="en-US"/>
              <a:pPr>
                <a:defRPr/>
              </a:pPr>
              <a:t>150</a:t>
            </a:fld>
            <a:endParaRPr lang="en-US"/>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8873" y="1097756"/>
            <a:ext cx="8406254" cy="388143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Footer Placeholder 3"/>
          <p:cNvSpPr>
            <a:spLocks noGrp="1"/>
          </p:cNvSpPr>
          <p:nvPr>
            <p:ph type="ftr" sz="quarter" idx="11"/>
          </p:nvPr>
        </p:nvSpPr>
        <p:spPr/>
        <p:txBody>
          <a:bodyPr/>
          <a:lstStyle/>
          <a:p>
            <a:pPr>
              <a:defRPr/>
            </a:pPr>
            <a:r>
              <a:rPr lang="en-US"/>
              <a:t>Module 1. Foundations</a:t>
            </a:r>
          </a:p>
        </p:txBody>
      </p:sp>
      <p:sp>
        <p:nvSpPr>
          <p:cNvPr id="5" name="Slide Number Placeholder 4"/>
          <p:cNvSpPr>
            <a:spLocks noGrp="1"/>
          </p:cNvSpPr>
          <p:nvPr>
            <p:ph type="sldNum" sz="quarter" idx="12"/>
          </p:nvPr>
        </p:nvSpPr>
        <p:spPr/>
        <p:txBody>
          <a:bodyPr/>
          <a:lstStyle/>
          <a:p>
            <a:pPr>
              <a:defRPr/>
            </a:pPr>
            <a:fld id="{8187DBF1-CBB5-41D6-BBA2-7DE9A216AD1D}" type="slidenum">
              <a:rPr lang="en-US"/>
              <a:pPr>
                <a:defRPr/>
              </a:pPr>
              <a:t>151</a:t>
            </a:fld>
            <a:endParaRPr lang="en-US"/>
          </a:p>
        </p:txBody>
      </p:sp>
      <p:sp>
        <p:nvSpPr>
          <p:cNvPr id="9" name="Oval 8"/>
          <p:cNvSpPr/>
          <p:nvPr/>
        </p:nvSpPr>
        <p:spPr>
          <a:xfrm>
            <a:off x="4830500" y="2491450"/>
            <a:ext cx="6096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pPr>
              <a:defRPr/>
            </a:pPr>
            <a:r>
              <a:rPr lang="en-US"/>
              <a:t>Module 1. Foundations</a:t>
            </a:r>
          </a:p>
        </p:txBody>
      </p:sp>
      <p:sp>
        <p:nvSpPr>
          <p:cNvPr id="5" name="Slide Number Placeholder 4"/>
          <p:cNvSpPr>
            <a:spLocks noGrp="1"/>
          </p:cNvSpPr>
          <p:nvPr>
            <p:ph type="sldNum" sz="quarter" idx="12"/>
          </p:nvPr>
        </p:nvSpPr>
        <p:spPr/>
        <p:txBody>
          <a:bodyPr/>
          <a:lstStyle/>
          <a:p>
            <a:pPr>
              <a:defRPr/>
            </a:pPr>
            <a:fld id="{BF121FC1-0959-4CF8-A202-5E5CF75DE396}" type="slidenum">
              <a:rPr lang="en-US"/>
              <a:pPr>
                <a:defRPr/>
              </a:pPr>
              <a:t>152</a:t>
            </a:fld>
            <a:endParaRPr lang="en-US"/>
          </a:p>
        </p:txBody>
      </p:sp>
      <p:pic>
        <p:nvPicPr>
          <p:cNvPr id="307203" name="Picture 2"/>
          <p:cNvPicPr>
            <a:picLocks noChangeAspect="1" noChangeArrowheads="1"/>
          </p:cNvPicPr>
          <p:nvPr/>
        </p:nvPicPr>
        <p:blipFill rotWithShape="1">
          <a:blip r:embed="rId3"/>
          <a:srcRect l="2306" t="13616" r="31963" b="36459"/>
          <a:stretch/>
        </p:blipFill>
        <p:spPr bwMode="auto">
          <a:xfrm>
            <a:off x="228600" y="838200"/>
            <a:ext cx="8686800" cy="5029200"/>
          </a:xfrm>
          <a:prstGeom prst="rect">
            <a:avLst/>
          </a:prstGeom>
          <a:noFill/>
          <a:ln w="9525">
            <a:solidFill>
              <a:schemeClr val="tx1"/>
            </a:solidFill>
            <a:miter lim="800000"/>
            <a:headEnd/>
            <a:tailEnd/>
          </a:ln>
        </p:spPr>
      </p:pic>
      <p:sp>
        <p:nvSpPr>
          <p:cNvPr id="7" name="Oval 6"/>
          <p:cNvSpPr/>
          <p:nvPr/>
        </p:nvSpPr>
        <p:spPr>
          <a:xfrm>
            <a:off x="4572000" y="2080550"/>
            <a:ext cx="685800" cy="32067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49" name="Title 1"/>
          <p:cNvSpPr>
            <a:spLocks noGrp="1"/>
          </p:cNvSpPr>
          <p:nvPr>
            <p:ph type="title"/>
          </p:nvPr>
        </p:nvSpPr>
        <p:spPr/>
        <p:txBody>
          <a:bodyPr/>
          <a:lstStyle/>
          <a:p>
            <a:pPr eaLnBrk="1" hangingPunct="1"/>
            <a:r>
              <a:rPr lang="en-US"/>
              <a:t>00X : Control Fields</a:t>
            </a:r>
          </a:p>
        </p:txBody>
      </p:sp>
      <p:sp>
        <p:nvSpPr>
          <p:cNvPr id="309250" name="Content Placeholder 2"/>
          <p:cNvSpPr>
            <a:spLocks noGrp="1"/>
          </p:cNvSpPr>
          <p:nvPr>
            <p:ph idx="1"/>
          </p:nvPr>
        </p:nvSpPr>
        <p:spPr/>
        <p:txBody>
          <a:bodyPr/>
          <a:lstStyle/>
          <a:p>
            <a:pPr eaLnBrk="1" hangingPunct="1"/>
            <a:r>
              <a:rPr lang="en-US" sz="2000"/>
              <a:t>008/12 (OCLC Series) – “Type of series”</a:t>
            </a:r>
          </a:p>
          <a:p>
            <a:pPr lvl="1" eaLnBrk="1" hangingPunct="1"/>
            <a:r>
              <a:rPr lang="en-US" sz="1800"/>
              <a:t>a = Monographic series</a:t>
            </a:r>
          </a:p>
          <a:p>
            <a:pPr lvl="1" eaLnBrk="1" hangingPunct="1"/>
            <a:r>
              <a:rPr lang="en-US" sz="1800"/>
              <a:t>b = Multipart item</a:t>
            </a:r>
          </a:p>
          <a:p>
            <a:pPr lvl="1" eaLnBrk="1" hangingPunct="1"/>
            <a:r>
              <a:rPr lang="en-US" sz="1800"/>
              <a:t>c = Series-like phrase</a:t>
            </a:r>
          </a:p>
          <a:p>
            <a:pPr lvl="1" eaLnBrk="1" hangingPunct="1"/>
            <a:r>
              <a:rPr lang="en-US" sz="1800"/>
              <a:t>n = Not applicable</a:t>
            </a:r>
          </a:p>
          <a:p>
            <a:pPr eaLnBrk="1" hangingPunct="1"/>
            <a:r>
              <a:rPr lang="en-US" sz="2000"/>
              <a:t>008/13 (OCLC Ser num) – “Numbered or unnumbered series”</a:t>
            </a:r>
          </a:p>
          <a:p>
            <a:pPr lvl="1" eaLnBrk="1" hangingPunct="1"/>
            <a:r>
              <a:rPr lang="en-US" sz="1800"/>
              <a:t>a = Numbered</a:t>
            </a:r>
          </a:p>
          <a:p>
            <a:pPr lvl="1" eaLnBrk="1" hangingPunct="1"/>
            <a:r>
              <a:rPr lang="en-US" sz="1800"/>
              <a:t>b = Unnumbered</a:t>
            </a:r>
          </a:p>
          <a:p>
            <a:pPr lvl="1" eaLnBrk="1" hangingPunct="1"/>
            <a:r>
              <a:rPr lang="en-US" sz="1800"/>
              <a:t>c = Numbering varies</a:t>
            </a:r>
          </a:p>
          <a:p>
            <a:pPr lvl="1" eaLnBrk="1" hangingPunct="1"/>
            <a:r>
              <a:rPr lang="en-US" sz="1800"/>
              <a:t>n = Not applicable</a:t>
            </a:r>
          </a:p>
          <a:p>
            <a:pPr eaLnBrk="1" hangingPunct="1"/>
            <a:r>
              <a:rPr lang="en-US" sz="2000"/>
              <a:t>008/16 (OCLC Ser use) – “Heading use – series added entry”</a:t>
            </a:r>
          </a:p>
          <a:p>
            <a:pPr lvl="1" eaLnBrk="1" hangingPunct="1"/>
            <a:r>
              <a:rPr lang="en-US" sz="1800"/>
              <a:t>a = Appropriate</a:t>
            </a:r>
          </a:p>
          <a:p>
            <a:pPr lvl="1" eaLnBrk="1" hangingPunct="1"/>
            <a:r>
              <a:rPr lang="en-US" sz="1800"/>
              <a:t>b = Not appropriate</a:t>
            </a:r>
          </a:p>
          <a:p>
            <a:pPr eaLnBrk="1" hangingPunct="1"/>
            <a:endParaRPr lang="en-US" sz="2400"/>
          </a:p>
        </p:txBody>
      </p:sp>
      <p:sp>
        <p:nvSpPr>
          <p:cNvPr id="4" name="Footer Placeholder 3"/>
          <p:cNvSpPr>
            <a:spLocks noGrp="1"/>
          </p:cNvSpPr>
          <p:nvPr>
            <p:ph type="ftr" sz="quarter" idx="11"/>
          </p:nvPr>
        </p:nvSpPr>
        <p:spPr/>
        <p:txBody>
          <a:bodyPr/>
          <a:lstStyle/>
          <a:p>
            <a:pPr>
              <a:defRPr/>
            </a:pPr>
            <a:r>
              <a:rPr lang="en-US"/>
              <a:t>Module 1. Foundations</a:t>
            </a:r>
          </a:p>
        </p:txBody>
      </p:sp>
      <p:sp>
        <p:nvSpPr>
          <p:cNvPr id="5" name="Slide Number Placeholder 4"/>
          <p:cNvSpPr>
            <a:spLocks noGrp="1"/>
          </p:cNvSpPr>
          <p:nvPr>
            <p:ph type="sldNum" sz="quarter" idx="12"/>
          </p:nvPr>
        </p:nvSpPr>
        <p:spPr/>
        <p:txBody>
          <a:bodyPr/>
          <a:lstStyle/>
          <a:p>
            <a:pPr>
              <a:defRPr/>
            </a:pPr>
            <a:fld id="{B2807C7D-6CC4-4745-8C81-0A10E9E70CCD}" type="slidenum">
              <a:rPr lang="en-US"/>
              <a:pPr>
                <a:defRPr/>
              </a:pPr>
              <a:t>153</a:t>
            </a:fld>
            <a:endParaRPr lang="en-US"/>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a:stretch>
            <a:fillRect/>
          </a:stretch>
        </p:blipFill>
        <p:spPr>
          <a:xfrm>
            <a:off x="637895" y="762000"/>
            <a:ext cx="7896505" cy="5334063"/>
          </a:xfrm>
          <a:prstGeom prst="rect">
            <a:avLst/>
          </a:prstGeom>
          <a:ln>
            <a:solidFill>
              <a:schemeClr val="tx1"/>
            </a:solidFill>
          </a:ln>
        </p:spPr>
      </p:pic>
      <p:sp>
        <p:nvSpPr>
          <p:cNvPr id="4" name="Footer Placeholder 3"/>
          <p:cNvSpPr>
            <a:spLocks noGrp="1"/>
          </p:cNvSpPr>
          <p:nvPr>
            <p:ph type="ftr" sz="quarter" idx="11"/>
          </p:nvPr>
        </p:nvSpPr>
        <p:spPr/>
        <p:txBody>
          <a:bodyPr/>
          <a:lstStyle/>
          <a:p>
            <a:pPr>
              <a:defRPr/>
            </a:pPr>
            <a:r>
              <a:rPr lang="en-US"/>
              <a:t>Module 1. Foundations</a:t>
            </a:r>
          </a:p>
        </p:txBody>
      </p:sp>
      <p:sp>
        <p:nvSpPr>
          <p:cNvPr id="5" name="Slide Number Placeholder 4"/>
          <p:cNvSpPr>
            <a:spLocks noGrp="1"/>
          </p:cNvSpPr>
          <p:nvPr>
            <p:ph type="sldNum" sz="quarter" idx="12"/>
          </p:nvPr>
        </p:nvSpPr>
        <p:spPr/>
        <p:txBody>
          <a:bodyPr/>
          <a:lstStyle/>
          <a:p>
            <a:pPr>
              <a:defRPr/>
            </a:pPr>
            <a:fld id="{2F962F2F-7361-40D7-9007-99319ADDEF0E}" type="slidenum">
              <a:rPr lang="en-US"/>
              <a:pPr>
                <a:defRPr/>
              </a:pPr>
              <a:t>154</a:t>
            </a:fld>
            <a:endParaRPr lang="en-US"/>
          </a:p>
        </p:txBody>
      </p:sp>
      <p:sp>
        <p:nvSpPr>
          <p:cNvPr id="9" name="Oval 8"/>
          <p:cNvSpPr/>
          <p:nvPr/>
        </p:nvSpPr>
        <p:spPr>
          <a:xfrm>
            <a:off x="457200" y="1676400"/>
            <a:ext cx="1295400" cy="838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Oval 6"/>
          <p:cNvSpPr/>
          <p:nvPr/>
        </p:nvSpPr>
        <p:spPr>
          <a:xfrm>
            <a:off x="4343400" y="1752600"/>
            <a:ext cx="1295400" cy="33496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5" name="Title 1"/>
          <p:cNvSpPr>
            <a:spLocks noGrp="1"/>
          </p:cNvSpPr>
          <p:nvPr>
            <p:ph type="title"/>
          </p:nvPr>
        </p:nvSpPr>
        <p:spPr/>
        <p:txBody>
          <a:bodyPr/>
          <a:lstStyle/>
          <a:p>
            <a:pPr eaLnBrk="1" hangingPunct="1"/>
            <a:r>
              <a:rPr lang="en-US"/>
              <a:t>00X : Control Fields</a:t>
            </a:r>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pitchFamily="34" charset="0"/>
              <a:buChar char="•"/>
              <a:defRPr/>
            </a:pPr>
            <a:r>
              <a:rPr lang="en-US" dirty="0"/>
              <a:t>008/14 (OCLC Name use) – “Heading use – main or added entry” (1XX/7XX in bib record)</a:t>
            </a:r>
          </a:p>
          <a:p>
            <a:pPr lvl="1" eaLnBrk="1" fontAlgn="auto" hangingPunct="1">
              <a:spcAft>
                <a:spcPts val="0"/>
              </a:spcAft>
              <a:buFont typeface="Arial" pitchFamily="34" charset="0"/>
              <a:buChar char="–"/>
              <a:defRPr/>
            </a:pPr>
            <a:r>
              <a:rPr lang="en-US" dirty="0"/>
              <a:t>a = Appropriate</a:t>
            </a:r>
          </a:p>
          <a:p>
            <a:pPr lvl="1" eaLnBrk="1" fontAlgn="auto" hangingPunct="1">
              <a:spcAft>
                <a:spcPts val="0"/>
              </a:spcAft>
              <a:buFont typeface="Arial" pitchFamily="34" charset="0"/>
              <a:buChar char="–"/>
              <a:defRPr/>
            </a:pPr>
            <a:r>
              <a:rPr lang="en-US" dirty="0"/>
              <a:t>b = Not appropriate</a:t>
            </a:r>
          </a:p>
          <a:p>
            <a:pPr eaLnBrk="1" fontAlgn="auto" hangingPunct="1">
              <a:spcAft>
                <a:spcPts val="0"/>
              </a:spcAft>
              <a:buFont typeface="Arial" pitchFamily="34" charset="0"/>
              <a:buChar char="•"/>
              <a:defRPr/>
            </a:pPr>
            <a:r>
              <a:rPr lang="en-US" dirty="0"/>
              <a:t>008/15 (OCLC </a:t>
            </a:r>
            <a:r>
              <a:rPr lang="en-US" dirty="0" err="1"/>
              <a:t>Subj</a:t>
            </a:r>
            <a:r>
              <a:rPr lang="en-US" dirty="0"/>
              <a:t> use) – “Heading use – subject added entry” (6XX in bib record)</a:t>
            </a:r>
          </a:p>
          <a:p>
            <a:pPr lvl="1" eaLnBrk="1" fontAlgn="auto" hangingPunct="1">
              <a:spcAft>
                <a:spcPts val="0"/>
              </a:spcAft>
              <a:buFont typeface="Arial" pitchFamily="34" charset="0"/>
              <a:buChar char="–"/>
              <a:defRPr/>
            </a:pPr>
            <a:r>
              <a:rPr lang="en-US" dirty="0"/>
              <a:t>a = Appropriate</a:t>
            </a:r>
          </a:p>
          <a:p>
            <a:pPr lvl="1" eaLnBrk="1" fontAlgn="auto" hangingPunct="1">
              <a:spcAft>
                <a:spcPts val="0"/>
              </a:spcAft>
              <a:buFont typeface="Arial" pitchFamily="34" charset="0"/>
              <a:buChar char="–"/>
              <a:defRPr/>
            </a:pPr>
            <a:r>
              <a:rPr lang="en-US" dirty="0"/>
              <a:t>b = Not appropriate</a:t>
            </a:r>
          </a:p>
          <a:p>
            <a:pPr marL="457200" lvl="1" indent="0" eaLnBrk="1" fontAlgn="auto" hangingPunct="1">
              <a:spcAft>
                <a:spcPts val="0"/>
              </a:spcAft>
              <a:buFont typeface="Arial" pitchFamily="34" charset="0"/>
              <a:buNone/>
              <a:defRPr/>
            </a:pPr>
            <a:endParaRPr lang="en-US" dirty="0"/>
          </a:p>
        </p:txBody>
      </p:sp>
      <p:sp>
        <p:nvSpPr>
          <p:cNvPr id="4" name="Footer Placeholder 3"/>
          <p:cNvSpPr>
            <a:spLocks noGrp="1"/>
          </p:cNvSpPr>
          <p:nvPr>
            <p:ph type="ftr" sz="quarter" idx="11"/>
          </p:nvPr>
        </p:nvSpPr>
        <p:spPr/>
        <p:txBody>
          <a:bodyPr/>
          <a:lstStyle/>
          <a:p>
            <a:pPr>
              <a:defRPr/>
            </a:pPr>
            <a:r>
              <a:rPr lang="en-US"/>
              <a:t>Module 1. Foundations</a:t>
            </a:r>
          </a:p>
        </p:txBody>
      </p:sp>
      <p:sp>
        <p:nvSpPr>
          <p:cNvPr id="5" name="Slide Number Placeholder 4"/>
          <p:cNvSpPr>
            <a:spLocks noGrp="1"/>
          </p:cNvSpPr>
          <p:nvPr>
            <p:ph type="sldNum" sz="quarter" idx="12"/>
          </p:nvPr>
        </p:nvSpPr>
        <p:spPr/>
        <p:txBody>
          <a:bodyPr/>
          <a:lstStyle/>
          <a:p>
            <a:pPr>
              <a:defRPr/>
            </a:pPr>
            <a:fld id="{8BEE1F5F-4658-46A4-88D7-35D187E478C6}" type="slidenum">
              <a:rPr lang="en-US"/>
              <a:pPr>
                <a:defRPr/>
              </a:pPr>
              <a:t>155</a:t>
            </a:fld>
            <a:endParaRPr lang="en-US"/>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stretch>
            <a:fillRect/>
          </a:stretch>
        </p:blipFill>
        <p:spPr>
          <a:xfrm>
            <a:off x="637895" y="762000"/>
            <a:ext cx="7896505" cy="5334063"/>
          </a:xfrm>
          <a:prstGeom prst="rect">
            <a:avLst/>
          </a:prstGeom>
          <a:ln>
            <a:solidFill>
              <a:schemeClr val="tx1"/>
            </a:solidFill>
          </a:ln>
        </p:spPr>
      </p:pic>
      <p:sp>
        <p:nvSpPr>
          <p:cNvPr id="4" name="Footer Placeholder 3"/>
          <p:cNvSpPr>
            <a:spLocks noGrp="1"/>
          </p:cNvSpPr>
          <p:nvPr>
            <p:ph type="ftr" sz="quarter" idx="11"/>
          </p:nvPr>
        </p:nvSpPr>
        <p:spPr/>
        <p:txBody>
          <a:bodyPr/>
          <a:lstStyle/>
          <a:p>
            <a:pPr>
              <a:defRPr/>
            </a:pPr>
            <a:r>
              <a:rPr lang="en-US"/>
              <a:t>Module 1. Foundations</a:t>
            </a:r>
          </a:p>
        </p:txBody>
      </p:sp>
      <p:sp>
        <p:nvSpPr>
          <p:cNvPr id="5" name="Slide Number Placeholder 4"/>
          <p:cNvSpPr>
            <a:spLocks noGrp="1"/>
          </p:cNvSpPr>
          <p:nvPr>
            <p:ph type="sldNum" sz="quarter" idx="12"/>
          </p:nvPr>
        </p:nvSpPr>
        <p:spPr/>
        <p:txBody>
          <a:bodyPr/>
          <a:lstStyle/>
          <a:p>
            <a:pPr>
              <a:defRPr/>
            </a:pPr>
            <a:fld id="{E8376C20-026D-4BB6-986C-73F906214236}" type="slidenum">
              <a:rPr lang="en-US"/>
              <a:pPr>
                <a:defRPr/>
              </a:pPr>
              <a:t>156</a:t>
            </a:fld>
            <a:endParaRPr lang="en-US"/>
          </a:p>
        </p:txBody>
      </p:sp>
      <p:sp>
        <p:nvSpPr>
          <p:cNvPr id="9" name="Oval 8"/>
          <p:cNvSpPr/>
          <p:nvPr/>
        </p:nvSpPr>
        <p:spPr>
          <a:xfrm>
            <a:off x="4343400" y="1124675"/>
            <a:ext cx="1520825" cy="762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pPr>
              <a:defRPr/>
            </a:pPr>
            <a:r>
              <a:rPr lang="en-US"/>
              <a:t>Module 1. Foundations</a:t>
            </a:r>
          </a:p>
        </p:txBody>
      </p:sp>
      <p:sp>
        <p:nvSpPr>
          <p:cNvPr id="5" name="Slide Number Placeholder 4"/>
          <p:cNvSpPr>
            <a:spLocks noGrp="1"/>
          </p:cNvSpPr>
          <p:nvPr>
            <p:ph type="sldNum" sz="quarter" idx="12"/>
          </p:nvPr>
        </p:nvSpPr>
        <p:spPr/>
        <p:txBody>
          <a:bodyPr/>
          <a:lstStyle/>
          <a:p>
            <a:pPr>
              <a:defRPr/>
            </a:pPr>
            <a:fld id="{E8376C20-026D-4BB6-986C-73F906214236}" type="slidenum">
              <a:rPr lang="en-US"/>
              <a:pPr>
                <a:defRPr/>
              </a:pPr>
              <a:t>157</a:t>
            </a:fld>
            <a:endParaRPr lang="en-US"/>
          </a:p>
        </p:txBody>
      </p:sp>
      <p:pic>
        <p:nvPicPr>
          <p:cNvPr id="3" name="Picture 2">
            <a:extLst>
              <a:ext uri="{FF2B5EF4-FFF2-40B4-BE49-F238E27FC236}">
                <a16:creationId xmlns:a16="http://schemas.microsoft.com/office/drawing/2014/main" id="{8F0A1F48-5278-4DC6-86C4-C7E9DE9D6B0B}"/>
              </a:ext>
            </a:extLst>
          </p:cNvPr>
          <p:cNvPicPr>
            <a:picLocks noChangeAspect="1"/>
          </p:cNvPicPr>
          <p:nvPr/>
        </p:nvPicPr>
        <p:blipFill>
          <a:blip r:embed="rId3"/>
          <a:stretch>
            <a:fillRect/>
          </a:stretch>
        </p:blipFill>
        <p:spPr>
          <a:xfrm>
            <a:off x="0" y="525920"/>
            <a:ext cx="9144000" cy="5806160"/>
          </a:xfrm>
          <a:prstGeom prst="rect">
            <a:avLst/>
          </a:prstGeom>
          <a:ln>
            <a:solidFill>
              <a:schemeClr val="tx1"/>
            </a:solidFill>
          </a:ln>
        </p:spPr>
      </p:pic>
      <p:sp>
        <p:nvSpPr>
          <p:cNvPr id="6" name="Oval 5">
            <a:extLst>
              <a:ext uri="{FF2B5EF4-FFF2-40B4-BE49-F238E27FC236}">
                <a16:creationId xmlns:a16="http://schemas.microsoft.com/office/drawing/2014/main" id="{534C2D43-0A34-4BDF-A562-BC96B927CBD1}"/>
              </a:ext>
            </a:extLst>
          </p:cNvPr>
          <p:cNvSpPr/>
          <p:nvPr/>
        </p:nvSpPr>
        <p:spPr>
          <a:xfrm>
            <a:off x="2926080" y="1124712"/>
            <a:ext cx="3200400" cy="36576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val 1">
            <a:extLst>
              <a:ext uri="{FF2B5EF4-FFF2-40B4-BE49-F238E27FC236}">
                <a16:creationId xmlns:a16="http://schemas.microsoft.com/office/drawing/2014/main" id="{269DE0FF-1EEB-40E3-B895-BD61673731CB}"/>
              </a:ext>
            </a:extLst>
          </p:cNvPr>
          <p:cNvSpPr/>
          <p:nvPr/>
        </p:nvSpPr>
        <p:spPr>
          <a:xfrm>
            <a:off x="4724400" y="838200"/>
            <a:ext cx="12954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84882385"/>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1" name="Title 1"/>
          <p:cNvSpPr>
            <a:spLocks noGrp="1"/>
          </p:cNvSpPr>
          <p:nvPr>
            <p:ph type="title"/>
          </p:nvPr>
        </p:nvSpPr>
        <p:spPr/>
        <p:txBody>
          <a:bodyPr/>
          <a:lstStyle/>
          <a:p>
            <a:pPr eaLnBrk="1" hangingPunct="1"/>
            <a:r>
              <a:rPr lang="en-US"/>
              <a:t>00X : Control Fields</a:t>
            </a:r>
          </a:p>
        </p:txBody>
      </p:sp>
      <p:sp>
        <p:nvSpPr>
          <p:cNvPr id="3" name="Content Placeholder 2"/>
          <p:cNvSpPr>
            <a:spLocks noGrp="1"/>
          </p:cNvSpPr>
          <p:nvPr>
            <p:ph idx="1"/>
          </p:nvPr>
        </p:nvSpPr>
        <p:spPr/>
        <p:txBody>
          <a:bodyPr rtlCol="0">
            <a:normAutofit lnSpcReduction="10000"/>
          </a:bodyPr>
          <a:lstStyle/>
          <a:p>
            <a:pPr eaLnBrk="1" fontAlgn="auto" hangingPunct="1">
              <a:spcAft>
                <a:spcPts val="0"/>
              </a:spcAft>
              <a:buFont typeface="Arial" pitchFamily="34" charset="0"/>
              <a:buChar char="•"/>
              <a:defRPr/>
            </a:pPr>
            <a:r>
              <a:rPr lang="en-US"/>
              <a:t>008/29 (OCLC Ref status) – “Reference evaluation”</a:t>
            </a:r>
          </a:p>
          <a:p>
            <a:pPr lvl="1" eaLnBrk="1" fontAlgn="auto" hangingPunct="1">
              <a:spcAft>
                <a:spcPts val="0"/>
              </a:spcAft>
              <a:buFont typeface="Arial" pitchFamily="34" charset="0"/>
              <a:buChar char="–"/>
              <a:defRPr/>
            </a:pPr>
            <a:r>
              <a:rPr lang="en-US"/>
              <a:t>a = 4XX or 5XX fields present in the record</a:t>
            </a:r>
          </a:p>
          <a:p>
            <a:pPr lvl="1" eaLnBrk="1" fontAlgn="auto" hangingPunct="1">
              <a:spcAft>
                <a:spcPts val="0"/>
              </a:spcAft>
              <a:buFont typeface="Arial" pitchFamily="34" charset="0"/>
              <a:buChar char="–"/>
              <a:defRPr/>
            </a:pPr>
            <a:r>
              <a:rPr lang="en-US"/>
              <a:t>b = Includes 4XX fields that are not “evaluated”</a:t>
            </a:r>
          </a:p>
          <a:p>
            <a:pPr lvl="1" eaLnBrk="1" fontAlgn="auto" hangingPunct="1">
              <a:spcAft>
                <a:spcPts val="0"/>
              </a:spcAft>
              <a:buFont typeface="Arial" pitchFamily="34" charset="0"/>
              <a:buChar char="–"/>
              <a:defRPr/>
            </a:pPr>
            <a:r>
              <a:rPr lang="en-US"/>
              <a:t>n = no 4XX or 5XX fields present in the record</a:t>
            </a:r>
          </a:p>
          <a:p>
            <a:pPr eaLnBrk="1" fontAlgn="auto" hangingPunct="1">
              <a:spcAft>
                <a:spcPts val="0"/>
              </a:spcAft>
              <a:buFont typeface="Arial" pitchFamily="34" charset="0"/>
              <a:buChar char="•"/>
              <a:defRPr/>
            </a:pPr>
            <a:r>
              <a:rPr lang="en-US"/>
              <a:t>Because guidelines for evaluation of non-Roman script references have not yet been established, use “b” if non-Latin script 4XX fields are present</a:t>
            </a:r>
          </a:p>
          <a:p>
            <a:pPr marL="457200" lvl="1" indent="0" eaLnBrk="1" fontAlgn="auto" hangingPunct="1">
              <a:spcAft>
                <a:spcPts val="0"/>
              </a:spcAft>
              <a:buFont typeface="Arial" pitchFamily="34" charset="0"/>
              <a:buNone/>
              <a:defRPr/>
            </a:pPr>
            <a:endParaRPr lang="en-US"/>
          </a:p>
        </p:txBody>
      </p:sp>
      <p:sp>
        <p:nvSpPr>
          <p:cNvPr id="4" name="Footer Placeholder 3"/>
          <p:cNvSpPr>
            <a:spLocks noGrp="1"/>
          </p:cNvSpPr>
          <p:nvPr>
            <p:ph type="ftr" sz="quarter" idx="11"/>
          </p:nvPr>
        </p:nvSpPr>
        <p:spPr/>
        <p:txBody>
          <a:bodyPr/>
          <a:lstStyle/>
          <a:p>
            <a:pPr>
              <a:defRPr/>
            </a:pPr>
            <a:r>
              <a:rPr lang="en-US"/>
              <a:t>Module 1. Foundations</a:t>
            </a:r>
          </a:p>
        </p:txBody>
      </p:sp>
      <p:sp>
        <p:nvSpPr>
          <p:cNvPr id="5" name="Slide Number Placeholder 4"/>
          <p:cNvSpPr>
            <a:spLocks noGrp="1"/>
          </p:cNvSpPr>
          <p:nvPr>
            <p:ph type="sldNum" sz="quarter" idx="12"/>
          </p:nvPr>
        </p:nvSpPr>
        <p:spPr/>
        <p:txBody>
          <a:bodyPr/>
          <a:lstStyle/>
          <a:p>
            <a:pPr>
              <a:defRPr/>
            </a:pPr>
            <a:fld id="{A6150027-67A2-409A-842D-9464FE2EE28C}" type="slidenum">
              <a:rPr lang="en-US"/>
              <a:pPr>
                <a:defRPr/>
              </a:pPr>
              <a:t>158</a:t>
            </a:fld>
            <a:endParaRPr lang="en-US"/>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3124200" y="6356350"/>
            <a:ext cx="2895600" cy="365125"/>
          </a:xfrm>
        </p:spPr>
        <p:txBody>
          <a:bodyPr/>
          <a:lstStyle/>
          <a:p>
            <a:pPr>
              <a:defRPr/>
            </a:pPr>
            <a:r>
              <a:rPr lang="en-US"/>
              <a:t>Module 1. Foundations</a:t>
            </a:r>
          </a:p>
        </p:txBody>
      </p:sp>
      <p:sp>
        <p:nvSpPr>
          <p:cNvPr id="5" name="Slide Number Placeholder 4"/>
          <p:cNvSpPr>
            <a:spLocks noGrp="1"/>
          </p:cNvSpPr>
          <p:nvPr>
            <p:ph type="sldNum" sz="quarter" idx="12"/>
          </p:nvPr>
        </p:nvSpPr>
        <p:spPr>
          <a:xfrm>
            <a:off x="6553200" y="6356350"/>
            <a:ext cx="2133600" cy="365125"/>
          </a:xfrm>
        </p:spPr>
        <p:txBody>
          <a:bodyPr/>
          <a:lstStyle/>
          <a:p>
            <a:pPr>
              <a:defRPr/>
            </a:pPr>
            <a:fld id="{B928CCEC-B8FD-41F4-A312-F4C87AA5CFA6}" type="slidenum">
              <a:rPr lang="en-US" smtClean="0"/>
              <a:pPr>
                <a:defRPr/>
              </a:pPr>
              <a:t>159</a:t>
            </a:fld>
            <a:endParaRPr lang="en-US"/>
          </a:p>
        </p:txBody>
      </p:sp>
      <p:pic>
        <p:nvPicPr>
          <p:cNvPr id="7" name="Picture 6">
            <a:extLst>
              <a:ext uri="{FF2B5EF4-FFF2-40B4-BE49-F238E27FC236}">
                <a16:creationId xmlns:a16="http://schemas.microsoft.com/office/drawing/2014/main" id="{F0D457AC-2221-4CF4-8AC3-3E17E2804655}"/>
              </a:ext>
            </a:extLst>
          </p:cNvPr>
          <p:cNvPicPr>
            <a:picLocks noChangeAspect="1"/>
          </p:cNvPicPr>
          <p:nvPr/>
        </p:nvPicPr>
        <p:blipFill>
          <a:blip r:embed="rId3"/>
          <a:stretch>
            <a:fillRect/>
          </a:stretch>
        </p:blipFill>
        <p:spPr>
          <a:xfrm>
            <a:off x="19665" y="1691640"/>
            <a:ext cx="9144000" cy="4972639"/>
          </a:xfrm>
          <a:prstGeom prst="rect">
            <a:avLst/>
          </a:prstGeom>
        </p:spPr>
      </p:pic>
      <p:pic>
        <p:nvPicPr>
          <p:cNvPr id="10" name="Picture 9">
            <a:extLst>
              <a:ext uri="{FF2B5EF4-FFF2-40B4-BE49-F238E27FC236}">
                <a16:creationId xmlns:a16="http://schemas.microsoft.com/office/drawing/2014/main" id="{286C1E4E-26F5-4901-9DF3-CA605CB99638}"/>
              </a:ext>
            </a:extLst>
          </p:cNvPr>
          <p:cNvPicPr>
            <a:picLocks noChangeAspect="1"/>
          </p:cNvPicPr>
          <p:nvPr/>
        </p:nvPicPr>
        <p:blipFill>
          <a:blip r:embed="rId4"/>
          <a:stretch>
            <a:fillRect/>
          </a:stretch>
        </p:blipFill>
        <p:spPr>
          <a:xfrm>
            <a:off x="0" y="128016"/>
            <a:ext cx="9144000" cy="1561936"/>
          </a:xfrm>
          <a:prstGeom prst="rect">
            <a:avLst/>
          </a:prstGeom>
        </p:spPr>
      </p:pic>
      <p:sp>
        <p:nvSpPr>
          <p:cNvPr id="13" name="Oval 12">
            <a:extLst>
              <a:ext uri="{FF2B5EF4-FFF2-40B4-BE49-F238E27FC236}">
                <a16:creationId xmlns:a16="http://schemas.microsoft.com/office/drawing/2014/main" id="{0E85E535-6447-4F7B-9B6A-F6BB1E9465BC}"/>
              </a:ext>
            </a:extLst>
          </p:cNvPr>
          <p:cNvSpPr/>
          <p:nvPr/>
        </p:nvSpPr>
        <p:spPr>
          <a:xfrm>
            <a:off x="1143000" y="545190"/>
            <a:ext cx="1154575"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12" name="Straight Arrow Connector 11">
            <a:extLst>
              <a:ext uri="{FF2B5EF4-FFF2-40B4-BE49-F238E27FC236}">
                <a16:creationId xmlns:a16="http://schemas.microsoft.com/office/drawing/2014/main" id="{F1E7E0D5-7C2A-437F-9BFD-084DABAF9D5D}"/>
              </a:ext>
            </a:extLst>
          </p:cNvPr>
          <p:cNvCxnSpPr>
            <a:cxnSpLocks/>
          </p:cNvCxnSpPr>
          <p:nvPr/>
        </p:nvCxnSpPr>
        <p:spPr>
          <a:xfrm flipH="1">
            <a:off x="2857501" y="5458968"/>
            <a:ext cx="723899" cy="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4D9349CB-4944-45BB-A588-FEB41358C3E9}"/>
              </a:ext>
            </a:extLst>
          </p:cNvPr>
          <p:cNvCxnSpPr>
            <a:cxnSpLocks/>
          </p:cNvCxnSpPr>
          <p:nvPr/>
        </p:nvCxnSpPr>
        <p:spPr>
          <a:xfrm flipH="1">
            <a:off x="2857500" y="6510528"/>
            <a:ext cx="723899" cy="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68D31B72-F165-4D70-9A14-D50A9AA9E918}"/>
              </a:ext>
            </a:extLst>
          </p:cNvPr>
          <p:cNvCxnSpPr/>
          <p:nvPr/>
        </p:nvCxnSpPr>
        <p:spPr>
          <a:xfrm>
            <a:off x="6492240" y="6007608"/>
            <a:ext cx="762000" cy="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77782635"/>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Title 1"/>
          <p:cNvSpPr>
            <a:spLocks noGrp="1"/>
          </p:cNvSpPr>
          <p:nvPr>
            <p:ph type="title"/>
          </p:nvPr>
        </p:nvSpPr>
        <p:spPr/>
        <p:txBody>
          <a:bodyPr/>
          <a:lstStyle/>
          <a:p>
            <a:pPr eaLnBrk="1" hangingPunct="1"/>
            <a:r>
              <a:rPr lang="en-US"/>
              <a:t>00X : Control Fields</a:t>
            </a:r>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pitchFamily="34" charset="0"/>
              <a:buChar char="•"/>
              <a:defRPr/>
            </a:pPr>
            <a:r>
              <a:rPr lang="en-US"/>
              <a:t>008/32 (OCLC Name) – “Undifferentiated personal name”</a:t>
            </a:r>
          </a:p>
          <a:p>
            <a:pPr lvl="1" eaLnBrk="1" fontAlgn="auto" hangingPunct="1">
              <a:spcAft>
                <a:spcPts val="0"/>
              </a:spcAft>
              <a:buFont typeface="Arial" pitchFamily="34" charset="0"/>
              <a:buChar char="–"/>
              <a:defRPr/>
            </a:pPr>
            <a:r>
              <a:rPr lang="en-US"/>
              <a:t>a = Differentiated personal name</a:t>
            </a:r>
          </a:p>
          <a:p>
            <a:pPr lvl="1" eaLnBrk="1" fontAlgn="auto" hangingPunct="1">
              <a:spcAft>
                <a:spcPts val="0"/>
              </a:spcAft>
              <a:buFont typeface="Arial" pitchFamily="34" charset="0"/>
              <a:buChar char="–"/>
              <a:defRPr/>
            </a:pPr>
            <a:r>
              <a:rPr lang="en-US"/>
              <a:t>b = Undifferentiated personal name</a:t>
            </a:r>
          </a:p>
          <a:p>
            <a:pPr lvl="1" eaLnBrk="1" fontAlgn="auto" hangingPunct="1">
              <a:spcAft>
                <a:spcPts val="0"/>
              </a:spcAft>
              <a:buFont typeface="Arial" pitchFamily="34" charset="0"/>
              <a:buChar char="–"/>
              <a:defRPr/>
            </a:pPr>
            <a:r>
              <a:rPr lang="en-US"/>
              <a:t>n = Not applicable</a:t>
            </a:r>
          </a:p>
          <a:p>
            <a:pPr marL="457200" lvl="1" indent="0" eaLnBrk="1" fontAlgn="auto" hangingPunct="1">
              <a:spcAft>
                <a:spcPts val="0"/>
              </a:spcAft>
              <a:buFont typeface="Arial" pitchFamily="34" charset="0"/>
              <a:buNone/>
              <a:defRPr/>
            </a:pPr>
            <a:endParaRPr lang="en-US"/>
          </a:p>
        </p:txBody>
      </p:sp>
      <p:sp>
        <p:nvSpPr>
          <p:cNvPr id="4" name="Footer Placeholder 3"/>
          <p:cNvSpPr>
            <a:spLocks noGrp="1"/>
          </p:cNvSpPr>
          <p:nvPr>
            <p:ph type="ftr" sz="quarter" idx="11"/>
          </p:nvPr>
        </p:nvSpPr>
        <p:spPr/>
        <p:txBody>
          <a:bodyPr/>
          <a:lstStyle/>
          <a:p>
            <a:pPr>
              <a:defRPr/>
            </a:pPr>
            <a:r>
              <a:rPr lang="en-US"/>
              <a:t>Module 1. Foundations</a:t>
            </a:r>
          </a:p>
        </p:txBody>
      </p:sp>
      <p:sp>
        <p:nvSpPr>
          <p:cNvPr id="5" name="Slide Number Placeholder 4"/>
          <p:cNvSpPr>
            <a:spLocks noGrp="1"/>
          </p:cNvSpPr>
          <p:nvPr>
            <p:ph type="sldNum" sz="quarter" idx="12"/>
          </p:nvPr>
        </p:nvSpPr>
        <p:spPr/>
        <p:txBody>
          <a:bodyPr/>
          <a:lstStyle/>
          <a:p>
            <a:pPr>
              <a:defRPr/>
            </a:pPr>
            <a:fld id="{519D0FDB-571F-4022-800D-A16F70B0DA12}" type="slidenum">
              <a:rPr lang="en-US"/>
              <a:pPr>
                <a:defRPr/>
              </a:pPr>
              <a:t>160</a:t>
            </a:fld>
            <a:endParaRPr lang="en-US"/>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637895" y="762000"/>
            <a:ext cx="7896505" cy="5334063"/>
          </a:xfrm>
          <a:prstGeom prst="rect">
            <a:avLst/>
          </a:prstGeom>
          <a:ln>
            <a:solidFill>
              <a:schemeClr val="tx1"/>
            </a:solidFill>
          </a:ln>
        </p:spPr>
      </p:pic>
      <p:sp>
        <p:nvSpPr>
          <p:cNvPr id="4" name="Footer Placeholder 3"/>
          <p:cNvSpPr>
            <a:spLocks noGrp="1"/>
          </p:cNvSpPr>
          <p:nvPr>
            <p:ph type="ftr" sz="quarter" idx="11"/>
          </p:nvPr>
        </p:nvSpPr>
        <p:spPr/>
        <p:txBody>
          <a:bodyPr/>
          <a:lstStyle/>
          <a:p>
            <a:pPr>
              <a:defRPr/>
            </a:pPr>
            <a:r>
              <a:rPr lang="en-US"/>
              <a:t>Module 1. Foundations</a:t>
            </a:r>
          </a:p>
        </p:txBody>
      </p:sp>
      <p:sp>
        <p:nvSpPr>
          <p:cNvPr id="5" name="Slide Number Placeholder 4"/>
          <p:cNvSpPr>
            <a:spLocks noGrp="1"/>
          </p:cNvSpPr>
          <p:nvPr>
            <p:ph type="sldNum" sz="quarter" idx="12"/>
          </p:nvPr>
        </p:nvSpPr>
        <p:spPr/>
        <p:txBody>
          <a:bodyPr/>
          <a:lstStyle/>
          <a:p>
            <a:pPr>
              <a:defRPr/>
            </a:pPr>
            <a:fld id="{67D19D4D-2710-4D4A-8B6E-B5B82EDEDBC1}" type="slidenum">
              <a:rPr lang="en-US"/>
              <a:pPr>
                <a:defRPr/>
              </a:pPr>
              <a:t>161</a:t>
            </a:fld>
            <a:endParaRPr lang="en-US"/>
          </a:p>
        </p:txBody>
      </p:sp>
      <p:sp>
        <p:nvSpPr>
          <p:cNvPr id="9" name="Oval 8"/>
          <p:cNvSpPr/>
          <p:nvPr/>
        </p:nvSpPr>
        <p:spPr>
          <a:xfrm>
            <a:off x="1752600" y="2011680"/>
            <a:ext cx="12192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pPr>
              <a:defRPr/>
            </a:pPr>
            <a:r>
              <a:rPr lang="en-US"/>
              <a:t>Module 1. Foundations</a:t>
            </a:r>
          </a:p>
        </p:txBody>
      </p:sp>
      <p:sp>
        <p:nvSpPr>
          <p:cNvPr id="5" name="Slide Number Placeholder 4"/>
          <p:cNvSpPr>
            <a:spLocks noGrp="1"/>
          </p:cNvSpPr>
          <p:nvPr>
            <p:ph type="sldNum" sz="quarter" idx="12"/>
          </p:nvPr>
        </p:nvSpPr>
        <p:spPr/>
        <p:txBody>
          <a:bodyPr/>
          <a:lstStyle/>
          <a:p>
            <a:pPr>
              <a:defRPr/>
            </a:pPr>
            <a:fld id="{A671B92A-99A7-4212-95F9-9FA0A2EC2FD4}" type="slidenum">
              <a:rPr lang="en-US"/>
              <a:pPr>
                <a:defRPr/>
              </a:pPr>
              <a:t>162</a:t>
            </a:fld>
            <a:endParaRPr lang="en-US"/>
          </a:p>
        </p:txBody>
      </p:sp>
      <p:pic>
        <p:nvPicPr>
          <p:cNvPr id="325635" name="Picture 2"/>
          <p:cNvPicPr>
            <a:picLocks noChangeAspect="1" noChangeArrowheads="1"/>
          </p:cNvPicPr>
          <p:nvPr/>
        </p:nvPicPr>
        <p:blipFill>
          <a:blip r:embed="rId3"/>
          <a:srcRect/>
          <a:stretch>
            <a:fillRect/>
          </a:stretch>
        </p:blipFill>
        <p:spPr bwMode="auto">
          <a:xfrm>
            <a:off x="131763" y="514350"/>
            <a:ext cx="8824912" cy="5419725"/>
          </a:xfrm>
          <a:prstGeom prst="rect">
            <a:avLst/>
          </a:prstGeom>
          <a:noFill/>
          <a:ln w="9525">
            <a:solidFill>
              <a:schemeClr val="tx1"/>
            </a:solidFill>
            <a:miter lim="800000"/>
            <a:headEnd/>
            <a:tailEnd/>
          </a:ln>
        </p:spPr>
      </p:pic>
      <p:sp>
        <p:nvSpPr>
          <p:cNvPr id="6" name="Oval 5"/>
          <p:cNvSpPr/>
          <p:nvPr/>
        </p:nvSpPr>
        <p:spPr>
          <a:xfrm>
            <a:off x="1981200" y="1993392"/>
            <a:ext cx="2209800" cy="4572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6184" y="105586"/>
            <a:ext cx="7151632" cy="6250764"/>
          </a:xfrm>
          <a:prstGeom prst="rect">
            <a:avLst/>
          </a:prstGeom>
          <a:ln>
            <a:solidFill>
              <a:schemeClr val="tx1"/>
            </a:solidFill>
          </a:ln>
        </p:spPr>
      </p:pic>
      <p:sp>
        <p:nvSpPr>
          <p:cNvPr id="4" name="Footer Placeholder 3"/>
          <p:cNvSpPr>
            <a:spLocks noGrp="1"/>
          </p:cNvSpPr>
          <p:nvPr>
            <p:ph type="ftr" sz="quarter" idx="11"/>
          </p:nvPr>
        </p:nvSpPr>
        <p:spPr/>
        <p:txBody>
          <a:bodyPr/>
          <a:lstStyle/>
          <a:p>
            <a:pPr>
              <a:defRPr/>
            </a:pPr>
            <a:r>
              <a:rPr lang="en-US"/>
              <a:t>Module 1. Foundations</a:t>
            </a:r>
          </a:p>
        </p:txBody>
      </p:sp>
      <p:sp>
        <p:nvSpPr>
          <p:cNvPr id="5" name="Slide Number Placeholder 4"/>
          <p:cNvSpPr>
            <a:spLocks noGrp="1"/>
          </p:cNvSpPr>
          <p:nvPr>
            <p:ph type="sldNum" sz="quarter" idx="12"/>
          </p:nvPr>
        </p:nvSpPr>
        <p:spPr/>
        <p:txBody>
          <a:bodyPr/>
          <a:lstStyle/>
          <a:p>
            <a:pPr>
              <a:defRPr/>
            </a:pPr>
            <a:fld id="{3E512EB6-B558-41DC-821F-B7125F3075A5}" type="slidenum">
              <a:rPr lang="en-US"/>
              <a:pPr>
                <a:defRPr/>
              </a:pPr>
              <a:t>163</a:t>
            </a:fld>
            <a:endParaRPr lang="en-US"/>
          </a:p>
        </p:txBody>
      </p:sp>
      <p:sp>
        <p:nvSpPr>
          <p:cNvPr id="8" name="Oval 7"/>
          <p:cNvSpPr/>
          <p:nvPr/>
        </p:nvSpPr>
        <p:spPr>
          <a:xfrm>
            <a:off x="2438400" y="1108275"/>
            <a:ext cx="6858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29" name="Title 1"/>
          <p:cNvSpPr>
            <a:spLocks noGrp="1"/>
          </p:cNvSpPr>
          <p:nvPr>
            <p:ph type="title"/>
          </p:nvPr>
        </p:nvSpPr>
        <p:spPr/>
        <p:txBody>
          <a:bodyPr/>
          <a:lstStyle/>
          <a:p>
            <a:pPr eaLnBrk="1" hangingPunct="1"/>
            <a:r>
              <a:rPr lang="en-US"/>
              <a:t>00X : Control Fields</a:t>
            </a:r>
          </a:p>
        </p:txBody>
      </p:sp>
      <p:sp>
        <p:nvSpPr>
          <p:cNvPr id="329730" name="Content Placeholder 2"/>
          <p:cNvSpPr>
            <a:spLocks noGrp="1"/>
          </p:cNvSpPr>
          <p:nvPr>
            <p:ph idx="1"/>
          </p:nvPr>
        </p:nvSpPr>
        <p:spPr>
          <a:xfrm>
            <a:off x="489155" y="1823013"/>
            <a:ext cx="8229600" cy="4525963"/>
          </a:xfrm>
        </p:spPr>
        <p:txBody>
          <a:bodyPr/>
          <a:lstStyle/>
          <a:p>
            <a:pPr eaLnBrk="1" hangingPunct="1"/>
            <a:r>
              <a:rPr lang="en-US" dirty="0"/>
              <a:t>008/33 (OCLC Auth status) – “Level of establishment”</a:t>
            </a:r>
          </a:p>
          <a:p>
            <a:pPr lvl="1" eaLnBrk="1" hangingPunct="1"/>
            <a:r>
              <a:rPr lang="en-US" dirty="0"/>
              <a:t>a = Fully established</a:t>
            </a:r>
          </a:p>
          <a:p>
            <a:pPr lvl="1" eaLnBrk="1" hangingPunct="1"/>
            <a:r>
              <a:rPr lang="en-US" dirty="0"/>
              <a:t>c = Provisional</a:t>
            </a:r>
          </a:p>
        </p:txBody>
      </p:sp>
      <p:sp>
        <p:nvSpPr>
          <p:cNvPr id="4" name="Footer Placeholder 3"/>
          <p:cNvSpPr>
            <a:spLocks noGrp="1"/>
          </p:cNvSpPr>
          <p:nvPr>
            <p:ph type="ftr" sz="quarter" idx="11"/>
          </p:nvPr>
        </p:nvSpPr>
        <p:spPr/>
        <p:txBody>
          <a:bodyPr/>
          <a:lstStyle/>
          <a:p>
            <a:pPr>
              <a:defRPr/>
            </a:pPr>
            <a:r>
              <a:rPr lang="en-US"/>
              <a:t>Module 1. Foundations</a:t>
            </a:r>
          </a:p>
        </p:txBody>
      </p:sp>
      <p:sp>
        <p:nvSpPr>
          <p:cNvPr id="5" name="Slide Number Placeholder 4"/>
          <p:cNvSpPr>
            <a:spLocks noGrp="1"/>
          </p:cNvSpPr>
          <p:nvPr>
            <p:ph type="sldNum" sz="quarter" idx="12"/>
          </p:nvPr>
        </p:nvSpPr>
        <p:spPr/>
        <p:txBody>
          <a:bodyPr/>
          <a:lstStyle/>
          <a:p>
            <a:pPr>
              <a:defRPr/>
            </a:pPr>
            <a:fld id="{A3F66157-ED78-4AC1-A9DE-5E714DCFFE0A}" type="slidenum">
              <a:rPr lang="en-US"/>
              <a:pPr>
                <a:defRPr/>
              </a:pPr>
              <a:t>164</a:t>
            </a:fld>
            <a:endParaRPr lang="en-US"/>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637895" y="762000"/>
            <a:ext cx="7896505" cy="5334063"/>
          </a:xfrm>
          <a:prstGeom prst="rect">
            <a:avLst/>
          </a:prstGeom>
          <a:ln>
            <a:solidFill>
              <a:schemeClr val="tx1"/>
            </a:solidFill>
          </a:ln>
        </p:spPr>
      </p:pic>
      <p:sp>
        <p:nvSpPr>
          <p:cNvPr id="4" name="Footer Placeholder 3"/>
          <p:cNvSpPr>
            <a:spLocks noGrp="1"/>
          </p:cNvSpPr>
          <p:nvPr>
            <p:ph type="ftr" sz="quarter" idx="11"/>
          </p:nvPr>
        </p:nvSpPr>
        <p:spPr/>
        <p:txBody>
          <a:bodyPr/>
          <a:lstStyle/>
          <a:p>
            <a:pPr>
              <a:defRPr/>
            </a:pPr>
            <a:r>
              <a:rPr lang="en-US"/>
              <a:t>Module 1. Foundations</a:t>
            </a:r>
          </a:p>
        </p:txBody>
      </p:sp>
      <p:sp>
        <p:nvSpPr>
          <p:cNvPr id="5" name="Slide Number Placeholder 4"/>
          <p:cNvSpPr>
            <a:spLocks noGrp="1"/>
          </p:cNvSpPr>
          <p:nvPr>
            <p:ph type="sldNum" sz="quarter" idx="12"/>
          </p:nvPr>
        </p:nvSpPr>
        <p:spPr/>
        <p:txBody>
          <a:bodyPr/>
          <a:lstStyle/>
          <a:p>
            <a:pPr>
              <a:defRPr/>
            </a:pPr>
            <a:fld id="{7E2162AF-6BB8-4CF2-A061-DCFD12252EDC}" type="slidenum">
              <a:rPr lang="en-US"/>
              <a:pPr>
                <a:defRPr/>
              </a:pPr>
              <a:t>165</a:t>
            </a:fld>
            <a:endParaRPr lang="en-US"/>
          </a:p>
        </p:txBody>
      </p:sp>
      <p:sp>
        <p:nvSpPr>
          <p:cNvPr id="9" name="Oval 8"/>
          <p:cNvSpPr/>
          <p:nvPr/>
        </p:nvSpPr>
        <p:spPr>
          <a:xfrm>
            <a:off x="1676400" y="1524000"/>
            <a:ext cx="12192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338770" y="990600"/>
            <a:ext cx="8457338" cy="4414837"/>
          </a:xfrm>
          <a:prstGeom prst="rect">
            <a:avLst/>
          </a:prstGeom>
          <a:noFill/>
          <a:ln>
            <a:solidFill>
              <a:schemeClr val="tx1"/>
            </a:solidFill>
          </a:ln>
        </p:spPr>
      </p:pic>
      <p:sp>
        <p:nvSpPr>
          <p:cNvPr id="4" name="Footer Placeholder 3"/>
          <p:cNvSpPr>
            <a:spLocks noGrp="1"/>
          </p:cNvSpPr>
          <p:nvPr>
            <p:ph type="ftr" sz="quarter" idx="11"/>
          </p:nvPr>
        </p:nvSpPr>
        <p:spPr/>
        <p:txBody>
          <a:bodyPr/>
          <a:lstStyle/>
          <a:p>
            <a:pPr>
              <a:defRPr/>
            </a:pPr>
            <a:r>
              <a:rPr lang="en-US"/>
              <a:t>Module 1. Foundations</a:t>
            </a:r>
          </a:p>
        </p:txBody>
      </p:sp>
      <p:sp>
        <p:nvSpPr>
          <p:cNvPr id="5" name="Slide Number Placeholder 4"/>
          <p:cNvSpPr>
            <a:spLocks noGrp="1"/>
          </p:cNvSpPr>
          <p:nvPr>
            <p:ph type="sldNum" sz="quarter" idx="12"/>
          </p:nvPr>
        </p:nvSpPr>
        <p:spPr/>
        <p:txBody>
          <a:bodyPr/>
          <a:lstStyle/>
          <a:p>
            <a:pPr>
              <a:defRPr/>
            </a:pPr>
            <a:fld id="{00CEF669-7D7F-4083-B264-45CB911B64F3}" type="slidenum">
              <a:rPr lang="en-US"/>
              <a:pPr>
                <a:defRPr/>
              </a:pPr>
              <a:t>166</a:t>
            </a:fld>
            <a:endParaRPr lang="en-US"/>
          </a:p>
        </p:txBody>
      </p:sp>
      <p:sp>
        <p:nvSpPr>
          <p:cNvPr id="8" name="Oval 7"/>
          <p:cNvSpPr/>
          <p:nvPr/>
        </p:nvSpPr>
        <p:spPr>
          <a:xfrm>
            <a:off x="1527175" y="1752600"/>
            <a:ext cx="1139825"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3" name="Title 1"/>
          <p:cNvSpPr>
            <a:spLocks noGrp="1"/>
          </p:cNvSpPr>
          <p:nvPr>
            <p:ph type="title"/>
          </p:nvPr>
        </p:nvSpPr>
        <p:spPr/>
        <p:txBody>
          <a:bodyPr/>
          <a:lstStyle/>
          <a:p>
            <a:pPr eaLnBrk="1" hangingPunct="1"/>
            <a:r>
              <a:rPr lang="en-US"/>
              <a:t>00X : Control Fields</a:t>
            </a:r>
          </a:p>
        </p:txBody>
      </p:sp>
      <p:sp>
        <p:nvSpPr>
          <p:cNvPr id="335874" name="Content Placeholder 2"/>
          <p:cNvSpPr>
            <a:spLocks noGrp="1"/>
          </p:cNvSpPr>
          <p:nvPr>
            <p:ph idx="1"/>
          </p:nvPr>
        </p:nvSpPr>
        <p:spPr/>
        <p:txBody>
          <a:bodyPr/>
          <a:lstStyle/>
          <a:p>
            <a:pPr eaLnBrk="1" hangingPunct="1"/>
            <a:r>
              <a:rPr lang="en-US"/>
              <a:t>008/39 (OCLC Source) – “Cataloging source”</a:t>
            </a:r>
          </a:p>
          <a:p>
            <a:pPr lvl="1" eaLnBrk="1" hangingPunct="1"/>
            <a:r>
              <a:rPr lang="en-US"/>
              <a:t>blank = National bibliographic agency</a:t>
            </a:r>
          </a:p>
          <a:p>
            <a:pPr lvl="1" eaLnBrk="1" hangingPunct="1"/>
            <a:r>
              <a:rPr lang="en-US"/>
              <a:t>c = Cooperative cataloging program</a:t>
            </a:r>
          </a:p>
          <a:p>
            <a:pPr eaLnBrk="1" hangingPunct="1"/>
            <a:r>
              <a:rPr lang="en-US"/>
              <a:t>Most NACO catalogers will code this “c”</a:t>
            </a:r>
          </a:p>
          <a:p>
            <a:pPr lvl="1" eaLnBrk="1" hangingPunct="1"/>
            <a:endParaRPr lang="en-US"/>
          </a:p>
        </p:txBody>
      </p:sp>
      <p:sp>
        <p:nvSpPr>
          <p:cNvPr id="4" name="Footer Placeholder 3"/>
          <p:cNvSpPr>
            <a:spLocks noGrp="1"/>
          </p:cNvSpPr>
          <p:nvPr>
            <p:ph type="ftr" sz="quarter" idx="11"/>
          </p:nvPr>
        </p:nvSpPr>
        <p:spPr/>
        <p:txBody>
          <a:bodyPr/>
          <a:lstStyle/>
          <a:p>
            <a:pPr>
              <a:defRPr/>
            </a:pPr>
            <a:r>
              <a:rPr lang="en-US"/>
              <a:t>Module 1. Foundations</a:t>
            </a:r>
          </a:p>
        </p:txBody>
      </p:sp>
      <p:sp>
        <p:nvSpPr>
          <p:cNvPr id="5" name="Slide Number Placeholder 4"/>
          <p:cNvSpPr>
            <a:spLocks noGrp="1"/>
          </p:cNvSpPr>
          <p:nvPr>
            <p:ph type="sldNum" sz="quarter" idx="12"/>
          </p:nvPr>
        </p:nvSpPr>
        <p:spPr/>
        <p:txBody>
          <a:bodyPr/>
          <a:lstStyle/>
          <a:p>
            <a:pPr>
              <a:defRPr/>
            </a:pPr>
            <a:fld id="{A2B526F3-F996-4874-9EF6-E8D7A5EE13A1}" type="slidenum">
              <a:rPr lang="en-US"/>
              <a:pPr>
                <a:defRPr/>
              </a:pPr>
              <a:t>167</a:t>
            </a:fld>
            <a:endParaRPr lang="en-US"/>
          </a:p>
        </p:txBody>
      </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637895" y="762000"/>
            <a:ext cx="7896505" cy="5334063"/>
          </a:xfrm>
          <a:prstGeom prst="rect">
            <a:avLst/>
          </a:prstGeom>
          <a:ln>
            <a:solidFill>
              <a:schemeClr val="tx1"/>
            </a:solidFill>
          </a:ln>
        </p:spPr>
      </p:pic>
      <p:sp>
        <p:nvSpPr>
          <p:cNvPr id="4" name="Footer Placeholder 3"/>
          <p:cNvSpPr>
            <a:spLocks noGrp="1"/>
          </p:cNvSpPr>
          <p:nvPr>
            <p:ph type="ftr" sz="quarter" idx="11"/>
          </p:nvPr>
        </p:nvSpPr>
        <p:spPr/>
        <p:txBody>
          <a:bodyPr/>
          <a:lstStyle/>
          <a:p>
            <a:pPr>
              <a:defRPr/>
            </a:pPr>
            <a:r>
              <a:rPr lang="en-US"/>
              <a:t>Module 1. Foundations</a:t>
            </a:r>
          </a:p>
        </p:txBody>
      </p:sp>
      <p:sp>
        <p:nvSpPr>
          <p:cNvPr id="5" name="Slide Number Placeholder 4"/>
          <p:cNvSpPr>
            <a:spLocks noGrp="1"/>
          </p:cNvSpPr>
          <p:nvPr>
            <p:ph type="sldNum" sz="quarter" idx="12"/>
          </p:nvPr>
        </p:nvSpPr>
        <p:spPr/>
        <p:txBody>
          <a:bodyPr/>
          <a:lstStyle/>
          <a:p>
            <a:pPr>
              <a:defRPr/>
            </a:pPr>
            <a:fld id="{60712C6F-6975-4565-A34B-76BBFB8BBDA9}" type="slidenum">
              <a:rPr lang="en-US"/>
              <a:pPr>
                <a:defRPr/>
              </a:pPr>
              <a:t>168</a:t>
            </a:fld>
            <a:endParaRPr lang="en-US"/>
          </a:p>
        </p:txBody>
      </p:sp>
      <p:sp>
        <p:nvSpPr>
          <p:cNvPr id="9" name="Oval 8"/>
          <p:cNvSpPr/>
          <p:nvPr/>
        </p:nvSpPr>
        <p:spPr>
          <a:xfrm>
            <a:off x="4419600" y="950976"/>
            <a:ext cx="1143000" cy="38099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334840" y="533400"/>
            <a:ext cx="8334375" cy="5191125"/>
          </a:xfrm>
          <a:prstGeom prst="rect">
            <a:avLst/>
          </a:prstGeom>
          <a:ln>
            <a:solidFill>
              <a:schemeClr val="tx1"/>
            </a:solidFill>
          </a:ln>
        </p:spPr>
      </p:pic>
      <p:sp>
        <p:nvSpPr>
          <p:cNvPr id="4" name="Footer Placeholder 3"/>
          <p:cNvSpPr>
            <a:spLocks noGrp="1"/>
          </p:cNvSpPr>
          <p:nvPr>
            <p:ph type="ftr" sz="quarter" idx="11"/>
          </p:nvPr>
        </p:nvSpPr>
        <p:spPr/>
        <p:txBody>
          <a:bodyPr/>
          <a:lstStyle/>
          <a:p>
            <a:pPr>
              <a:defRPr/>
            </a:pPr>
            <a:r>
              <a:rPr lang="en-US"/>
              <a:t>Module 1. Foundations</a:t>
            </a:r>
          </a:p>
        </p:txBody>
      </p:sp>
      <p:sp>
        <p:nvSpPr>
          <p:cNvPr id="5" name="Slide Number Placeholder 4"/>
          <p:cNvSpPr>
            <a:spLocks noGrp="1"/>
          </p:cNvSpPr>
          <p:nvPr>
            <p:ph type="sldNum" sz="quarter" idx="12"/>
          </p:nvPr>
        </p:nvSpPr>
        <p:spPr/>
        <p:txBody>
          <a:bodyPr/>
          <a:lstStyle/>
          <a:p>
            <a:pPr>
              <a:defRPr/>
            </a:pPr>
            <a:fld id="{0D444EED-B937-4E37-B534-C0BBCF567DF4}" type="slidenum">
              <a:rPr lang="en-US"/>
              <a:pPr>
                <a:defRPr/>
              </a:pPr>
              <a:t>169</a:t>
            </a:fld>
            <a:endParaRPr lang="en-US"/>
          </a:p>
        </p:txBody>
      </p:sp>
      <p:sp>
        <p:nvSpPr>
          <p:cNvPr id="8" name="Oval 7"/>
          <p:cNvSpPr/>
          <p:nvPr/>
        </p:nvSpPr>
        <p:spPr>
          <a:xfrm>
            <a:off x="4267200" y="685800"/>
            <a:ext cx="6858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pPr>
              <a:defRPr/>
            </a:pPr>
            <a:r>
              <a:rPr lang="en-US"/>
              <a:t>Module 1. Foundations</a:t>
            </a:r>
          </a:p>
        </p:txBody>
      </p:sp>
      <p:sp>
        <p:nvSpPr>
          <p:cNvPr id="5" name="Slide Number Placeholder 4"/>
          <p:cNvSpPr>
            <a:spLocks noGrp="1"/>
          </p:cNvSpPr>
          <p:nvPr>
            <p:ph type="sldNum" sz="quarter" idx="12"/>
          </p:nvPr>
        </p:nvSpPr>
        <p:spPr/>
        <p:txBody>
          <a:bodyPr/>
          <a:lstStyle/>
          <a:p>
            <a:pPr>
              <a:defRPr/>
            </a:pPr>
            <a:fld id="{E2F74949-9DAD-424C-A507-3B80781FC1EC}" type="slidenum">
              <a:rPr lang="en-US"/>
              <a:pPr>
                <a:defRPr/>
              </a:pPr>
              <a:t>170</a:t>
            </a:fld>
            <a:endParaRPr lang="en-US"/>
          </a:p>
        </p:txBody>
      </p:sp>
      <p:pic>
        <p:nvPicPr>
          <p:cNvPr id="342019" name="Picture 2"/>
          <p:cNvPicPr>
            <a:picLocks noChangeAspect="1" noChangeArrowheads="1"/>
          </p:cNvPicPr>
          <p:nvPr/>
        </p:nvPicPr>
        <p:blipFill>
          <a:blip r:embed="rId3"/>
          <a:srcRect r="36513" b="35320"/>
          <a:stretch>
            <a:fillRect/>
          </a:stretch>
        </p:blipFill>
        <p:spPr bwMode="auto">
          <a:xfrm>
            <a:off x="0" y="0"/>
            <a:ext cx="8763000" cy="6805613"/>
          </a:xfrm>
          <a:prstGeom prst="rect">
            <a:avLst/>
          </a:prstGeom>
          <a:noFill/>
          <a:ln w="9525">
            <a:noFill/>
            <a:miter lim="800000"/>
            <a:headEnd/>
            <a:tailEnd/>
          </a:ln>
        </p:spPr>
      </p:pic>
      <p:sp>
        <p:nvSpPr>
          <p:cNvPr id="7" name="Oval 6"/>
          <p:cNvSpPr/>
          <p:nvPr/>
        </p:nvSpPr>
        <p:spPr>
          <a:xfrm>
            <a:off x="2286000" y="1828800"/>
            <a:ext cx="501650" cy="133826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pPr>
              <a:defRPr/>
            </a:pPr>
            <a:r>
              <a:rPr lang="en-US"/>
              <a:t>Module 1. Foundations</a:t>
            </a:r>
          </a:p>
        </p:txBody>
      </p:sp>
      <p:sp>
        <p:nvSpPr>
          <p:cNvPr id="5" name="Slide Number Placeholder 4"/>
          <p:cNvSpPr>
            <a:spLocks noGrp="1"/>
          </p:cNvSpPr>
          <p:nvPr>
            <p:ph type="sldNum" sz="quarter" idx="12"/>
          </p:nvPr>
        </p:nvSpPr>
        <p:spPr/>
        <p:txBody>
          <a:bodyPr/>
          <a:lstStyle/>
          <a:p>
            <a:pPr>
              <a:defRPr/>
            </a:pPr>
            <a:fld id="{B75ACC00-9AA0-4005-905D-8188B35E06EF}" type="slidenum">
              <a:rPr lang="en-US"/>
              <a:pPr>
                <a:defRPr/>
              </a:pPr>
              <a:t>171</a:t>
            </a:fld>
            <a:endParaRPr lang="en-US"/>
          </a:p>
        </p:txBody>
      </p:sp>
      <p:pic>
        <p:nvPicPr>
          <p:cNvPr id="344067" name="Picture 2"/>
          <p:cNvPicPr>
            <a:picLocks noChangeAspect="1" noChangeArrowheads="1"/>
          </p:cNvPicPr>
          <p:nvPr/>
        </p:nvPicPr>
        <p:blipFill>
          <a:blip r:embed="rId3"/>
          <a:srcRect r="31163" b="35320"/>
          <a:stretch>
            <a:fillRect/>
          </a:stretch>
        </p:blipFill>
        <p:spPr bwMode="auto">
          <a:xfrm>
            <a:off x="0" y="0"/>
            <a:ext cx="9043988" cy="6477000"/>
          </a:xfrm>
          <a:prstGeom prst="rect">
            <a:avLst/>
          </a:prstGeom>
          <a:noFill/>
          <a:ln w="9525">
            <a:noFill/>
            <a:miter lim="800000"/>
            <a:headEnd/>
            <a:tailEnd/>
          </a:ln>
        </p:spPr>
      </p:pic>
      <p:sp>
        <p:nvSpPr>
          <p:cNvPr id="7" name="Oval 6"/>
          <p:cNvSpPr/>
          <p:nvPr/>
        </p:nvSpPr>
        <p:spPr>
          <a:xfrm>
            <a:off x="2209800" y="1524000"/>
            <a:ext cx="501650" cy="152876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3" name="Title 1"/>
          <p:cNvSpPr>
            <a:spLocks noGrp="1"/>
          </p:cNvSpPr>
          <p:nvPr>
            <p:ph type="title"/>
          </p:nvPr>
        </p:nvSpPr>
        <p:spPr/>
        <p:txBody>
          <a:bodyPr/>
          <a:lstStyle/>
          <a:p>
            <a:pPr eaLnBrk="1" hangingPunct="1"/>
            <a:r>
              <a:rPr lang="en-US"/>
              <a:t>01X-09X : Code Fields</a:t>
            </a:r>
          </a:p>
        </p:txBody>
      </p:sp>
      <p:sp>
        <p:nvSpPr>
          <p:cNvPr id="346114" name="Content Placeholder 2"/>
          <p:cNvSpPr>
            <a:spLocks noGrp="1"/>
          </p:cNvSpPr>
          <p:nvPr>
            <p:ph idx="1"/>
          </p:nvPr>
        </p:nvSpPr>
        <p:spPr/>
        <p:txBody>
          <a:bodyPr/>
          <a:lstStyle/>
          <a:p>
            <a:pPr eaLnBrk="1" hangingPunct="1"/>
            <a:r>
              <a:rPr lang="en-US" dirty="0"/>
              <a:t>010 – Library of Congress Control Number</a:t>
            </a:r>
          </a:p>
          <a:p>
            <a:pPr lvl="1" eaLnBrk="1" hangingPunct="1"/>
            <a:r>
              <a:rPr lang="en-US" dirty="0"/>
              <a:t>added automatically in OCLC</a:t>
            </a:r>
          </a:p>
          <a:p>
            <a:pPr eaLnBrk="1" hangingPunct="1"/>
            <a:r>
              <a:rPr lang="en-US" dirty="0"/>
              <a:t>024 </a:t>
            </a:r>
            <a:r>
              <a:rPr lang="en-US" dirty="0">
                <a:latin typeface="+mj-lt"/>
              </a:rPr>
              <a:t>– Other standard identifier</a:t>
            </a:r>
          </a:p>
          <a:p>
            <a:pPr lvl="1" eaLnBrk="1" hangingPunct="1"/>
            <a:r>
              <a:rPr lang="en-US" dirty="0">
                <a:latin typeface="+mj-lt"/>
              </a:rPr>
              <a:t>consult </a:t>
            </a:r>
            <a:r>
              <a:rPr lang="en-US" b="0" i="0" u="sng" dirty="0">
                <a:solidFill>
                  <a:srgbClr val="003366"/>
                </a:solidFill>
                <a:effectLst/>
                <a:latin typeface="+mj-lt"/>
                <a:hlinkClick r:id="rId3"/>
              </a:rPr>
              <a:t>NACO 024 Best Practices Guidelines</a:t>
            </a:r>
            <a:endParaRPr lang="en-US" dirty="0">
              <a:latin typeface="+mj-lt"/>
            </a:endParaRPr>
          </a:p>
          <a:p>
            <a:pPr eaLnBrk="1" hangingPunct="1"/>
            <a:r>
              <a:rPr lang="en-US" dirty="0">
                <a:latin typeface="+mj-lt"/>
              </a:rPr>
              <a:t>040 – Cataloging source</a:t>
            </a:r>
          </a:p>
          <a:p>
            <a:pPr lvl="1" eaLnBrk="1" hangingPunct="1"/>
            <a:r>
              <a:rPr lang="en-US" dirty="0">
                <a:latin typeface="+mj-lt"/>
              </a:rPr>
              <a:t>always include “$e </a:t>
            </a:r>
            <a:r>
              <a:rPr lang="en-US" dirty="0" err="1">
                <a:latin typeface="+mj-lt"/>
              </a:rPr>
              <a:t>rda</a:t>
            </a:r>
            <a:r>
              <a:rPr lang="en-US" dirty="0">
                <a:latin typeface="+mj-lt"/>
              </a:rPr>
              <a:t>” i</a:t>
            </a:r>
            <a:r>
              <a:rPr lang="en-US" dirty="0"/>
              <a:t>mmediately after “$b </a:t>
            </a:r>
            <a:r>
              <a:rPr lang="en-US" dirty="0" err="1"/>
              <a:t>eng</a:t>
            </a:r>
            <a:r>
              <a:rPr lang="en-US" dirty="0"/>
              <a:t>”</a:t>
            </a:r>
          </a:p>
        </p:txBody>
      </p:sp>
      <p:sp>
        <p:nvSpPr>
          <p:cNvPr id="4" name="Footer Placeholder 3"/>
          <p:cNvSpPr>
            <a:spLocks noGrp="1"/>
          </p:cNvSpPr>
          <p:nvPr>
            <p:ph type="ftr" sz="quarter" idx="11"/>
          </p:nvPr>
        </p:nvSpPr>
        <p:spPr/>
        <p:txBody>
          <a:bodyPr/>
          <a:lstStyle/>
          <a:p>
            <a:pPr>
              <a:defRPr/>
            </a:pPr>
            <a:r>
              <a:rPr lang="en-US"/>
              <a:t>Module 1. Foundations</a:t>
            </a:r>
          </a:p>
        </p:txBody>
      </p:sp>
      <p:sp>
        <p:nvSpPr>
          <p:cNvPr id="5" name="Slide Number Placeholder 4"/>
          <p:cNvSpPr>
            <a:spLocks noGrp="1"/>
          </p:cNvSpPr>
          <p:nvPr>
            <p:ph type="sldNum" sz="quarter" idx="12"/>
          </p:nvPr>
        </p:nvSpPr>
        <p:spPr/>
        <p:txBody>
          <a:bodyPr/>
          <a:lstStyle/>
          <a:p>
            <a:pPr>
              <a:defRPr/>
            </a:pPr>
            <a:fld id="{E30D1DEA-F217-4DB9-9D9D-09E0E50A9013}" type="slidenum">
              <a:rPr lang="en-US"/>
              <a:pPr>
                <a:defRPr/>
              </a:pPr>
              <a:t>172</a:t>
            </a:fld>
            <a:endParaRPr lang="en-US"/>
          </a:p>
        </p:txBody>
      </p:sp>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stretch>
            <a:fillRect/>
          </a:stretch>
        </p:blipFill>
        <p:spPr>
          <a:xfrm>
            <a:off x="637895" y="762000"/>
            <a:ext cx="7896505" cy="5334063"/>
          </a:xfrm>
          <a:prstGeom prst="rect">
            <a:avLst/>
          </a:prstGeom>
          <a:ln>
            <a:solidFill>
              <a:schemeClr val="tx1"/>
            </a:solidFill>
          </a:ln>
        </p:spPr>
      </p:pic>
      <p:sp>
        <p:nvSpPr>
          <p:cNvPr id="4" name="Footer Placeholder 3"/>
          <p:cNvSpPr>
            <a:spLocks noGrp="1"/>
          </p:cNvSpPr>
          <p:nvPr>
            <p:ph type="ftr" sz="quarter" idx="11"/>
          </p:nvPr>
        </p:nvSpPr>
        <p:spPr/>
        <p:txBody>
          <a:bodyPr/>
          <a:lstStyle/>
          <a:p>
            <a:pPr>
              <a:defRPr/>
            </a:pPr>
            <a:r>
              <a:rPr lang="en-US"/>
              <a:t>Module 1. Foundations</a:t>
            </a:r>
          </a:p>
        </p:txBody>
      </p:sp>
      <p:sp>
        <p:nvSpPr>
          <p:cNvPr id="5" name="Slide Number Placeholder 4"/>
          <p:cNvSpPr>
            <a:spLocks noGrp="1"/>
          </p:cNvSpPr>
          <p:nvPr>
            <p:ph type="sldNum" sz="quarter" idx="12"/>
          </p:nvPr>
        </p:nvSpPr>
        <p:spPr/>
        <p:txBody>
          <a:bodyPr/>
          <a:lstStyle/>
          <a:p>
            <a:pPr>
              <a:defRPr/>
            </a:pPr>
            <a:fld id="{9757BF4E-7570-4F3D-98FA-CF986E71C0CB}" type="slidenum">
              <a:rPr lang="en-US"/>
              <a:pPr>
                <a:defRPr/>
              </a:pPr>
              <a:t>173</a:t>
            </a:fld>
            <a:endParaRPr lang="en-US"/>
          </a:p>
        </p:txBody>
      </p:sp>
      <p:sp>
        <p:nvSpPr>
          <p:cNvPr id="7" name="Oval 6"/>
          <p:cNvSpPr/>
          <p:nvPr/>
        </p:nvSpPr>
        <p:spPr>
          <a:xfrm>
            <a:off x="609598" y="2642616"/>
            <a:ext cx="1719331" cy="35661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Oval 7"/>
          <p:cNvSpPr/>
          <p:nvPr/>
        </p:nvSpPr>
        <p:spPr>
          <a:xfrm>
            <a:off x="609597" y="2897434"/>
            <a:ext cx="7924803" cy="57607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09" name="Title 1"/>
          <p:cNvSpPr>
            <a:spLocks noGrp="1"/>
          </p:cNvSpPr>
          <p:nvPr>
            <p:ph type="title"/>
          </p:nvPr>
        </p:nvSpPr>
        <p:spPr>
          <a:xfrm>
            <a:off x="457200" y="118872"/>
            <a:ext cx="8229600" cy="652463"/>
          </a:xfrm>
        </p:spPr>
        <p:txBody>
          <a:bodyPr/>
          <a:lstStyle/>
          <a:p>
            <a:pPr eaLnBrk="1" hangingPunct="1"/>
            <a:r>
              <a:rPr lang="en-US" dirty="0"/>
              <a:t>01X-09X : Code Fields</a:t>
            </a:r>
          </a:p>
        </p:txBody>
      </p:sp>
      <p:sp>
        <p:nvSpPr>
          <p:cNvPr id="350210" name="Content Placeholder 2"/>
          <p:cNvSpPr>
            <a:spLocks noGrp="1"/>
          </p:cNvSpPr>
          <p:nvPr>
            <p:ph idx="1"/>
          </p:nvPr>
        </p:nvSpPr>
        <p:spPr>
          <a:xfrm>
            <a:off x="342900" y="868362"/>
            <a:ext cx="8458200" cy="5670550"/>
          </a:xfrm>
        </p:spPr>
        <p:txBody>
          <a:bodyPr/>
          <a:lstStyle/>
          <a:p>
            <a:pPr eaLnBrk="1" hangingPunct="1"/>
            <a:r>
              <a:rPr lang="en-US" dirty="0"/>
              <a:t>024 – Other standard identifier</a:t>
            </a:r>
          </a:p>
          <a:p>
            <a:pPr marL="457200" lvl="1" indent="0" eaLnBrk="1" hangingPunct="1">
              <a:buNone/>
            </a:pPr>
            <a:r>
              <a:rPr lang="en-US" sz="2400" dirty="0"/>
              <a:t>First indicator:</a:t>
            </a:r>
          </a:p>
          <a:p>
            <a:pPr marL="457200" lvl="1" indent="0" eaLnBrk="1" hangingPunct="1">
              <a:spcAft>
                <a:spcPts val="600"/>
              </a:spcAft>
              <a:buNone/>
            </a:pPr>
            <a:r>
              <a:rPr lang="en-US" sz="2400" dirty="0"/>
              <a:t>7 - Source specified in subfield $2</a:t>
            </a:r>
            <a:br>
              <a:rPr lang="en-US" sz="2400" dirty="0"/>
            </a:br>
            <a:r>
              <a:rPr lang="en-US" sz="2400" dirty="0"/>
              <a:t>8 - Unspecified type of standard number or code</a:t>
            </a:r>
          </a:p>
          <a:p>
            <a:pPr marL="457200" lvl="1" indent="0" eaLnBrk="1" hangingPunct="1">
              <a:buNone/>
            </a:pPr>
            <a:r>
              <a:rPr lang="en-US" sz="2400" dirty="0"/>
              <a:t>Subfields:</a:t>
            </a:r>
          </a:p>
          <a:p>
            <a:pPr marL="457200" lvl="1" indent="0" eaLnBrk="1" hangingPunct="1">
              <a:buNone/>
            </a:pPr>
            <a:r>
              <a:rPr lang="en-US" sz="2400" dirty="0"/>
              <a:t>$a - Standard number or code (NR)</a:t>
            </a:r>
          </a:p>
          <a:p>
            <a:pPr marL="457200" lvl="1" indent="0" eaLnBrk="1" hangingPunct="1">
              <a:buNone/>
            </a:pPr>
            <a:r>
              <a:rPr lang="en-US" sz="2400" dirty="0"/>
              <a:t>$0 - Authority record control number or standard number (NR)</a:t>
            </a:r>
          </a:p>
          <a:p>
            <a:pPr marL="457200" lvl="1" indent="0" eaLnBrk="1" hangingPunct="1">
              <a:buNone/>
            </a:pPr>
            <a:r>
              <a:rPr lang="en-US" sz="2400" dirty="0"/>
              <a:t>$1 - Real World Object URI (NR)</a:t>
            </a:r>
          </a:p>
          <a:p>
            <a:pPr marL="457200" lvl="1" indent="0" eaLnBrk="1" hangingPunct="1">
              <a:spcAft>
                <a:spcPts val="1200"/>
              </a:spcAft>
              <a:buNone/>
            </a:pPr>
            <a:r>
              <a:rPr lang="en-US" sz="2400" dirty="0"/>
              <a:t>$2 - Source (NR)</a:t>
            </a:r>
          </a:p>
          <a:p>
            <a:pPr lvl="1" eaLnBrk="1" hangingPunct="1"/>
            <a:r>
              <a:rPr lang="fr-FR" sz="2400" dirty="0"/>
              <a:t>Code $2 </a:t>
            </a:r>
            <a:r>
              <a:rPr lang="fr-FR" sz="2400" dirty="0" err="1"/>
              <a:t>from</a:t>
            </a:r>
            <a:r>
              <a:rPr lang="fr-FR" sz="2400" dirty="0"/>
              <a:t> </a:t>
            </a:r>
            <a:r>
              <a:rPr lang="fr-FR" sz="2400" i="1" dirty="0">
                <a:hlinkClick r:id="rId3"/>
              </a:rPr>
              <a:t>Standard Identifier Source Codes</a:t>
            </a:r>
            <a:endParaRPr lang="en-US" sz="2400" dirty="0"/>
          </a:p>
          <a:p>
            <a:pPr lvl="1" eaLnBrk="1" hangingPunct="1"/>
            <a:r>
              <a:rPr lang="en-US" sz="2400" dirty="0">
                <a:latin typeface="+mj-lt"/>
              </a:rPr>
              <a:t>Consult </a:t>
            </a:r>
            <a:r>
              <a:rPr lang="en-US" sz="2400" b="0" i="0" u="sng" dirty="0">
                <a:solidFill>
                  <a:srgbClr val="3366CC"/>
                </a:solidFill>
                <a:effectLst/>
                <a:latin typeface="+mj-lt"/>
                <a:hlinkClick r:id="rId4"/>
              </a:rPr>
              <a:t>NACO 024 Best Practices Guidelines</a:t>
            </a:r>
            <a:r>
              <a:rPr lang="en-US" sz="2400" b="0" i="0" u="sng" dirty="0">
                <a:solidFill>
                  <a:srgbClr val="3366CC"/>
                </a:solidFill>
                <a:effectLst/>
                <a:latin typeface="+mj-lt"/>
              </a:rPr>
              <a:t> </a:t>
            </a:r>
            <a:r>
              <a:rPr lang="en-US" sz="2400" dirty="0">
                <a:latin typeface="+mj-lt"/>
              </a:rPr>
              <a:t>for guidance and instructions</a:t>
            </a:r>
          </a:p>
        </p:txBody>
      </p:sp>
      <p:sp>
        <p:nvSpPr>
          <p:cNvPr id="4" name="Footer Placeholder 3"/>
          <p:cNvSpPr>
            <a:spLocks noGrp="1"/>
          </p:cNvSpPr>
          <p:nvPr>
            <p:ph type="ftr" sz="quarter" idx="11"/>
          </p:nvPr>
        </p:nvSpPr>
        <p:spPr/>
        <p:txBody>
          <a:bodyPr/>
          <a:lstStyle/>
          <a:p>
            <a:pPr>
              <a:defRPr/>
            </a:pPr>
            <a:r>
              <a:rPr lang="en-US"/>
              <a:t>Module 1. Foundations</a:t>
            </a:r>
          </a:p>
        </p:txBody>
      </p:sp>
      <p:sp>
        <p:nvSpPr>
          <p:cNvPr id="5" name="Slide Number Placeholder 4"/>
          <p:cNvSpPr>
            <a:spLocks noGrp="1"/>
          </p:cNvSpPr>
          <p:nvPr>
            <p:ph type="sldNum" sz="quarter" idx="12"/>
          </p:nvPr>
        </p:nvSpPr>
        <p:spPr/>
        <p:txBody>
          <a:bodyPr/>
          <a:lstStyle/>
          <a:p>
            <a:pPr>
              <a:defRPr/>
            </a:pPr>
            <a:fld id="{7CAF0AAE-292A-422F-9893-E6DC5A9D6C28}" type="slidenum">
              <a:rPr lang="en-US"/>
              <a:pPr>
                <a:defRPr/>
              </a:pPr>
              <a:t>174</a:t>
            </a:fld>
            <a:endParaRPr lang="en-US"/>
          </a:p>
        </p:txBody>
      </p:sp>
    </p:spTree>
    <p:extLst>
      <p:ext uri="{BB962C8B-B14F-4D97-AF65-F5344CB8AC3E}">
        <p14:creationId xmlns:p14="http://schemas.microsoft.com/office/powerpoint/2010/main" val="3247302341"/>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US"/>
              <a:t>Module 1. Foundations</a:t>
            </a:r>
          </a:p>
        </p:txBody>
      </p:sp>
      <p:sp>
        <p:nvSpPr>
          <p:cNvPr id="3" name="Slide Number Placeholder 2"/>
          <p:cNvSpPr>
            <a:spLocks noGrp="1"/>
          </p:cNvSpPr>
          <p:nvPr>
            <p:ph type="sldNum" sz="quarter" idx="12"/>
          </p:nvPr>
        </p:nvSpPr>
        <p:spPr/>
        <p:txBody>
          <a:bodyPr/>
          <a:lstStyle/>
          <a:p>
            <a:pPr>
              <a:defRPr/>
            </a:pPr>
            <a:fld id="{3BE3950E-DDF5-44B6-AABC-60FB42B89596}" type="slidenum">
              <a:rPr lang="en-US" smtClean="0"/>
              <a:pPr>
                <a:defRPr/>
              </a:pPr>
              <a:t>175</a:t>
            </a:fld>
            <a:endParaRPr lang="en-US"/>
          </a:p>
        </p:txBody>
      </p:sp>
      <p:pic>
        <p:nvPicPr>
          <p:cNvPr id="4" name="Picture 3"/>
          <p:cNvPicPr>
            <a:picLocks noChangeAspect="1"/>
          </p:cNvPicPr>
          <p:nvPr/>
        </p:nvPicPr>
        <p:blipFill>
          <a:blip r:embed="rId3"/>
          <a:stretch>
            <a:fillRect/>
          </a:stretch>
        </p:blipFill>
        <p:spPr>
          <a:xfrm>
            <a:off x="0" y="484909"/>
            <a:ext cx="9144000" cy="5888182"/>
          </a:xfrm>
          <a:prstGeom prst="rect">
            <a:avLst/>
          </a:prstGeom>
        </p:spPr>
      </p:pic>
      <p:sp>
        <p:nvSpPr>
          <p:cNvPr id="5" name="Rounded Rectangle 4"/>
          <p:cNvSpPr/>
          <p:nvPr/>
        </p:nvSpPr>
        <p:spPr>
          <a:xfrm>
            <a:off x="0" y="1219200"/>
            <a:ext cx="3276600" cy="1524000"/>
          </a:xfrm>
          <a:prstGeom prst="roundRect">
            <a:avLst/>
          </a:prstGeom>
          <a:noFill/>
          <a:ln w="222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90407356"/>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5E13D5A3-050F-4E58-9A9B-19DD15BCC6FA}"/>
              </a:ext>
            </a:extLst>
          </p:cNvPr>
          <p:cNvSpPr>
            <a:spLocks noGrp="1"/>
          </p:cNvSpPr>
          <p:nvPr>
            <p:ph type="ftr" sz="quarter" idx="11"/>
          </p:nvPr>
        </p:nvSpPr>
        <p:spPr/>
        <p:txBody>
          <a:bodyPr/>
          <a:lstStyle/>
          <a:p>
            <a:pPr>
              <a:defRPr/>
            </a:pPr>
            <a:r>
              <a:rPr lang="en-US"/>
              <a:t>Module 1. Foundations</a:t>
            </a:r>
          </a:p>
        </p:txBody>
      </p:sp>
      <p:sp>
        <p:nvSpPr>
          <p:cNvPr id="3" name="Slide Number Placeholder 2">
            <a:extLst>
              <a:ext uri="{FF2B5EF4-FFF2-40B4-BE49-F238E27FC236}">
                <a16:creationId xmlns:a16="http://schemas.microsoft.com/office/drawing/2014/main" id="{1D4D7D67-721F-4FD9-A7B7-56D5861B5ABC}"/>
              </a:ext>
            </a:extLst>
          </p:cNvPr>
          <p:cNvSpPr>
            <a:spLocks noGrp="1"/>
          </p:cNvSpPr>
          <p:nvPr>
            <p:ph type="sldNum" sz="quarter" idx="12"/>
          </p:nvPr>
        </p:nvSpPr>
        <p:spPr/>
        <p:txBody>
          <a:bodyPr/>
          <a:lstStyle/>
          <a:p>
            <a:pPr>
              <a:defRPr/>
            </a:pPr>
            <a:fld id="{3BE3950E-DDF5-44B6-AABC-60FB42B89596}" type="slidenum">
              <a:rPr lang="en-US" smtClean="0"/>
              <a:pPr>
                <a:defRPr/>
              </a:pPr>
              <a:t>176</a:t>
            </a:fld>
            <a:endParaRPr lang="en-US"/>
          </a:p>
        </p:txBody>
      </p:sp>
      <p:pic>
        <p:nvPicPr>
          <p:cNvPr id="4" name="Picture 3">
            <a:extLst>
              <a:ext uri="{FF2B5EF4-FFF2-40B4-BE49-F238E27FC236}">
                <a16:creationId xmlns:a16="http://schemas.microsoft.com/office/drawing/2014/main" id="{FC1E0827-70C0-4558-864C-48F33227A262}"/>
              </a:ext>
            </a:extLst>
          </p:cNvPr>
          <p:cNvPicPr>
            <a:picLocks noChangeAspect="1"/>
          </p:cNvPicPr>
          <p:nvPr/>
        </p:nvPicPr>
        <p:blipFill>
          <a:blip r:embed="rId3"/>
          <a:stretch>
            <a:fillRect/>
          </a:stretch>
        </p:blipFill>
        <p:spPr>
          <a:xfrm>
            <a:off x="0" y="210282"/>
            <a:ext cx="9144000" cy="6437436"/>
          </a:xfrm>
          <a:prstGeom prst="rect">
            <a:avLst/>
          </a:prstGeom>
        </p:spPr>
      </p:pic>
      <p:sp>
        <p:nvSpPr>
          <p:cNvPr id="5" name="Rectangle: Rounded Corners 4">
            <a:extLst>
              <a:ext uri="{FF2B5EF4-FFF2-40B4-BE49-F238E27FC236}">
                <a16:creationId xmlns:a16="http://schemas.microsoft.com/office/drawing/2014/main" id="{9697715E-2F5F-4189-97A7-FBB5C36CE261}"/>
              </a:ext>
            </a:extLst>
          </p:cNvPr>
          <p:cNvSpPr/>
          <p:nvPr/>
        </p:nvSpPr>
        <p:spPr>
          <a:xfrm>
            <a:off x="0" y="777240"/>
            <a:ext cx="6553200" cy="1524000"/>
          </a:xfrm>
          <a:prstGeom prst="roundRect">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Rounded Corners 5">
            <a:extLst>
              <a:ext uri="{FF2B5EF4-FFF2-40B4-BE49-F238E27FC236}">
                <a16:creationId xmlns:a16="http://schemas.microsoft.com/office/drawing/2014/main" id="{155CC14D-1AE1-4A3A-894E-4E338AE133AC}"/>
              </a:ext>
            </a:extLst>
          </p:cNvPr>
          <p:cNvSpPr/>
          <p:nvPr/>
        </p:nvSpPr>
        <p:spPr>
          <a:xfrm>
            <a:off x="0" y="5852160"/>
            <a:ext cx="7620000" cy="365125"/>
          </a:xfrm>
          <a:prstGeom prst="roundRect">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62668455"/>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09" name="Title 1"/>
          <p:cNvSpPr>
            <a:spLocks noGrp="1"/>
          </p:cNvSpPr>
          <p:nvPr>
            <p:ph type="title"/>
          </p:nvPr>
        </p:nvSpPr>
        <p:spPr>
          <a:xfrm>
            <a:off x="457200" y="33337"/>
            <a:ext cx="8229600" cy="1143000"/>
          </a:xfrm>
        </p:spPr>
        <p:txBody>
          <a:bodyPr/>
          <a:lstStyle/>
          <a:p>
            <a:pPr eaLnBrk="1" hangingPunct="1"/>
            <a:r>
              <a:rPr lang="en-US" dirty="0"/>
              <a:t>01X-09X : Code Fields</a:t>
            </a:r>
          </a:p>
        </p:txBody>
      </p:sp>
      <p:sp>
        <p:nvSpPr>
          <p:cNvPr id="350210" name="Content Placeholder 2"/>
          <p:cNvSpPr>
            <a:spLocks noGrp="1"/>
          </p:cNvSpPr>
          <p:nvPr>
            <p:ph idx="1"/>
          </p:nvPr>
        </p:nvSpPr>
        <p:spPr>
          <a:xfrm>
            <a:off x="457200" y="1176337"/>
            <a:ext cx="8229600" cy="4525963"/>
          </a:xfrm>
        </p:spPr>
        <p:txBody>
          <a:bodyPr/>
          <a:lstStyle/>
          <a:p>
            <a:pPr eaLnBrk="1" hangingPunct="1"/>
            <a:r>
              <a:rPr lang="en-US" dirty="0"/>
              <a:t>046 – Special Coded Dates</a:t>
            </a:r>
          </a:p>
          <a:p>
            <a:pPr lvl="1" eaLnBrk="1" hangingPunct="1"/>
            <a:r>
              <a:rPr lang="en-US" sz="2000" dirty="0"/>
              <a:t>$f Birth date</a:t>
            </a:r>
          </a:p>
          <a:p>
            <a:pPr lvl="1" eaLnBrk="1" hangingPunct="1"/>
            <a:r>
              <a:rPr lang="en-US" sz="2000" dirty="0"/>
              <a:t>$g Death date</a:t>
            </a:r>
          </a:p>
          <a:p>
            <a:pPr lvl="1" eaLnBrk="1" hangingPunct="1"/>
            <a:r>
              <a:rPr lang="en-US" sz="2000" dirty="0"/>
              <a:t>$k Beginning or single date created</a:t>
            </a:r>
          </a:p>
          <a:p>
            <a:pPr lvl="1" eaLnBrk="1" hangingPunct="1"/>
            <a:r>
              <a:rPr lang="en-US" sz="2000" dirty="0"/>
              <a:t>$l Ending date created</a:t>
            </a:r>
          </a:p>
          <a:p>
            <a:pPr lvl="1" eaLnBrk="1" hangingPunct="1"/>
            <a:r>
              <a:rPr lang="en-US" sz="2000" dirty="0"/>
              <a:t>$o Single or starting date for aggregated content</a:t>
            </a:r>
          </a:p>
          <a:p>
            <a:pPr lvl="1" eaLnBrk="1" hangingPunct="1"/>
            <a:r>
              <a:rPr lang="en-US" sz="2000" dirty="0"/>
              <a:t>$p Ending date for aggregated content</a:t>
            </a:r>
          </a:p>
          <a:p>
            <a:pPr lvl="1" eaLnBrk="1" hangingPunct="1"/>
            <a:r>
              <a:rPr lang="en-US" sz="2000" dirty="0"/>
              <a:t>$q Establishment date</a:t>
            </a:r>
            <a:endParaRPr lang="en-US" sz="2000" i="1" dirty="0"/>
          </a:p>
          <a:p>
            <a:pPr lvl="1" eaLnBrk="1" hangingPunct="1"/>
            <a:r>
              <a:rPr lang="en-US" sz="2000" dirty="0"/>
              <a:t>$r Termination date</a:t>
            </a:r>
            <a:endParaRPr lang="en-US" sz="2000" i="1" dirty="0"/>
          </a:p>
          <a:p>
            <a:pPr lvl="1" eaLnBrk="1" hangingPunct="1"/>
            <a:r>
              <a:rPr lang="en-US" sz="2000" dirty="0"/>
              <a:t>$s Start period   </a:t>
            </a:r>
            <a:r>
              <a:rPr lang="en-US" sz="2000" i="1" dirty="0"/>
              <a:t>[for period of activity]</a:t>
            </a:r>
          </a:p>
          <a:p>
            <a:pPr lvl="1" eaLnBrk="1" hangingPunct="1"/>
            <a:r>
              <a:rPr lang="en-US" sz="2000" dirty="0"/>
              <a:t>$t End period     </a:t>
            </a:r>
            <a:r>
              <a:rPr lang="en-US" sz="2000" i="1" dirty="0"/>
              <a:t>[for period of activity]</a:t>
            </a:r>
          </a:p>
          <a:p>
            <a:pPr lvl="1" eaLnBrk="1" hangingPunct="1"/>
            <a:r>
              <a:rPr lang="en-US" sz="2000" dirty="0"/>
              <a:t>$u Uniform Resource Identifier</a:t>
            </a:r>
          </a:p>
          <a:p>
            <a:pPr lvl="1" eaLnBrk="1" hangingPunct="1"/>
            <a:r>
              <a:rPr lang="en-US" sz="2000" dirty="0"/>
              <a:t>$v Source of information</a:t>
            </a:r>
          </a:p>
          <a:p>
            <a:pPr lvl="1" eaLnBrk="1" hangingPunct="1"/>
            <a:r>
              <a:rPr lang="en-US" sz="2000" dirty="0"/>
              <a:t>$2 Source of date scheme</a:t>
            </a:r>
            <a:endParaRPr lang="en-US" sz="2400" dirty="0"/>
          </a:p>
        </p:txBody>
      </p:sp>
      <p:sp>
        <p:nvSpPr>
          <p:cNvPr id="4" name="Footer Placeholder 3"/>
          <p:cNvSpPr>
            <a:spLocks noGrp="1"/>
          </p:cNvSpPr>
          <p:nvPr>
            <p:ph type="ftr" sz="quarter" idx="11"/>
          </p:nvPr>
        </p:nvSpPr>
        <p:spPr/>
        <p:txBody>
          <a:bodyPr/>
          <a:lstStyle/>
          <a:p>
            <a:pPr>
              <a:defRPr/>
            </a:pPr>
            <a:r>
              <a:rPr lang="en-US"/>
              <a:t>Module 1. Foundations</a:t>
            </a:r>
          </a:p>
        </p:txBody>
      </p:sp>
      <p:sp>
        <p:nvSpPr>
          <p:cNvPr id="5" name="Slide Number Placeholder 4"/>
          <p:cNvSpPr>
            <a:spLocks noGrp="1"/>
          </p:cNvSpPr>
          <p:nvPr>
            <p:ph type="sldNum" sz="quarter" idx="12"/>
          </p:nvPr>
        </p:nvSpPr>
        <p:spPr/>
        <p:txBody>
          <a:bodyPr/>
          <a:lstStyle/>
          <a:p>
            <a:pPr>
              <a:defRPr/>
            </a:pPr>
            <a:fld id="{7CAF0AAE-292A-422F-9893-E6DC5A9D6C28}" type="slidenum">
              <a:rPr lang="en-US"/>
              <a:pPr>
                <a:defRPr/>
              </a:pPr>
              <a:t>177</a:t>
            </a:fld>
            <a:endParaRPr lang="en-US"/>
          </a:p>
        </p:txBody>
      </p:sp>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7" name="Title 1"/>
          <p:cNvSpPr>
            <a:spLocks noGrp="1"/>
          </p:cNvSpPr>
          <p:nvPr>
            <p:ph type="title"/>
          </p:nvPr>
        </p:nvSpPr>
        <p:spPr>
          <a:xfrm>
            <a:off x="457200" y="76200"/>
            <a:ext cx="8229600" cy="1143000"/>
          </a:xfrm>
        </p:spPr>
        <p:txBody>
          <a:bodyPr/>
          <a:lstStyle/>
          <a:p>
            <a:pPr eaLnBrk="1" hangingPunct="1"/>
            <a:r>
              <a:rPr lang="en-US" dirty="0"/>
              <a:t>01X-09X : Code Fields</a:t>
            </a:r>
          </a:p>
        </p:txBody>
      </p:sp>
      <p:sp>
        <p:nvSpPr>
          <p:cNvPr id="352258" name="Content Placeholder 2"/>
          <p:cNvSpPr>
            <a:spLocks noGrp="1"/>
          </p:cNvSpPr>
          <p:nvPr>
            <p:ph idx="1"/>
          </p:nvPr>
        </p:nvSpPr>
        <p:spPr>
          <a:xfrm>
            <a:off x="457200" y="1219200"/>
            <a:ext cx="8229600" cy="4724400"/>
          </a:xfrm>
        </p:spPr>
        <p:txBody>
          <a:bodyPr/>
          <a:lstStyle/>
          <a:p>
            <a:pPr eaLnBrk="1" fontAlgn="auto" hangingPunct="1">
              <a:spcAft>
                <a:spcPts val="0"/>
              </a:spcAft>
              <a:buFont typeface="Arial" pitchFamily="34" charset="0"/>
              <a:buChar char="•"/>
              <a:defRPr/>
            </a:pPr>
            <a:r>
              <a:rPr lang="en-US" dirty="0"/>
              <a:t>046 – Special Coded Dates</a:t>
            </a:r>
            <a:endParaRPr lang="en-US" sz="2800" dirty="0"/>
          </a:p>
          <a:p>
            <a:pPr lvl="1" eaLnBrk="1" fontAlgn="auto" hangingPunct="1">
              <a:spcAft>
                <a:spcPts val="0"/>
              </a:spcAft>
              <a:buFont typeface="Arial" pitchFamily="34" charset="0"/>
              <a:buChar char="–"/>
              <a:defRPr/>
            </a:pPr>
            <a:r>
              <a:rPr lang="en-US" sz="2400" dirty="0"/>
              <a:t>Record dates using Extended Date/Time Format (EDTF) in all cases except for century dates</a:t>
            </a:r>
          </a:p>
          <a:p>
            <a:pPr lvl="1" eaLnBrk="1" fontAlgn="auto" hangingPunct="1">
              <a:spcAft>
                <a:spcPts val="0"/>
              </a:spcAft>
              <a:buFont typeface="Arial" pitchFamily="34" charset="0"/>
              <a:buChar char="–"/>
              <a:defRPr/>
            </a:pPr>
            <a:r>
              <a:rPr lang="en-US" sz="2400" dirty="0"/>
              <a:t>See: </a:t>
            </a:r>
            <a:r>
              <a:rPr lang="en-US" sz="2400" dirty="0">
                <a:hlinkClick r:id="rId3"/>
              </a:rPr>
              <a:t>https://www.loc.gov/standards/datetime/</a:t>
            </a:r>
            <a:endParaRPr lang="en-US" sz="2400" dirty="0"/>
          </a:p>
          <a:p>
            <a:pPr lvl="1" eaLnBrk="1" fontAlgn="auto" hangingPunct="1">
              <a:spcAft>
                <a:spcPts val="0"/>
              </a:spcAft>
              <a:buFont typeface="Arial" pitchFamily="34" charset="0"/>
              <a:buChar char="–"/>
              <a:defRPr/>
            </a:pPr>
            <a:r>
              <a:rPr lang="en-US" sz="2400" dirty="0"/>
              <a:t>Use pattern </a:t>
            </a:r>
            <a:r>
              <a:rPr lang="en-US" sz="2400" dirty="0" err="1"/>
              <a:t>yyyy</a:t>
            </a:r>
            <a:r>
              <a:rPr lang="en-US" sz="2400" dirty="0"/>
              <a:t> or </a:t>
            </a:r>
            <a:r>
              <a:rPr lang="en-US" sz="2400" dirty="0" err="1"/>
              <a:t>yyyy</a:t>
            </a:r>
            <a:r>
              <a:rPr lang="en-US" sz="2400" dirty="0"/>
              <a:t>-mm or </a:t>
            </a:r>
            <a:r>
              <a:rPr lang="en-US" sz="2400" dirty="0" err="1"/>
              <a:t>yyyy</a:t>
            </a:r>
            <a:r>
              <a:rPr lang="en-US" sz="2400" dirty="0"/>
              <a:t>-mm-</a:t>
            </a:r>
            <a:r>
              <a:rPr lang="en-US" sz="2400" dirty="0" err="1"/>
              <a:t>dd</a:t>
            </a:r>
            <a:endParaRPr lang="en-US" sz="2400" dirty="0"/>
          </a:p>
          <a:p>
            <a:pPr lvl="1" eaLnBrk="1" fontAlgn="auto" hangingPunct="1">
              <a:spcAft>
                <a:spcPts val="0"/>
              </a:spcAft>
              <a:buFont typeface="Arial" pitchFamily="34" charset="0"/>
              <a:buChar char="–"/>
              <a:defRPr/>
            </a:pPr>
            <a:r>
              <a:rPr lang="en-US" sz="2400" dirty="0"/>
              <a:t>Include $2 </a:t>
            </a:r>
            <a:r>
              <a:rPr lang="en-US" sz="2400" dirty="0" err="1"/>
              <a:t>edtf</a:t>
            </a:r>
            <a:br>
              <a:rPr lang="en-US" sz="2400" dirty="0"/>
            </a:br>
            <a:endParaRPr lang="en-US" sz="2400" dirty="0"/>
          </a:p>
          <a:p>
            <a:pPr marL="914400" lvl="2" indent="0" eaLnBrk="1" fontAlgn="auto" hangingPunct="1">
              <a:spcAft>
                <a:spcPts val="0"/>
              </a:spcAft>
              <a:buFont typeface="Arial" pitchFamily="34" charset="0"/>
              <a:buNone/>
              <a:defRPr/>
            </a:pPr>
            <a:r>
              <a:rPr lang="en-US" sz="1800" dirty="0"/>
              <a:t>2012 $2 </a:t>
            </a:r>
            <a:r>
              <a:rPr lang="en-US" sz="1800" dirty="0" err="1"/>
              <a:t>edtf</a:t>
            </a:r>
            <a:r>
              <a:rPr lang="en-US" sz="1800" dirty="0"/>
              <a:t>		2012</a:t>
            </a:r>
          </a:p>
          <a:p>
            <a:pPr marL="914400" lvl="2" indent="0" eaLnBrk="1" fontAlgn="auto" hangingPunct="1">
              <a:spcAft>
                <a:spcPts val="0"/>
              </a:spcAft>
              <a:buFont typeface="Arial" pitchFamily="34" charset="0"/>
              <a:buNone/>
              <a:defRPr/>
            </a:pPr>
            <a:r>
              <a:rPr lang="en-US" sz="1800" dirty="0"/>
              <a:t>2012-01 $2 </a:t>
            </a:r>
            <a:r>
              <a:rPr lang="en-US" sz="1800" dirty="0" err="1"/>
              <a:t>edtf</a:t>
            </a:r>
            <a:r>
              <a:rPr lang="en-US" sz="1800" dirty="0"/>
              <a:t>		2012 January</a:t>
            </a:r>
          </a:p>
          <a:p>
            <a:pPr marL="914400" lvl="2" indent="0" eaLnBrk="1" fontAlgn="auto" hangingPunct="1">
              <a:spcAft>
                <a:spcPts val="0"/>
              </a:spcAft>
              <a:buFont typeface="Arial" pitchFamily="34" charset="0"/>
              <a:buNone/>
              <a:defRPr/>
            </a:pPr>
            <a:r>
              <a:rPr lang="en-US" sz="1800" dirty="0"/>
              <a:t>2012-01-13 $2 </a:t>
            </a:r>
            <a:r>
              <a:rPr lang="en-US" sz="1800" dirty="0" err="1"/>
              <a:t>edtf</a:t>
            </a:r>
            <a:r>
              <a:rPr lang="en-US" sz="1800" dirty="0"/>
              <a:t> 	2012 January 13</a:t>
            </a:r>
          </a:p>
          <a:p>
            <a:pPr marL="914400" lvl="2" indent="0" eaLnBrk="1" fontAlgn="auto" hangingPunct="1">
              <a:spcAft>
                <a:spcPts val="0"/>
              </a:spcAft>
              <a:buFont typeface="Arial" pitchFamily="34" charset="0"/>
              <a:buNone/>
              <a:defRPr/>
            </a:pPr>
            <a:r>
              <a:rPr lang="en-US" sz="1800" dirty="0"/>
              <a:t>1855? $2 </a:t>
            </a:r>
            <a:r>
              <a:rPr lang="en-US" sz="1800" dirty="0" err="1"/>
              <a:t>edtf</a:t>
            </a:r>
            <a:r>
              <a:rPr lang="en-US" sz="1800" dirty="0"/>
              <a:t>		probably 1855</a:t>
            </a:r>
          </a:p>
          <a:p>
            <a:pPr marL="914400" lvl="2" indent="0" eaLnBrk="1" fontAlgn="auto" hangingPunct="1">
              <a:spcAft>
                <a:spcPts val="0"/>
              </a:spcAft>
              <a:buFont typeface="Arial" pitchFamily="34" charset="0"/>
              <a:buNone/>
              <a:defRPr/>
            </a:pPr>
            <a:r>
              <a:rPr lang="en-US" sz="1800" dirty="0"/>
              <a:t>[1930,1931] $2 </a:t>
            </a:r>
            <a:r>
              <a:rPr lang="en-US" sz="1800" dirty="0" err="1"/>
              <a:t>edtf</a:t>
            </a:r>
            <a:r>
              <a:rPr lang="en-US" sz="1800" dirty="0"/>
              <a:t> 	1930 or 1931</a:t>
            </a:r>
          </a:p>
          <a:p>
            <a:pPr marL="914400" lvl="2" indent="0" eaLnBrk="1" fontAlgn="auto" hangingPunct="1">
              <a:spcAft>
                <a:spcPts val="0"/>
              </a:spcAft>
              <a:buNone/>
              <a:defRPr/>
            </a:pPr>
            <a:r>
              <a:rPr lang="en-US" sz="1800" dirty="0"/>
              <a:t>1957~ $2 </a:t>
            </a:r>
            <a:r>
              <a:rPr lang="en-US" sz="1800" dirty="0" err="1"/>
              <a:t>edtf</a:t>
            </a:r>
            <a:r>
              <a:rPr lang="en-US" sz="1800" dirty="0"/>
              <a:t>		approximately 1957</a:t>
            </a:r>
          </a:p>
          <a:p>
            <a:pPr marL="914400" lvl="2" indent="0" eaLnBrk="1" fontAlgn="auto" hangingPunct="1">
              <a:spcAft>
                <a:spcPts val="0"/>
              </a:spcAft>
              <a:buFont typeface="Arial" pitchFamily="34" charset="0"/>
              <a:buNone/>
              <a:defRPr/>
            </a:pPr>
            <a:endParaRPr lang="en-US" sz="2000" dirty="0"/>
          </a:p>
          <a:p>
            <a:pPr marL="0" indent="0" eaLnBrk="1" hangingPunct="1">
              <a:buNone/>
            </a:pPr>
            <a:endParaRPr lang="en-US" dirty="0"/>
          </a:p>
        </p:txBody>
      </p:sp>
      <p:sp>
        <p:nvSpPr>
          <p:cNvPr id="4" name="Footer Placeholder 3"/>
          <p:cNvSpPr>
            <a:spLocks noGrp="1"/>
          </p:cNvSpPr>
          <p:nvPr>
            <p:ph type="ftr" sz="quarter" idx="11"/>
          </p:nvPr>
        </p:nvSpPr>
        <p:spPr/>
        <p:txBody>
          <a:bodyPr/>
          <a:lstStyle/>
          <a:p>
            <a:pPr>
              <a:defRPr/>
            </a:pPr>
            <a:r>
              <a:rPr lang="en-US"/>
              <a:t>Module 1. Foundations</a:t>
            </a:r>
          </a:p>
        </p:txBody>
      </p:sp>
      <p:sp>
        <p:nvSpPr>
          <p:cNvPr id="5" name="Slide Number Placeholder 4"/>
          <p:cNvSpPr>
            <a:spLocks noGrp="1"/>
          </p:cNvSpPr>
          <p:nvPr>
            <p:ph type="sldNum" sz="quarter" idx="12"/>
          </p:nvPr>
        </p:nvSpPr>
        <p:spPr/>
        <p:txBody>
          <a:bodyPr/>
          <a:lstStyle/>
          <a:p>
            <a:pPr>
              <a:defRPr/>
            </a:pPr>
            <a:fld id="{90A98F7C-4176-42A0-8810-5B414A53AF2F}" type="slidenum">
              <a:rPr lang="en-US"/>
              <a:pPr>
                <a:defRPr/>
              </a:pPr>
              <a:t>178</a:t>
            </a:fld>
            <a:endParaRPr lang="en-US"/>
          </a:p>
        </p:txBody>
      </p:sp>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305" name="Title 1"/>
          <p:cNvSpPr>
            <a:spLocks noGrp="1"/>
          </p:cNvSpPr>
          <p:nvPr>
            <p:ph type="title"/>
          </p:nvPr>
        </p:nvSpPr>
        <p:spPr/>
        <p:txBody>
          <a:bodyPr/>
          <a:lstStyle/>
          <a:p>
            <a:pPr eaLnBrk="1" hangingPunct="1"/>
            <a:r>
              <a:rPr lang="en-US"/>
              <a:t>01X-09X : Code Fields</a:t>
            </a:r>
          </a:p>
        </p:txBody>
      </p:sp>
      <p:sp>
        <p:nvSpPr>
          <p:cNvPr id="354306" name="Content Placeholder 2"/>
          <p:cNvSpPr>
            <a:spLocks noGrp="1"/>
          </p:cNvSpPr>
          <p:nvPr>
            <p:ph idx="1"/>
          </p:nvPr>
        </p:nvSpPr>
        <p:spPr/>
        <p:txBody>
          <a:bodyPr/>
          <a:lstStyle/>
          <a:p>
            <a:pPr eaLnBrk="1" fontAlgn="auto" hangingPunct="1">
              <a:spcAft>
                <a:spcPts val="0"/>
              </a:spcAft>
              <a:buFont typeface="Arial" pitchFamily="34" charset="0"/>
              <a:buChar char="•"/>
              <a:defRPr/>
            </a:pPr>
            <a:r>
              <a:rPr lang="en-US" sz="2800" dirty="0"/>
              <a:t>046 – Special Coded Dates</a:t>
            </a:r>
          </a:p>
          <a:p>
            <a:pPr lvl="1" eaLnBrk="1" fontAlgn="auto" hangingPunct="1">
              <a:spcAft>
                <a:spcPts val="0"/>
              </a:spcAft>
              <a:buFont typeface="Arial" pitchFamily="34" charset="0"/>
              <a:buChar char="–"/>
              <a:defRPr/>
            </a:pPr>
            <a:r>
              <a:rPr lang="en-US" sz="2400" dirty="0"/>
              <a:t>Dates earlier than 1000 A.D. (except for centuries):</a:t>
            </a:r>
          </a:p>
          <a:p>
            <a:pPr lvl="2" eaLnBrk="1" fontAlgn="auto" hangingPunct="1">
              <a:spcAft>
                <a:spcPts val="0"/>
              </a:spcAft>
              <a:buFont typeface="Arial" pitchFamily="34" charset="0"/>
              <a:buChar char="–"/>
              <a:defRPr/>
            </a:pPr>
            <a:r>
              <a:rPr lang="en-US" sz="2000" dirty="0"/>
              <a:t>Record year as four digits (use leading zeros as needed) </a:t>
            </a:r>
          </a:p>
          <a:p>
            <a:pPr lvl="2" eaLnBrk="1" fontAlgn="auto" hangingPunct="1">
              <a:spcAft>
                <a:spcPts val="0"/>
              </a:spcAft>
              <a:buFont typeface="Arial" pitchFamily="34" charset="0"/>
              <a:buChar char="–"/>
              <a:defRPr/>
            </a:pPr>
            <a:r>
              <a:rPr lang="en-US" sz="2000" dirty="0"/>
              <a:t>Precede B.C. dates with a minus sign and subtract one year (because there was no “Year Zero”)</a:t>
            </a:r>
          </a:p>
          <a:p>
            <a:pPr lvl="1" eaLnBrk="1" fontAlgn="auto" hangingPunct="1">
              <a:spcAft>
                <a:spcPts val="0"/>
              </a:spcAft>
              <a:buFont typeface="Arial" pitchFamily="34" charset="0"/>
              <a:buChar char="–"/>
              <a:defRPr/>
            </a:pPr>
            <a:endParaRPr lang="en-US" sz="2400" dirty="0"/>
          </a:p>
          <a:p>
            <a:pPr marL="914400" lvl="2" indent="0" eaLnBrk="1" fontAlgn="auto" hangingPunct="1">
              <a:spcAft>
                <a:spcPts val="0"/>
              </a:spcAft>
              <a:buFont typeface="Arial" pitchFamily="34" charset="0"/>
              <a:buNone/>
              <a:defRPr/>
            </a:pPr>
            <a:r>
              <a:rPr lang="en-US" sz="2000" dirty="0"/>
              <a:t>0951 $2 </a:t>
            </a:r>
            <a:r>
              <a:rPr lang="en-US" sz="2000" dirty="0" err="1"/>
              <a:t>edtf</a:t>
            </a:r>
            <a:r>
              <a:rPr lang="en-US" sz="2000" dirty="0"/>
              <a:t>		951 A.D.</a:t>
            </a:r>
          </a:p>
          <a:p>
            <a:pPr marL="914400" lvl="2" indent="0" eaLnBrk="1" fontAlgn="auto" hangingPunct="1">
              <a:spcAft>
                <a:spcPts val="0"/>
              </a:spcAft>
              <a:buFont typeface="Arial" pitchFamily="34" charset="0"/>
              <a:buNone/>
              <a:defRPr/>
            </a:pPr>
            <a:r>
              <a:rPr lang="en-US" sz="2000" dirty="0"/>
              <a:t>0031~ $2 </a:t>
            </a:r>
            <a:r>
              <a:rPr lang="en-US" sz="2000" dirty="0" err="1"/>
              <a:t>edtf</a:t>
            </a:r>
            <a:r>
              <a:rPr lang="en-US" sz="2000" dirty="0"/>
              <a:t>		approximately 31 A.D.</a:t>
            </a:r>
          </a:p>
          <a:p>
            <a:pPr marL="914400" lvl="2" indent="0" eaLnBrk="1" fontAlgn="auto" hangingPunct="1">
              <a:spcAft>
                <a:spcPts val="0"/>
              </a:spcAft>
              <a:buFont typeface="Arial" pitchFamily="34" charset="0"/>
              <a:buNone/>
              <a:defRPr/>
            </a:pPr>
            <a:r>
              <a:rPr lang="en-US" sz="2000" dirty="0"/>
              <a:t>0006 $2 </a:t>
            </a:r>
            <a:r>
              <a:rPr lang="en-US" sz="2000" dirty="0" err="1"/>
              <a:t>edtf</a:t>
            </a:r>
            <a:r>
              <a:rPr lang="en-US" sz="2000" dirty="0"/>
              <a:t>		6 A.D.</a:t>
            </a:r>
          </a:p>
          <a:p>
            <a:pPr marL="914400" lvl="2" indent="0" eaLnBrk="1" fontAlgn="auto" hangingPunct="1">
              <a:spcAft>
                <a:spcPts val="0"/>
              </a:spcAft>
              <a:buNone/>
              <a:defRPr/>
            </a:pPr>
            <a:r>
              <a:rPr lang="en-US" sz="2000" dirty="0"/>
              <a:t>-0360 $2 </a:t>
            </a:r>
            <a:r>
              <a:rPr lang="en-US" sz="2000" dirty="0" err="1"/>
              <a:t>edtf</a:t>
            </a:r>
            <a:r>
              <a:rPr lang="en-US" sz="2000" dirty="0"/>
              <a:t>		361 B.C.</a:t>
            </a:r>
          </a:p>
          <a:p>
            <a:pPr marL="914400" lvl="2" indent="0" eaLnBrk="1" fontAlgn="auto" hangingPunct="1">
              <a:spcAft>
                <a:spcPts val="0"/>
              </a:spcAft>
              <a:buFont typeface="Arial" pitchFamily="34" charset="0"/>
              <a:buNone/>
              <a:defRPr/>
            </a:pPr>
            <a:r>
              <a:rPr lang="en-US" sz="2000" dirty="0"/>
              <a:t>-0035? $2 </a:t>
            </a:r>
            <a:r>
              <a:rPr lang="en-US" sz="2000" dirty="0" err="1"/>
              <a:t>edtf</a:t>
            </a:r>
            <a:r>
              <a:rPr lang="en-US" sz="2000" dirty="0"/>
              <a:t>		probably 36 B.C.</a:t>
            </a:r>
          </a:p>
        </p:txBody>
      </p:sp>
      <p:sp>
        <p:nvSpPr>
          <p:cNvPr id="4" name="Footer Placeholder 3"/>
          <p:cNvSpPr>
            <a:spLocks noGrp="1"/>
          </p:cNvSpPr>
          <p:nvPr>
            <p:ph type="ftr" sz="quarter" idx="11"/>
          </p:nvPr>
        </p:nvSpPr>
        <p:spPr/>
        <p:txBody>
          <a:bodyPr/>
          <a:lstStyle/>
          <a:p>
            <a:pPr>
              <a:defRPr/>
            </a:pPr>
            <a:r>
              <a:rPr lang="en-US"/>
              <a:t>Module 1. Foundations</a:t>
            </a:r>
          </a:p>
        </p:txBody>
      </p:sp>
      <p:sp>
        <p:nvSpPr>
          <p:cNvPr id="5" name="Slide Number Placeholder 4"/>
          <p:cNvSpPr>
            <a:spLocks noGrp="1"/>
          </p:cNvSpPr>
          <p:nvPr>
            <p:ph type="sldNum" sz="quarter" idx="12"/>
          </p:nvPr>
        </p:nvSpPr>
        <p:spPr/>
        <p:txBody>
          <a:bodyPr/>
          <a:lstStyle/>
          <a:p>
            <a:pPr>
              <a:defRPr/>
            </a:pPr>
            <a:fld id="{87DE066A-A02F-4836-84F3-DA115B1BC7B8}" type="slidenum">
              <a:rPr lang="en-US"/>
              <a:pPr>
                <a:defRPr/>
              </a:pPr>
              <a:t>179</a:t>
            </a:fld>
            <a:endParaRPr lang="en-US"/>
          </a:p>
        </p:txBody>
      </p:sp>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3" name="Title 1"/>
          <p:cNvSpPr>
            <a:spLocks noGrp="1"/>
          </p:cNvSpPr>
          <p:nvPr>
            <p:ph type="title"/>
          </p:nvPr>
        </p:nvSpPr>
        <p:spPr/>
        <p:txBody>
          <a:bodyPr/>
          <a:lstStyle/>
          <a:p>
            <a:pPr eaLnBrk="1" hangingPunct="1"/>
            <a:r>
              <a:rPr lang="en-US"/>
              <a:t>01X-09X : Code Fields</a:t>
            </a:r>
          </a:p>
        </p:txBody>
      </p:sp>
      <p:sp>
        <p:nvSpPr>
          <p:cNvPr id="3" name="Content Placeholder 2"/>
          <p:cNvSpPr>
            <a:spLocks noGrp="1"/>
          </p:cNvSpPr>
          <p:nvPr>
            <p:ph idx="1"/>
          </p:nvPr>
        </p:nvSpPr>
        <p:spPr>
          <a:xfrm>
            <a:off x="457200" y="1600200"/>
            <a:ext cx="8229600" cy="4800600"/>
          </a:xfrm>
        </p:spPr>
        <p:txBody>
          <a:bodyPr rtlCol="0">
            <a:normAutofit fontScale="92500" lnSpcReduction="10000"/>
          </a:bodyPr>
          <a:lstStyle/>
          <a:p>
            <a:pPr eaLnBrk="1" fontAlgn="auto" hangingPunct="1">
              <a:spcAft>
                <a:spcPts val="0"/>
              </a:spcAft>
              <a:buFont typeface="Arial" pitchFamily="34" charset="0"/>
              <a:buChar char="•"/>
              <a:defRPr/>
            </a:pPr>
            <a:r>
              <a:rPr lang="en-US" sz="2800" dirty="0"/>
              <a:t>046 – Special Coded Dates</a:t>
            </a:r>
          </a:p>
          <a:p>
            <a:pPr lvl="1" eaLnBrk="1" fontAlgn="auto" hangingPunct="1">
              <a:spcAft>
                <a:spcPts val="0"/>
              </a:spcAft>
              <a:buFont typeface="Arial" pitchFamily="34" charset="0"/>
              <a:buChar char="–"/>
              <a:defRPr/>
            </a:pPr>
            <a:r>
              <a:rPr lang="en-US" sz="2400" dirty="0"/>
              <a:t>Century dates: </a:t>
            </a:r>
          </a:p>
          <a:p>
            <a:pPr lvl="2" eaLnBrk="1" fontAlgn="auto" hangingPunct="1">
              <a:spcAft>
                <a:spcPts val="0"/>
              </a:spcAft>
              <a:buFont typeface="Arial" pitchFamily="34" charset="0"/>
              <a:buChar char="–"/>
              <a:defRPr/>
            </a:pPr>
            <a:r>
              <a:rPr lang="en-US" sz="2000" dirty="0"/>
              <a:t>Follow the ISO 8601 standard (not EDTF)</a:t>
            </a:r>
          </a:p>
          <a:p>
            <a:pPr lvl="2" eaLnBrk="1" fontAlgn="auto" hangingPunct="1">
              <a:spcAft>
                <a:spcPts val="0"/>
              </a:spcAft>
              <a:buFont typeface="Arial" pitchFamily="34" charset="0"/>
              <a:buChar char="–"/>
              <a:defRPr/>
            </a:pPr>
            <a:r>
              <a:rPr lang="en-US" sz="2000" dirty="0"/>
              <a:t>Record century as two digits following this pattern:</a:t>
            </a:r>
            <a:br>
              <a:rPr lang="en-US" sz="2000" dirty="0"/>
            </a:br>
            <a:r>
              <a:rPr lang="en-US" sz="2000" dirty="0"/>
              <a:t>19 = all “19XX” years = 20th century</a:t>
            </a:r>
          </a:p>
          <a:p>
            <a:pPr lvl="2" eaLnBrk="1" fontAlgn="auto" hangingPunct="1">
              <a:spcAft>
                <a:spcPts val="0"/>
              </a:spcAft>
              <a:buFont typeface="Arial" pitchFamily="34" charset="0"/>
              <a:buChar char="–"/>
              <a:defRPr/>
            </a:pPr>
            <a:r>
              <a:rPr lang="en-US" sz="2000" dirty="0"/>
              <a:t>Use leading zeros as needed </a:t>
            </a:r>
          </a:p>
          <a:p>
            <a:pPr lvl="2" eaLnBrk="1" fontAlgn="auto" hangingPunct="1">
              <a:spcAft>
                <a:spcPts val="0"/>
              </a:spcAft>
              <a:buFont typeface="Arial" pitchFamily="34" charset="0"/>
              <a:buChar char="–"/>
              <a:defRPr/>
            </a:pPr>
            <a:r>
              <a:rPr lang="en-US" sz="2000" dirty="0"/>
              <a:t>Precede a B.C. century date with a minus sign</a:t>
            </a:r>
          </a:p>
          <a:p>
            <a:pPr lvl="2" eaLnBrk="1" fontAlgn="auto" hangingPunct="1">
              <a:spcAft>
                <a:spcPts val="0"/>
              </a:spcAft>
              <a:buFont typeface="Arial" pitchFamily="34" charset="0"/>
              <a:buChar char="–"/>
              <a:defRPr/>
            </a:pPr>
            <a:r>
              <a:rPr lang="en-US" sz="2000" dirty="0"/>
              <a:t>Do not include a $2 source code</a:t>
            </a:r>
          </a:p>
          <a:p>
            <a:pPr lvl="1" eaLnBrk="1" fontAlgn="auto" hangingPunct="1">
              <a:spcAft>
                <a:spcPts val="0"/>
              </a:spcAft>
              <a:buFont typeface="Arial" pitchFamily="34" charset="0"/>
              <a:buChar char="–"/>
              <a:defRPr/>
            </a:pPr>
            <a:endParaRPr lang="en-US" sz="2400" dirty="0"/>
          </a:p>
          <a:p>
            <a:pPr marL="914400" lvl="2" indent="0" eaLnBrk="1" fontAlgn="auto" hangingPunct="1">
              <a:spcAft>
                <a:spcPts val="0"/>
              </a:spcAft>
              <a:buFont typeface="Arial" pitchFamily="34" charset="0"/>
              <a:buNone/>
              <a:defRPr/>
            </a:pPr>
            <a:r>
              <a:rPr lang="en-US" sz="2000" dirty="0"/>
              <a:t>20			21st century</a:t>
            </a:r>
          </a:p>
          <a:p>
            <a:pPr marL="914400" lvl="2" indent="0" eaLnBrk="1" fontAlgn="auto" hangingPunct="1">
              <a:spcAft>
                <a:spcPts val="0"/>
              </a:spcAft>
              <a:buFont typeface="Arial" pitchFamily="34" charset="0"/>
              <a:buNone/>
              <a:defRPr/>
            </a:pPr>
            <a:r>
              <a:rPr lang="en-US" sz="2000" dirty="0"/>
              <a:t>09	 		10th century</a:t>
            </a:r>
          </a:p>
          <a:p>
            <a:pPr marL="914400" lvl="2" indent="0" eaLnBrk="1" fontAlgn="auto" hangingPunct="1">
              <a:spcAft>
                <a:spcPts val="0"/>
              </a:spcAft>
              <a:buFont typeface="Arial" pitchFamily="34" charset="0"/>
              <a:buNone/>
              <a:defRPr/>
            </a:pPr>
            <a:r>
              <a:rPr lang="en-US" sz="2000" dirty="0"/>
              <a:t>00		 	1st century</a:t>
            </a:r>
          </a:p>
          <a:p>
            <a:pPr marL="914400" lvl="2" indent="0" eaLnBrk="1" fontAlgn="auto" hangingPunct="1">
              <a:spcAft>
                <a:spcPts val="0"/>
              </a:spcAft>
              <a:buFont typeface="Arial" pitchFamily="34" charset="0"/>
              <a:buNone/>
              <a:defRPr/>
            </a:pPr>
            <a:r>
              <a:rPr lang="en-US" sz="2000" dirty="0"/>
              <a:t>-00			1st century B.C.</a:t>
            </a:r>
          </a:p>
          <a:p>
            <a:pPr marL="914400" lvl="2" indent="0" eaLnBrk="1" fontAlgn="auto" hangingPunct="1">
              <a:spcAft>
                <a:spcPts val="0"/>
              </a:spcAft>
              <a:buFont typeface="Arial" pitchFamily="34" charset="0"/>
              <a:buNone/>
              <a:defRPr/>
            </a:pPr>
            <a:r>
              <a:rPr lang="en-US" sz="2000" dirty="0"/>
              <a:t>-04			5th century B.C.</a:t>
            </a:r>
          </a:p>
          <a:p>
            <a:pPr marL="457200" lvl="1" indent="0" eaLnBrk="1" fontAlgn="auto" hangingPunct="1">
              <a:spcAft>
                <a:spcPts val="0"/>
              </a:spcAft>
              <a:buFont typeface="Arial" pitchFamily="34" charset="0"/>
              <a:buNone/>
              <a:defRPr/>
            </a:pPr>
            <a:endParaRPr lang="en-US" sz="2400" dirty="0"/>
          </a:p>
          <a:p>
            <a:pPr marL="457200" lvl="1" indent="0" eaLnBrk="1" fontAlgn="auto" hangingPunct="1">
              <a:spcAft>
                <a:spcPts val="0"/>
              </a:spcAft>
              <a:buFont typeface="Arial" pitchFamily="34" charset="0"/>
              <a:buNone/>
              <a:defRPr/>
            </a:pPr>
            <a:endParaRPr lang="en-US" sz="1600" dirty="0"/>
          </a:p>
        </p:txBody>
      </p:sp>
      <p:sp>
        <p:nvSpPr>
          <p:cNvPr id="4" name="Footer Placeholder 3"/>
          <p:cNvSpPr>
            <a:spLocks noGrp="1"/>
          </p:cNvSpPr>
          <p:nvPr>
            <p:ph type="ftr" sz="quarter" idx="11"/>
          </p:nvPr>
        </p:nvSpPr>
        <p:spPr/>
        <p:txBody>
          <a:bodyPr/>
          <a:lstStyle/>
          <a:p>
            <a:pPr>
              <a:defRPr/>
            </a:pPr>
            <a:r>
              <a:rPr lang="en-US"/>
              <a:t>Module 1. Foundations</a:t>
            </a:r>
          </a:p>
        </p:txBody>
      </p:sp>
      <p:sp>
        <p:nvSpPr>
          <p:cNvPr id="5" name="Slide Number Placeholder 4"/>
          <p:cNvSpPr>
            <a:spLocks noGrp="1"/>
          </p:cNvSpPr>
          <p:nvPr>
            <p:ph type="sldNum" sz="quarter" idx="12"/>
          </p:nvPr>
        </p:nvSpPr>
        <p:spPr/>
        <p:txBody>
          <a:bodyPr/>
          <a:lstStyle/>
          <a:p>
            <a:pPr>
              <a:defRPr/>
            </a:pPr>
            <a:fld id="{5FAD3684-9978-421F-8552-1D9236B5788A}" type="slidenum">
              <a:rPr lang="en-US"/>
              <a:pPr>
                <a:defRPr/>
              </a:pPr>
              <a:t>180</a:t>
            </a:fld>
            <a:endParaRPr lang="en-US"/>
          </a:p>
        </p:txBody>
      </p:sp>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stretch>
            <a:fillRect/>
          </a:stretch>
        </p:blipFill>
        <p:spPr>
          <a:xfrm>
            <a:off x="637895" y="762000"/>
            <a:ext cx="7896505" cy="5334063"/>
          </a:xfrm>
          <a:prstGeom prst="rect">
            <a:avLst/>
          </a:prstGeom>
          <a:ln>
            <a:solidFill>
              <a:schemeClr val="tx1"/>
            </a:solidFill>
          </a:ln>
        </p:spPr>
      </p:pic>
      <p:sp>
        <p:nvSpPr>
          <p:cNvPr id="4" name="Footer Placeholder 3"/>
          <p:cNvSpPr>
            <a:spLocks noGrp="1"/>
          </p:cNvSpPr>
          <p:nvPr>
            <p:ph type="ftr" sz="quarter" idx="11"/>
          </p:nvPr>
        </p:nvSpPr>
        <p:spPr/>
        <p:txBody>
          <a:bodyPr/>
          <a:lstStyle/>
          <a:p>
            <a:pPr>
              <a:defRPr/>
            </a:pPr>
            <a:r>
              <a:rPr lang="en-US"/>
              <a:t>Module 1. Foundations</a:t>
            </a:r>
          </a:p>
        </p:txBody>
      </p:sp>
      <p:sp>
        <p:nvSpPr>
          <p:cNvPr id="5" name="Slide Number Placeholder 4"/>
          <p:cNvSpPr>
            <a:spLocks noGrp="1"/>
          </p:cNvSpPr>
          <p:nvPr>
            <p:ph type="sldNum" sz="quarter" idx="12"/>
          </p:nvPr>
        </p:nvSpPr>
        <p:spPr/>
        <p:txBody>
          <a:bodyPr/>
          <a:lstStyle/>
          <a:p>
            <a:pPr>
              <a:defRPr/>
            </a:pPr>
            <a:fld id="{35E3E1EF-151D-4B69-9654-4707F4BA6A15}" type="slidenum">
              <a:rPr lang="en-US"/>
              <a:pPr>
                <a:defRPr/>
              </a:pPr>
              <a:t>181</a:t>
            </a:fld>
            <a:endParaRPr lang="en-US"/>
          </a:p>
        </p:txBody>
      </p:sp>
      <p:sp>
        <p:nvSpPr>
          <p:cNvPr id="8" name="Oval 7"/>
          <p:cNvSpPr/>
          <p:nvPr/>
        </p:nvSpPr>
        <p:spPr>
          <a:xfrm>
            <a:off x="457200" y="3374136"/>
            <a:ext cx="1911096" cy="42062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stretch>
            <a:fillRect/>
          </a:stretch>
        </p:blipFill>
        <p:spPr>
          <a:xfrm>
            <a:off x="637895" y="762000"/>
            <a:ext cx="7896505" cy="5334063"/>
          </a:xfrm>
          <a:prstGeom prst="rect">
            <a:avLst/>
          </a:prstGeom>
          <a:ln>
            <a:solidFill>
              <a:schemeClr val="tx1"/>
            </a:solidFill>
          </a:ln>
        </p:spPr>
      </p:pic>
      <p:sp>
        <p:nvSpPr>
          <p:cNvPr id="2" name="Footer Placeholder 1"/>
          <p:cNvSpPr>
            <a:spLocks noGrp="1"/>
          </p:cNvSpPr>
          <p:nvPr>
            <p:ph type="ftr" sz="quarter" idx="11"/>
          </p:nvPr>
        </p:nvSpPr>
        <p:spPr/>
        <p:txBody>
          <a:bodyPr/>
          <a:lstStyle/>
          <a:p>
            <a:pPr>
              <a:defRPr/>
            </a:pPr>
            <a:r>
              <a:rPr lang="en-US" dirty="0"/>
              <a:t>Module 1. Foundations</a:t>
            </a:r>
          </a:p>
        </p:txBody>
      </p:sp>
      <p:sp>
        <p:nvSpPr>
          <p:cNvPr id="3" name="Slide Number Placeholder 2"/>
          <p:cNvSpPr>
            <a:spLocks noGrp="1"/>
          </p:cNvSpPr>
          <p:nvPr>
            <p:ph type="sldNum" sz="quarter" idx="12"/>
          </p:nvPr>
        </p:nvSpPr>
        <p:spPr/>
        <p:txBody>
          <a:bodyPr/>
          <a:lstStyle/>
          <a:p>
            <a:pPr>
              <a:defRPr/>
            </a:pPr>
            <a:r>
              <a:rPr lang="en-US" dirty="0"/>
              <a:t>179</a:t>
            </a:r>
          </a:p>
        </p:txBody>
      </p:sp>
      <p:sp>
        <p:nvSpPr>
          <p:cNvPr id="10" name="Oval 9"/>
          <p:cNvSpPr/>
          <p:nvPr/>
        </p:nvSpPr>
        <p:spPr>
          <a:xfrm>
            <a:off x="2221992" y="3352800"/>
            <a:ext cx="10668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73315859"/>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609600" y="709592"/>
            <a:ext cx="8070495" cy="5538808"/>
          </a:xfrm>
          <a:prstGeom prst="rect">
            <a:avLst/>
          </a:prstGeom>
          <a:ln>
            <a:solidFill>
              <a:schemeClr val="tx1"/>
            </a:solidFill>
          </a:ln>
        </p:spPr>
      </p:pic>
      <p:sp>
        <p:nvSpPr>
          <p:cNvPr id="2" name="Footer Placeholder 1"/>
          <p:cNvSpPr>
            <a:spLocks noGrp="1"/>
          </p:cNvSpPr>
          <p:nvPr>
            <p:ph type="ftr" sz="quarter" idx="11"/>
          </p:nvPr>
        </p:nvSpPr>
        <p:spPr/>
        <p:txBody>
          <a:bodyPr/>
          <a:lstStyle/>
          <a:p>
            <a:pPr>
              <a:defRPr/>
            </a:pPr>
            <a:r>
              <a:rPr lang="en-US" dirty="0"/>
              <a:t>Module 1. Foundations</a:t>
            </a:r>
          </a:p>
        </p:txBody>
      </p:sp>
      <p:sp>
        <p:nvSpPr>
          <p:cNvPr id="3" name="Slide Number Placeholder 2"/>
          <p:cNvSpPr>
            <a:spLocks noGrp="1"/>
          </p:cNvSpPr>
          <p:nvPr>
            <p:ph type="sldNum" sz="quarter" idx="12"/>
          </p:nvPr>
        </p:nvSpPr>
        <p:spPr/>
        <p:txBody>
          <a:bodyPr/>
          <a:lstStyle/>
          <a:p>
            <a:pPr>
              <a:defRPr/>
            </a:pPr>
            <a:r>
              <a:rPr lang="en-US" dirty="0"/>
              <a:t>180</a:t>
            </a:r>
          </a:p>
        </p:txBody>
      </p:sp>
      <p:sp>
        <p:nvSpPr>
          <p:cNvPr id="10" name="Oval 9"/>
          <p:cNvSpPr/>
          <p:nvPr/>
        </p:nvSpPr>
        <p:spPr>
          <a:xfrm>
            <a:off x="609600" y="3493008"/>
            <a:ext cx="33528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82707810"/>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49" name="Title 1"/>
          <p:cNvSpPr>
            <a:spLocks noGrp="1"/>
          </p:cNvSpPr>
          <p:nvPr>
            <p:ph type="title"/>
          </p:nvPr>
        </p:nvSpPr>
        <p:spPr/>
        <p:txBody>
          <a:bodyPr/>
          <a:lstStyle/>
          <a:p>
            <a:pPr eaLnBrk="1" hangingPunct="1"/>
            <a:r>
              <a:rPr lang="en-US" dirty="0">
                <a:ea typeface="Segoe UI Symbol"/>
                <a:cs typeface="Tahoma" pitchFamily="34" charset="0"/>
              </a:rPr>
              <a:t>053: Local Classification Number</a:t>
            </a:r>
          </a:p>
        </p:txBody>
      </p:sp>
      <p:sp>
        <p:nvSpPr>
          <p:cNvPr id="360450" name="Content Placeholder 2"/>
          <p:cNvSpPr>
            <a:spLocks noGrp="1"/>
          </p:cNvSpPr>
          <p:nvPr>
            <p:ph idx="1"/>
          </p:nvPr>
        </p:nvSpPr>
        <p:spPr/>
        <p:txBody>
          <a:bodyPr/>
          <a:lstStyle/>
          <a:p>
            <a:pPr eaLnBrk="1" hangingPunct="1"/>
            <a:r>
              <a:rPr lang="en-US" dirty="0"/>
              <a:t>NACO libraries may add local classification numbers for literary authors classified in PA-PT that do not use successive cutter numbers</a:t>
            </a:r>
          </a:p>
          <a:p>
            <a:pPr eaLnBrk="1" hangingPunct="1"/>
            <a:r>
              <a:rPr lang="en-US" dirty="0"/>
              <a:t>May also be added for authors of juvenile literature </a:t>
            </a:r>
            <a:r>
              <a:rPr lang="en-US" i="1" dirty="0"/>
              <a:t>in English </a:t>
            </a:r>
            <a:r>
              <a:rPr lang="en-US" dirty="0"/>
              <a:t>classed in PZ</a:t>
            </a:r>
          </a:p>
        </p:txBody>
      </p:sp>
      <p:sp>
        <p:nvSpPr>
          <p:cNvPr id="4" name="Footer Placeholder 3"/>
          <p:cNvSpPr>
            <a:spLocks noGrp="1"/>
          </p:cNvSpPr>
          <p:nvPr>
            <p:ph type="ftr" sz="quarter" idx="11"/>
          </p:nvPr>
        </p:nvSpPr>
        <p:spPr/>
        <p:txBody>
          <a:bodyPr/>
          <a:lstStyle/>
          <a:p>
            <a:pPr>
              <a:defRPr/>
            </a:pPr>
            <a:r>
              <a:rPr lang="en-US"/>
              <a:t>Module 1. Foundations</a:t>
            </a:r>
          </a:p>
        </p:txBody>
      </p:sp>
      <p:sp>
        <p:nvSpPr>
          <p:cNvPr id="5" name="Slide Number Placeholder 4"/>
          <p:cNvSpPr>
            <a:spLocks noGrp="1"/>
          </p:cNvSpPr>
          <p:nvPr>
            <p:ph type="sldNum" sz="quarter" idx="12"/>
          </p:nvPr>
        </p:nvSpPr>
        <p:spPr/>
        <p:txBody>
          <a:bodyPr/>
          <a:lstStyle/>
          <a:p>
            <a:pPr>
              <a:defRPr/>
            </a:pPr>
            <a:fld id="{9AE612CB-9327-4767-BB5C-2F9953095260}" type="slidenum">
              <a:rPr lang="en-US"/>
              <a:pPr>
                <a:defRPr/>
              </a:pPr>
              <a:t>184</a:t>
            </a:fld>
            <a:endParaRPr lang="en-US"/>
          </a:p>
        </p:txBody>
      </p:sp>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49" name="Title 1"/>
          <p:cNvSpPr>
            <a:spLocks noGrp="1"/>
          </p:cNvSpPr>
          <p:nvPr>
            <p:ph type="title"/>
          </p:nvPr>
        </p:nvSpPr>
        <p:spPr/>
        <p:txBody>
          <a:bodyPr/>
          <a:lstStyle/>
          <a:p>
            <a:pPr eaLnBrk="1" hangingPunct="1"/>
            <a:r>
              <a:rPr lang="en-US" dirty="0">
                <a:ea typeface="Segoe UI Symbol"/>
                <a:cs typeface="Tahoma" pitchFamily="34" charset="0"/>
              </a:rPr>
              <a:t>053: Local Classification Number</a:t>
            </a:r>
          </a:p>
        </p:txBody>
      </p:sp>
      <p:sp>
        <p:nvSpPr>
          <p:cNvPr id="360450" name="Content Placeholder 2"/>
          <p:cNvSpPr>
            <a:spLocks noGrp="1"/>
          </p:cNvSpPr>
          <p:nvPr>
            <p:ph idx="1"/>
          </p:nvPr>
        </p:nvSpPr>
        <p:spPr/>
        <p:txBody>
          <a:bodyPr/>
          <a:lstStyle/>
          <a:p>
            <a:pPr eaLnBrk="1" hangingPunct="1"/>
            <a:r>
              <a:rPr lang="en-US" dirty="0"/>
              <a:t>Do not add for literary authors:</a:t>
            </a:r>
          </a:p>
          <a:p>
            <a:pPr lvl="1" eaLnBrk="1" hangingPunct="1"/>
            <a:r>
              <a:rPr lang="en-US" dirty="0"/>
              <a:t>Whose name has changed significantly due to changes in cataloging rules, marital status, etc.</a:t>
            </a:r>
          </a:p>
          <a:p>
            <a:pPr lvl="1" eaLnBrk="1" hangingPunct="1"/>
            <a:r>
              <a:rPr lang="en-US" dirty="0"/>
              <a:t>Born before 1925</a:t>
            </a:r>
          </a:p>
          <a:p>
            <a:pPr lvl="1" eaLnBrk="1" hangingPunct="1"/>
            <a:r>
              <a:rPr lang="en-US" dirty="0"/>
              <a:t>Who have pseudonyms or joint pseudonyms, regardless of date of birth</a:t>
            </a:r>
          </a:p>
        </p:txBody>
      </p:sp>
      <p:sp>
        <p:nvSpPr>
          <p:cNvPr id="4" name="Footer Placeholder 3"/>
          <p:cNvSpPr>
            <a:spLocks noGrp="1"/>
          </p:cNvSpPr>
          <p:nvPr>
            <p:ph type="ftr" sz="quarter" idx="11"/>
          </p:nvPr>
        </p:nvSpPr>
        <p:spPr/>
        <p:txBody>
          <a:bodyPr/>
          <a:lstStyle/>
          <a:p>
            <a:pPr>
              <a:defRPr/>
            </a:pPr>
            <a:r>
              <a:rPr lang="en-US"/>
              <a:t>Module 1. Foundations</a:t>
            </a:r>
          </a:p>
        </p:txBody>
      </p:sp>
      <p:sp>
        <p:nvSpPr>
          <p:cNvPr id="5" name="Slide Number Placeholder 4"/>
          <p:cNvSpPr>
            <a:spLocks noGrp="1"/>
          </p:cNvSpPr>
          <p:nvPr>
            <p:ph type="sldNum" sz="quarter" idx="12"/>
          </p:nvPr>
        </p:nvSpPr>
        <p:spPr/>
        <p:txBody>
          <a:bodyPr/>
          <a:lstStyle/>
          <a:p>
            <a:pPr>
              <a:defRPr/>
            </a:pPr>
            <a:fld id="{9AE612CB-9327-4767-BB5C-2F9953095260}" type="slidenum">
              <a:rPr lang="en-US"/>
              <a:pPr>
                <a:defRPr/>
              </a:pPr>
              <a:t>185</a:t>
            </a:fld>
            <a:endParaRPr lang="en-US"/>
          </a:p>
        </p:txBody>
      </p:sp>
    </p:spTree>
    <p:extLst>
      <p:ext uri="{BB962C8B-B14F-4D97-AF65-F5344CB8AC3E}">
        <p14:creationId xmlns:p14="http://schemas.microsoft.com/office/powerpoint/2010/main" val="732127820"/>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49" name="Title 1"/>
          <p:cNvSpPr>
            <a:spLocks noGrp="1"/>
          </p:cNvSpPr>
          <p:nvPr>
            <p:ph type="title"/>
          </p:nvPr>
        </p:nvSpPr>
        <p:spPr/>
        <p:txBody>
          <a:bodyPr/>
          <a:lstStyle/>
          <a:p>
            <a:pPr eaLnBrk="1" hangingPunct="1"/>
            <a:r>
              <a:rPr lang="en-US" dirty="0">
                <a:ea typeface="Segoe UI Symbol"/>
                <a:cs typeface="Tahoma" pitchFamily="34" charset="0"/>
              </a:rPr>
              <a:t>053: Local Classification Number</a:t>
            </a:r>
          </a:p>
        </p:txBody>
      </p:sp>
      <p:sp>
        <p:nvSpPr>
          <p:cNvPr id="360450" name="Content Placeholder 2"/>
          <p:cNvSpPr>
            <a:spLocks noGrp="1"/>
          </p:cNvSpPr>
          <p:nvPr>
            <p:ph idx="1"/>
          </p:nvPr>
        </p:nvSpPr>
        <p:spPr>
          <a:xfrm>
            <a:off x="304800" y="1463040"/>
            <a:ext cx="8839200" cy="4525963"/>
          </a:xfrm>
        </p:spPr>
        <p:txBody>
          <a:bodyPr/>
          <a:lstStyle/>
          <a:p>
            <a:pPr marL="0" indent="0" eaLnBrk="1" hangingPunct="1">
              <a:buNone/>
            </a:pPr>
            <a:r>
              <a:rPr lang="en-US" sz="2900" dirty="0"/>
              <a:t>First indicator: undefined</a:t>
            </a:r>
          </a:p>
          <a:p>
            <a:pPr marL="0" indent="0" eaLnBrk="1" hangingPunct="1">
              <a:buNone/>
            </a:pPr>
            <a:r>
              <a:rPr lang="en-US" sz="2900" dirty="0"/>
              <a:t>Second indicator:</a:t>
            </a:r>
          </a:p>
          <a:p>
            <a:pPr marL="0" indent="0" eaLnBrk="1" hangingPunct="1">
              <a:buNone/>
            </a:pPr>
            <a:r>
              <a:rPr lang="en-US" sz="2900" dirty="0"/>
              <a:t>	0 - Assigned by LC</a:t>
            </a:r>
          </a:p>
          <a:p>
            <a:pPr marL="0" indent="0" eaLnBrk="1" hangingPunct="1">
              <a:buNone/>
            </a:pPr>
            <a:r>
              <a:rPr lang="en-US" sz="2900" dirty="0"/>
              <a:t>	4 - Assigned by agency other than LC</a:t>
            </a:r>
          </a:p>
          <a:p>
            <a:pPr marL="0" indent="0" eaLnBrk="1" hangingPunct="1">
              <a:buNone/>
            </a:pPr>
            <a:r>
              <a:rPr lang="en-US" sz="2900" dirty="0"/>
              <a:t>Subfields:</a:t>
            </a:r>
          </a:p>
          <a:p>
            <a:pPr marL="0" indent="0" eaLnBrk="1" hangingPunct="1">
              <a:buNone/>
            </a:pPr>
            <a:r>
              <a:rPr lang="en-US" sz="2900" dirty="0"/>
              <a:t>	$a - Single number or beginning number of span</a:t>
            </a:r>
          </a:p>
          <a:p>
            <a:pPr marL="0" indent="0" eaLnBrk="1" hangingPunct="1">
              <a:buNone/>
            </a:pPr>
            <a:r>
              <a:rPr lang="en-US" sz="2900" dirty="0"/>
              <a:t>	$b - Ending number of span</a:t>
            </a:r>
          </a:p>
          <a:p>
            <a:pPr marL="0" indent="0" eaLnBrk="1" hangingPunct="1">
              <a:buNone/>
            </a:pPr>
            <a:r>
              <a:rPr lang="en-US" sz="2900" dirty="0"/>
              <a:t>	$c - Explanatory term</a:t>
            </a:r>
          </a:p>
          <a:p>
            <a:pPr marL="0" indent="0" eaLnBrk="1" hangingPunct="1">
              <a:buNone/>
            </a:pPr>
            <a:r>
              <a:rPr lang="en-US" sz="2900" dirty="0"/>
              <a:t>	$5 - Institution to which field applies</a:t>
            </a:r>
          </a:p>
        </p:txBody>
      </p:sp>
      <p:sp>
        <p:nvSpPr>
          <p:cNvPr id="4" name="Footer Placeholder 3"/>
          <p:cNvSpPr>
            <a:spLocks noGrp="1"/>
          </p:cNvSpPr>
          <p:nvPr>
            <p:ph type="ftr" sz="quarter" idx="11"/>
          </p:nvPr>
        </p:nvSpPr>
        <p:spPr/>
        <p:txBody>
          <a:bodyPr/>
          <a:lstStyle/>
          <a:p>
            <a:pPr>
              <a:defRPr/>
            </a:pPr>
            <a:r>
              <a:rPr lang="en-US" dirty="0"/>
              <a:t>Module 1. Foundations</a:t>
            </a:r>
          </a:p>
        </p:txBody>
      </p:sp>
      <p:sp>
        <p:nvSpPr>
          <p:cNvPr id="5" name="Slide Number Placeholder 4"/>
          <p:cNvSpPr>
            <a:spLocks noGrp="1"/>
          </p:cNvSpPr>
          <p:nvPr>
            <p:ph type="sldNum" sz="quarter" idx="12"/>
          </p:nvPr>
        </p:nvSpPr>
        <p:spPr/>
        <p:txBody>
          <a:bodyPr/>
          <a:lstStyle/>
          <a:p>
            <a:pPr>
              <a:defRPr/>
            </a:pPr>
            <a:fld id="{9AE612CB-9327-4767-BB5C-2F9953095260}" type="slidenum">
              <a:rPr lang="en-US"/>
              <a:pPr>
                <a:defRPr/>
              </a:pPr>
              <a:t>186</a:t>
            </a:fld>
            <a:endParaRPr lang="en-US"/>
          </a:p>
        </p:txBody>
      </p:sp>
    </p:spTree>
    <p:extLst>
      <p:ext uri="{BB962C8B-B14F-4D97-AF65-F5344CB8AC3E}">
        <p14:creationId xmlns:p14="http://schemas.microsoft.com/office/powerpoint/2010/main" val="301673468"/>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49" name="Title 1"/>
          <p:cNvSpPr>
            <a:spLocks noGrp="1"/>
          </p:cNvSpPr>
          <p:nvPr>
            <p:ph type="title"/>
          </p:nvPr>
        </p:nvSpPr>
        <p:spPr/>
        <p:txBody>
          <a:bodyPr/>
          <a:lstStyle/>
          <a:p>
            <a:pPr eaLnBrk="1" hangingPunct="1"/>
            <a:r>
              <a:rPr lang="en-US" dirty="0">
                <a:ea typeface="Segoe UI Symbol"/>
                <a:cs typeface="Tahoma" pitchFamily="34" charset="0"/>
              </a:rPr>
              <a:t>053: Local Classification Number</a:t>
            </a:r>
          </a:p>
        </p:txBody>
      </p:sp>
      <p:sp>
        <p:nvSpPr>
          <p:cNvPr id="360450" name="Content Placeholder 2"/>
          <p:cNvSpPr>
            <a:spLocks noGrp="1"/>
          </p:cNvSpPr>
          <p:nvPr>
            <p:ph idx="1"/>
          </p:nvPr>
        </p:nvSpPr>
        <p:spPr/>
        <p:txBody>
          <a:bodyPr/>
          <a:lstStyle/>
          <a:p>
            <a:pPr eaLnBrk="1" hangingPunct="1"/>
            <a:r>
              <a:rPr lang="en-US" sz="2800" dirty="0"/>
              <a:t>Use second indicator “4” with MARC institution code in subfield $5</a:t>
            </a:r>
            <a:br>
              <a:rPr lang="en-US" sz="2800" dirty="0"/>
            </a:br>
            <a:r>
              <a:rPr lang="en-US" sz="2800" dirty="0"/>
              <a:t>053 _4 [number] $5 [MARC institution code]</a:t>
            </a:r>
          </a:p>
          <a:p>
            <a:pPr marL="0" indent="0" eaLnBrk="1" hangingPunct="1">
              <a:buNone/>
            </a:pPr>
            <a:r>
              <a:rPr lang="en-US" sz="2800" dirty="0"/>
              <a:t>	</a:t>
            </a:r>
            <a:r>
              <a:rPr lang="en-US" sz="2400" i="1" dirty="0"/>
              <a:t>Example:</a:t>
            </a:r>
            <a:br>
              <a:rPr lang="en-US" sz="2400" dirty="0"/>
            </a:br>
            <a:r>
              <a:rPr lang="en-US" sz="2400" dirty="0"/>
              <a:t>	053 _4  PS3556.O554 $5 NNC</a:t>
            </a:r>
          </a:p>
          <a:p>
            <a:pPr marL="0" indent="0" eaLnBrk="1" hangingPunct="1">
              <a:buNone/>
            </a:pPr>
            <a:r>
              <a:rPr lang="en-US" sz="2400" dirty="0"/>
              <a:t>	100 1_  Fontenot, Scott Michael, $d 1968- </a:t>
            </a:r>
          </a:p>
          <a:p>
            <a:pPr eaLnBrk="1" hangingPunct="1"/>
            <a:r>
              <a:rPr lang="en-US" sz="2800" dirty="0"/>
              <a:t>No limit to the number of local assigned numbers</a:t>
            </a:r>
          </a:p>
          <a:p>
            <a:pPr eaLnBrk="1" hangingPunct="1"/>
            <a:r>
              <a:rPr lang="en-US" sz="2800" dirty="0"/>
              <a:t>Field 053 is repeatable for authors who write in more than one language; include $c with language term</a:t>
            </a:r>
          </a:p>
        </p:txBody>
      </p:sp>
      <p:sp>
        <p:nvSpPr>
          <p:cNvPr id="4" name="Footer Placeholder 3"/>
          <p:cNvSpPr>
            <a:spLocks noGrp="1"/>
          </p:cNvSpPr>
          <p:nvPr>
            <p:ph type="ftr" sz="quarter" idx="11"/>
          </p:nvPr>
        </p:nvSpPr>
        <p:spPr/>
        <p:txBody>
          <a:bodyPr/>
          <a:lstStyle/>
          <a:p>
            <a:pPr>
              <a:defRPr/>
            </a:pPr>
            <a:r>
              <a:rPr lang="en-US"/>
              <a:t>Module 1. Foundations</a:t>
            </a:r>
          </a:p>
        </p:txBody>
      </p:sp>
      <p:sp>
        <p:nvSpPr>
          <p:cNvPr id="5" name="Slide Number Placeholder 4"/>
          <p:cNvSpPr>
            <a:spLocks noGrp="1"/>
          </p:cNvSpPr>
          <p:nvPr>
            <p:ph type="sldNum" sz="quarter" idx="12"/>
          </p:nvPr>
        </p:nvSpPr>
        <p:spPr/>
        <p:txBody>
          <a:bodyPr/>
          <a:lstStyle/>
          <a:p>
            <a:pPr>
              <a:defRPr/>
            </a:pPr>
            <a:fld id="{9AE612CB-9327-4767-BB5C-2F9953095260}" type="slidenum">
              <a:rPr lang="en-US"/>
              <a:pPr>
                <a:defRPr/>
              </a:pPr>
              <a:t>187</a:t>
            </a:fld>
            <a:endParaRPr lang="en-US"/>
          </a:p>
        </p:txBody>
      </p:sp>
    </p:spTree>
    <p:extLst>
      <p:ext uri="{BB962C8B-B14F-4D97-AF65-F5344CB8AC3E}">
        <p14:creationId xmlns:p14="http://schemas.microsoft.com/office/powerpoint/2010/main" val="4106623352"/>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5" name="Title 3"/>
          <p:cNvSpPr>
            <a:spLocks noGrp="1"/>
          </p:cNvSpPr>
          <p:nvPr>
            <p:ph type="title"/>
          </p:nvPr>
        </p:nvSpPr>
        <p:spPr/>
        <p:txBody>
          <a:bodyPr/>
          <a:lstStyle/>
          <a:p>
            <a:pPr eaLnBrk="1" hangingPunct="1"/>
            <a:r>
              <a:rPr lang="en-US"/>
              <a:t>Record with 053s</a:t>
            </a:r>
          </a:p>
        </p:txBody>
      </p:sp>
      <p:sp>
        <p:nvSpPr>
          <p:cNvPr id="2" name="Footer Placeholder 1"/>
          <p:cNvSpPr>
            <a:spLocks noGrp="1"/>
          </p:cNvSpPr>
          <p:nvPr>
            <p:ph type="ftr" sz="quarter" idx="11"/>
          </p:nvPr>
        </p:nvSpPr>
        <p:spPr/>
        <p:txBody>
          <a:bodyPr/>
          <a:lstStyle/>
          <a:p>
            <a:pPr>
              <a:defRPr/>
            </a:pPr>
            <a:r>
              <a:rPr lang="en-US"/>
              <a:t>Module 1. Foundations</a:t>
            </a:r>
          </a:p>
        </p:txBody>
      </p:sp>
      <p:sp>
        <p:nvSpPr>
          <p:cNvPr id="3" name="Slide Number Placeholder 2"/>
          <p:cNvSpPr>
            <a:spLocks noGrp="1"/>
          </p:cNvSpPr>
          <p:nvPr>
            <p:ph type="sldNum" sz="quarter" idx="12"/>
          </p:nvPr>
        </p:nvSpPr>
        <p:spPr/>
        <p:txBody>
          <a:bodyPr/>
          <a:lstStyle/>
          <a:p>
            <a:pPr>
              <a:defRPr/>
            </a:pPr>
            <a:fld id="{9461D761-79EF-4E6B-BC84-BBEF1300A041}" type="slidenum">
              <a:rPr lang="en-US"/>
              <a:pPr>
                <a:defRPr/>
              </a:pPr>
              <a:t>188</a:t>
            </a:fld>
            <a:endParaRPr lang="en-US"/>
          </a:p>
        </p:txBody>
      </p:sp>
      <p:pic>
        <p:nvPicPr>
          <p:cNvPr id="364548" name="Picture 3"/>
          <p:cNvPicPr>
            <a:picLocks noGrp="1" noChangeAspect="1" noChangeArrowheads="1"/>
          </p:cNvPicPr>
          <p:nvPr>
            <p:ph idx="1"/>
          </p:nvPr>
        </p:nvPicPr>
        <p:blipFill>
          <a:blip r:embed="rId3"/>
          <a:srcRect/>
          <a:stretch>
            <a:fillRect/>
          </a:stretch>
        </p:blipFill>
        <p:spPr>
          <a:xfrm>
            <a:off x="457200" y="1679575"/>
            <a:ext cx="8229600" cy="4367213"/>
          </a:xfrm>
          <a:ln w="12700">
            <a:solidFill>
              <a:srgbClr val="000000"/>
            </a:solidFill>
          </a:ln>
        </p:spPr>
      </p:pic>
      <p:sp>
        <p:nvSpPr>
          <p:cNvPr id="7" name="Rectangle 4"/>
          <p:cNvSpPr>
            <a:spLocks noChangeArrowheads="1"/>
          </p:cNvSpPr>
          <p:nvPr/>
        </p:nvSpPr>
        <p:spPr bwMode="auto">
          <a:xfrm>
            <a:off x="457200" y="2290763"/>
            <a:ext cx="2514600" cy="630936"/>
          </a:xfrm>
          <a:prstGeom prst="rect">
            <a:avLst/>
          </a:prstGeom>
          <a:noFill/>
          <a:ln w="28575">
            <a:solidFill>
              <a:srgbClr val="CC0000"/>
            </a:solidFill>
            <a:miter lim="800000"/>
            <a:headEnd/>
            <a:tailEnd/>
          </a:ln>
        </p:spPr>
        <p:txBody>
          <a:bodyPr anchor="ctr">
            <a:spAutoFit/>
          </a:bodyPr>
          <a:lstStyle/>
          <a:p>
            <a:endParaRPr lang="en-US">
              <a:latin typeface="Calibri" pitchFamily="34" charset="0"/>
            </a:endParaRPr>
          </a:p>
          <a:p>
            <a:endParaRPr lang="en-US">
              <a:latin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autoUpdateAnimBg="0"/>
    </p:bld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49" name="Title 1"/>
          <p:cNvSpPr>
            <a:spLocks noGrp="1"/>
          </p:cNvSpPr>
          <p:nvPr>
            <p:ph type="title"/>
          </p:nvPr>
        </p:nvSpPr>
        <p:spPr/>
        <p:txBody>
          <a:bodyPr/>
          <a:lstStyle/>
          <a:p>
            <a:pPr eaLnBrk="1" hangingPunct="1"/>
            <a:r>
              <a:rPr lang="en-US" dirty="0">
                <a:ea typeface="Segoe UI Symbol"/>
                <a:cs typeface="Tahoma" pitchFamily="34" charset="0"/>
              </a:rPr>
              <a:t>053: Local Classification Number</a:t>
            </a:r>
          </a:p>
        </p:txBody>
      </p:sp>
      <p:sp>
        <p:nvSpPr>
          <p:cNvPr id="360450" name="Content Placeholder 2"/>
          <p:cNvSpPr>
            <a:spLocks noGrp="1"/>
          </p:cNvSpPr>
          <p:nvPr>
            <p:ph idx="1"/>
          </p:nvPr>
        </p:nvSpPr>
        <p:spPr>
          <a:xfrm>
            <a:off x="462455" y="1425521"/>
            <a:ext cx="8229600" cy="4525963"/>
          </a:xfrm>
        </p:spPr>
        <p:txBody>
          <a:bodyPr/>
          <a:lstStyle/>
          <a:p>
            <a:pPr eaLnBrk="1" hangingPunct="1"/>
            <a:r>
              <a:rPr lang="en-US" sz="2800" dirty="0"/>
              <a:t>For authors of juvenile literature, add $c “Juvenile fiction, English” or one of the other terms listed in CSM F 632, section 6</a:t>
            </a:r>
          </a:p>
          <a:p>
            <a:pPr marL="0" indent="0" eaLnBrk="1" hangingPunct="1">
              <a:spcAft>
                <a:spcPts val="600"/>
              </a:spcAft>
              <a:buNone/>
            </a:pPr>
            <a:r>
              <a:rPr lang="en-US" sz="2800" i="1" dirty="0"/>
              <a:t>    </a:t>
            </a:r>
            <a:r>
              <a:rPr lang="en-US" sz="2400" i="1" dirty="0"/>
              <a:t>Examples:</a:t>
            </a:r>
            <a:endParaRPr lang="en-US" sz="2400" dirty="0"/>
          </a:p>
          <a:p>
            <a:pPr marL="0" indent="0" eaLnBrk="1" hangingPunct="1">
              <a:buNone/>
            </a:pPr>
            <a:r>
              <a:rPr lang="en-US" sz="2400" dirty="0"/>
              <a:t>     053 _0  PZ7.T378 $c Juvenile fiction, English</a:t>
            </a:r>
          </a:p>
          <a:p>
            <a:pPr marL="0" indent="0" eaLnBrk="1" hangingPunct="1">
              <a:buNone/>
            </a:pPr>
            <a:r>
              <a:rPr lang="en-US" sz="2400" dirty="0"/>
              <a:t>     100 1_  Thomson, Sarah L.</a:t>
            </a:r>
          </a:p>
          <a:p>
            <a:pPr marL="0" indent="0" eaLnBrk="1" hangingPunct="1">
              <a:buNone/>
            </a:pPr>
            <a:r>
              <a:rPr lang="en-US" sz="2400" dirty="0"/>
              <a:t>     </a:t>
            </a:r>
            <a:r>
              <a:rPr lang="en-US" sz="2400" i="1" dirty="0"/>
              <a:t>Class number assigned by LC</a:t>
            </a:r>
          </a:p>
          <a:p>
            <a:pPr marL="0" indent="0" eaLnBrk="1" hangingPunct="1">
              <a:buNone/>
            </a:pPr>
            <a:endParaRPr lang="en-US" sz="2400" i="1" dirty="0"/>
          </a:p>
          <a:p>
            <a:pPr marL="0" indent="0" eaLnBrk="1" hangingPunct="1">
              <a:buNone/>
            </a:pPr>
            <a:r>
              <a:rPr lang="en-US" sz="2400" i="1" dirty="0"/>
              <a:t>     </a:t>
            </a:r>
            <a:r>
              <a:rPr lang="en-US" sz="2400" dirty="0"/>
              <a:t>053 _4  PZ7.1.A23945 $c Juvenile fiction, English $5 </a:t>
            </a:r>
            <a:r>
              <a:rPr lang="en-US" sz="2400" dirty="0" err="1"/>
              <a:t>ViU</a:t>
            </a:r>
            <a:endParaRPr lang="en-US" sz="2400" dirty="0"/>
          </a:p>
          <a:p>
            <a:pPr marL="0" indent="0" eaLnBrk="1" hangingPunct="1">
              <a:buNone/>
            </a:pPr>
            <a:r>
              <a:rPr lang="en-US" sz="2400" i="1" dirty="0"/>
              <a:t>     </a:t>
            </a:r>
            <a:r>
              <a:rPr lang="en-US" sz="2400" dirty="0"/>
              <a:t>100 1_  Adekunle, Rosalyn</a:t>
            </a:r>
          </a:p>
          <a:p>
            <a:pPr marL="0" indent="0" eaLnBrk="1" hangingPunct="1">
              <a:buNone/>
            </a:pPr>
            <a:r>
              <a:rPr lang="en-US" sz="2400" i="1" dirty="0"/>
              <a:t>     Class number assigned by University of Virginia</a:t>
            </a:r>
          </a:p>
        </p:txBody>
      </p:sp>
      <p:sp>
        <p:nvSpPr>
          <p:cNvPr id="4" name="Footer Placeholder 3"/>
          <p:cNvSpPr>
            <a:spLocks noGrp="1"/>
          </p:cNvSpPr>
          <p:nvPr>
            <p:ph type="ftr" sz="quarter" idx="11"/>
          </p:nvPr>
        </p:nvSpPr>
        <p:spPr/>
        <p:txBody>
          <a:bodyPr/>
          <a:lstStyle/>
          <a:p>
            <a:pPr>
              <a:defRPr/>
            </a:pPr>
            <a:r>
              <a:rPr lang="en-US"/>
              <a:t>Module 1. Foundations</a:t>
            </a:r>
          </a:p>
        </p:txBody>
      </p:sp>
      <p:sp>
        <p:nvSpPr>
          <p:cNvPr id="5" name="Slide Number Placeholder 4"/>
          <p:cNvSpPr>
            <a:spLocks noGrp="1"/>
          </p:cNvSpPr>
          <p:nvPr>
            <p:ph type="sldNum" sz="quarter" idx="12"/>
          </p:nvPr>
        </p:nvSpPr>
        <p:spPr/>
        <p:txBody>
          <a:bodyPr/>
          <a:lstStyle/>
          <a:p>
            <a:pPr>
              <a:defRPr/>
            </a:pPr>
            <a:fld id="{9AE612CB-9327-4767-BB5C-2F9953095260}" type="slidenum">
              <a:rPr lang="en-US"/>
              <a:pPr>
                <a:defRPr/>
              </a:pPr>
              <a:t>189</a:t>
            </a:fld>
            <a:endParaRPr lang="en-US"/>
          </a:p>
        </p:txBody>
      </p:sp>
    </p:spTree>
    <p:extLst>
      <p:ext uri="{BB962C8B-B14F-4D97-AF65-F5344CB8AC3E}">
        <p14:creationId xmlns:p14="http://schemas.microsoft.com/office/powerpoint/2010/main" val="3715648570"/>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49" name="Title 1"/>
          <p:cNvSpPr>
            <a:spLocks noGrp="1"/>
          </p:cNvSpPr>
          <p:nvPr>
            <p:ph type="title"/>
          </p:nvPr>
        </p:nvSpPr>
        <p:spPr/>
        <p:txBody>
          <a:bodyPr/>
          <a:lstStyle/>
          <a:p>
            <a:pPr eaLnBrk="1" hangingPunct="1"/>
            <a:r>
              <a:rPr lang="en-US" dirty="0">
                <a:ea typeface="Segoe UI Symbol"/>
                <a:cs typeface="Tahoma" pitchFamily="34" charset="0"/>
              </a:rPr>
              <a:t>053: Local Classification Number</a:t>
            </a:r>
          </a:p>
        </p:txBody>
      </p:sp>
      <p:pic>
        <p:nvPicPr>
          <p:cNvPr id="3" name="Content Placeholder 2">
            <a:extLst>
              <a:ext uri="{FF2B5EF4-FFF2-40B4-BE49-F238E27FC236}">
                <a16:creationId xmlns:a16="http://schemas.microsoft.com/office/drawing/2014/main" id="{E9F78DFB-3BBA-7943-1F1A-96478A321BEA}"/>
              </a:ext>
            </a:extLst>
          </p:cNvPr>
          <p:cNvPicPr>
            <a:picLocks noGrp="1" noChangeAspect="1"/>
          </p:cNvPicPr>
          <p:nvPr>
            <p:ph idx="1"/>
          </p:nvPr>
        </p:nvPicPr>
        <p:blipFill>
          <a:blip r:embed="rId3"/>
          <a:stretch>
            <a:fillRect/>
          </a:stretch>
        </p:blipFill>
        <p:spPr>
          <a:xfrm>
            <a:off x="51435" y="2327275"/>
            <a:ext cx="9041130" cy="3000375"/>
          </a:xfrm>
        </p:spPr>
      </p:pic>
      <p:sp>
        <p:nvSpPr>
          <p:cNvPr id="4" name="Footer Placeholder 3"/>
          <p:cNvSpPr>
            <a:spLocks noGrp="1"/>
          </p:cNvSpPr>
          <p:nvPr>
            <p:ph type="ftr" sz="quarter" idx="11"/>
          </p:nvPr>
        </p:nvSpPr>
        <p:spPr/>
        <p:txBody>
          <a:bodyPr/>
          <a:lstStyle/>
          <a:p>
            <a:pPr>
              <a:defRPr/>
            </a:pPr>
            <a:r>
              <a:rPr lang="en-US"/>
              <a:t>Module 1. Foundations</a:t>
            </a:r>
          </a:p>
        </p:txBody>
      </p:sp>
      <p:sp>
        <p:nvSpPr>
          <p:cNvPr id="5" name="Slide Number Placeholder 4"/>
          <p:cNvSpPr>
            <a:spLocks noGrp="1"/>
          </p:cNvSpPr>
          <p:nvPr>
            <p:ph type="sldNum" sz="quarter" idx="12"/>
          </p:nvPr>
        </p:nvSpPr>
        <p:spPr/>
        <p:txBody>
          <a:bodyPr/>
          <a:lstStyle/>
          <a:p>
            <a:pPr>
              <a:defRPr/>
            </a:pPr>
            <a:fld id="{9AE612CB-9327-4767-BB5C-2F9953095260}" type="slidenum">
              <a:rPr lang="en-US"/>
              <a:pPr>
                <a:defRPr/>
              </a:pPr>
              <a:t>190</a:t>
            </a:fld>
            <a:endParaRPr lang="en-US"/>
          </a:p>
        </p:txBody>
      </p:sp>
      <p:pic>
        <p:nvPicPr>
          <p:cNvPr id="9" name="Picture 8">
            <a:extLst>
              <a:ext uri="{FF2B5EF4-FFF2-40B4-BE49-F238E27FC236}">
                <a16:creationId xmlns:a16="http://schemas.microsoft.com/office/drawing/2014/main" id="{BBEB5527-2351-09AF-B93E-D298063F78F6}"/>
              </a:ext>
            </a:extLst>
          </p:cNvPr>
          <p:cNvPicPr>
            <a:picLocks noChangeAspect="1"/>
          </p:cNvPicPr>
          <p:nvPr/>
        </p:nvPicPr>
        <p:blipFill>
          <a:blip r:embed="rId4"/>
          <a:stretch>
            <a:fillRect/>
          </a:stretch>
        </p:blipFill>
        <p:spPr>
          <a:xfrm>
            <a:off x="228598" y="1700784"/>
            <a:ext cx="4337685" cy="492443"/>
          </a:xfrm>
          <a:prstGeom prst="rect">
            <a:avLst/>
          </a:prstGeom>
        </p:spPr>
      </p:pic>
      <p:pic>
        <p:nvPicPr>
          <p:cNvPr id="11" name="Picture 10">
            <a:extLst>
              <a:ext uri="{FF2B5EF4-FFF2-40B4-BE49-F238E27FC236}">
                <a16:creationId xmlns:a16="http://schemas.microsoft.com/office/drawing/2014/main" id="{10D58876-3295-E4E5-97DC-23C41BCDF8A9}"/>
              </a:ext>
            </a:extLst>
          </p:cNvPr>
          <p:cNvPicPr>
            <a:picLocks noChangeAspect="1"/>
          </p:cNvPicPr>
          <p:nvPr/>
        </p:nvPicPr>
        <p:blipFill>
          <a:blip r:embed="rId5"/>
          <a:stretch>
            <a:fillRect/>
          </a:stretch>
        </p:blipFill>
        <p:spPr>
          <a:xfrm>
            <a:off x="4566283" y="1719072"/>
            <a:ext cx="794957" cy="397478"/>
          </a:xfrm>
          <a:prstGeom prst="rect">
            <a:avLst/>
          </a:prstGeom>
        </p:spPr>
      </p:pic>
    </p:spTree>
    <p:extLst>
      <p:ext uri="{BB962C8B-B14F-4D97-AF65-F5344CB8AC3E}">
        <p14:creationId xmlns:p14="http://schemas.microsoft.com/office/powerpoint/2010/main" val="2174894616"/>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7F8F9F39-82E8-83DD-A8A1-23BD3ECDD697}"/>
              </a:ext>
            </a:extLst>
          </p:cNvPr>
          <p:cNvSpPr>
            <a:spLocks noGrp="1"/>
          </p:cNvSpPr>
          <p:nvPr>
            <p:ph type="ftr" sz="quarter" idx="11"/>
          </p:nvPr>
        </p:nvSpPr>
        <p:spPr/>
        <p:txBody>
          <a:bodyPr/>
          <a:lstStyle/>
          <a:p>
            <a:pPr>
              <a:defRPr/>
            </a:pPr>
            <a:r>
              <a:rPr lang="en-US"/>
              <a:t>Module 1. Foundations</a:t>
            </a:r>
          </a:p>
        </p:txBody>
      </p:sp>
      <p:sp>
        <p:nvSpPr>
          <p:cNvPr id="3" name="Slide Number Placeholder 2">
            <a:extLst>
              <a:ext uri="{FF2B5EF4-FFF2-40B4-BE49-F238E27FC236}">
                <a16:creationId xmlns:a16="http://schemas.microsoft.com/office/drawing/2014/main" id="{B9F862FE-80C3-C334-FFAE-0E78F12B2D47}"/>
              </a:ext>
            </a:extLst>
          </p:cNvPr>
          <p:cNvSpPr>
            <a:spLocks noGrp="1"/>
          </p:cNvSpPr>
          <p:nvPr>
            <p:ph type="sldNum" sz="quarter" idx="12"/>
          </p:nvPr>
        </p:nvSpPr>
        <p:spPr/>
        <p:txBody>
          <a:bodyPr/>
          <a:lstStyle/>
          <a:p>
            <a:pPr>
              <a:defRPr/>
            </a:pPr>
            <a:fld id="{3BE3950E-DDF5-44B6-AABC-60FB42B89596}" type="slidenum">
              <a:rPr lang="en-US" smtClean="0"/>
              <a:pPr>
                <a:defRPr/>
              </a:pPr>
              <a:t>191</a:t>
            </a:fld>
            <a:endParaRPr lang="en-US"/>
          </a:p>
        </p:txBody>
      </p:sp>
      <p:pic>
        <p:nvPicPr>
          <p:cNvPr id="7" name="Picture 6">
            <a:extLst>
              <a:ext uri="{FF2B5EF4-FFF2-40B4-BE49-F238E27FC236}">
                <a16:creationId xmlns:a16="http://schemas.microsoft.com/office/drawing/2014/main" id="{8A852F07-96FB-9A05-B0F9-52E0FD116743}"/>
              </a:ext>
            </a:extLst>
          </p:cNvPr>
          <p:cNvPicPr>
            <a:picLocks noChangeAspect="1"/>
          </p:cNvPicPr>
          <p:nvPr/>
        </p:nvPicPr>
        <p:blipFill>
          <a:blip r:embed="rId3"/>
          <a:stretch>
            <a:fillRect/>
          </a:stretch>
        </p:blipFill>
        <p:spPr>
          <a:xfrm>
            <a:off x="0" y="534798"/>
            <a:ext cx="9144000" cy="5788404"/>
          </a:xfrm>
          <a:prstGeom prst="rect">
            <a:avLst/>
          </a:prstGeom>
        </p:spPr>
      </p:pic>
      <p:sp>
        <p:nvSpPr>
          <p:cNvPr id="8" name="Rectangle: Rounded Corners 7">
            <a:extLst>
              <a:ext uri="{FF2B5EF4-FFF2-40B4-BE49-F238E27FC236}">
                <a16:creationId xmlns:a16="http://schemas.microsoft.com/office/drawing/2014/main" id="{2CE6E6BF-34AD-D5DC-4FC0-E2531D377146}"/>
              </a:ext>
            </a:extLst>
          </p:cNvPr>
          <p:cNvSpPr/>
          <p:nvPr/>
        </p:nvSpPr>
        <p:spPr>
          <a:xfrm>
            <a:off x="0" y="1143000"/>
            <a:ext cx="3810000" cy="1295400"/>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26766444"/>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49" name="Title 1"/>
          <p:cNvSpPr>
            <a:spLocks noGrp="1"/>
          </p:cNvSpPr>
          <p:nvPr>
            <p:ph type="title"/>
          </p:nvPr>
        </p:nvSpPr>
        <p:spPr/>
        <p:txBody>
          <a:bodyPr/>
          <a:lstStyle/>
          <a:p>
            <a:pPr eaLnBrk="1" hangingPunct="1"/>
            <a:r>
              <a:rPr lang="en-US" dirty="0">
                <a:ea typeface="Segoe UI Symbol"/>
                <a:cs typeface="Tahoma" pitchFamily="34" charset="0"/>
              </a:rPr>
              <a:t>065: Other Classification Number</a:t>
            </a:r>
          </a:p>
        </p:txBody>
      </p:sp>
      <p:sp>
        <p:nvSpPr>
          <p:cNvPr id="360450" name="Content Placeholder 2"/>
          <p:cNvSpPr>
            <a:spLocks noGrp="1"/>
          </p:cNvSpPr>
          <p:nvPr>
            <p:ph idx="1"/>
          </p:nvPr>
        </p:nvSpPr>
        <p:spPr>
          <a:xfrm>
            <a:off x="457200" y="1341437"/>
            <a:ext cx="8229600" cy="4830763"/>
          </a:xfrm>
        </p:spPr>
        <p:txBody>
          <a:bodyPr/>
          <a:lstStyle/>
          <a:p>
            <a:pPr eaLnBrk="1" hangingPunct="1"/>
            <a:r>
              <a:rPr lang="en-US" sz="2800" dirty="0"/>
              <a:t>May be used by Canadian agencies for class PS8000 numbers for Canadian literary authors</a:t>
            </a:r>
          </a:p>
          <a:p>
            <a:pPr eaLnBrk="1" hangingPunct="1"/>
            <a:r>
              <a:rPr lang="en-US" sz="2800" dirty="0">
                <a:hlinkClick r:id="rId3"/>
              </a:rPr>
              <a:t>http://epe.lac-bac.gc.ca/100/200/301/lac-bac/class_ps8000-e/index.html</a:t>
            </a:r>
            <a:endParaRPr lang="en-US" sz="2800" dirty="0"/>
          </a:p>
          <a:p>
            <a:pPr eaLnBrk="1" hangingPunct="1"/>
            <a:r>
              <a:rPr lang="en-US" sz="2800" dirty="0"/>
              <a:t>Use $2 </a:t>
            </a:r>
            <a:r>
              <a:rPr lang="en-US" sz="2800" dirty="0" err="1"/>
              <a:t>fcps</a:t>
            </a:r>
            <a:r>
              <a:rPr lang="en-US" sz="2800" dirty="0"/>
              <a:t> to indicate the source of the number</a:t>
            </a:r>
          </a:p>
          <a:p>
            <a:pPr eaLnBrk="1" hangingPunct="1"/>
            <a:r>
              <a:rPr lang="en-US" sz="2800" dirty="0"/>
              <a:t>Use $5 to indicate the institution to which the field applies</a:t>
            </a:r>
          </a:p>
          <a:p>
            <a:pPr eaLnBrk="1" hangingPunct="1"/>
            <a:r>
              <a:rPr lang="en-US" sz="2800" i="1" dirty="0"/>
              <a:t>Example:</a:t>
            </a:r>
            <a:r>
              <a:rPr lang="en-US" sz="2800" dirty="0"/>
              <a:t>  065 ## PS8603.A593 $2 </a:t>
            </a:r>
            <a:r>
              <a:rPr lang="en-US" sz="2800" dirty="0" err="1"/>
              <a:t>fcps</a:t>
            </a:r>
            <a:r>
              <a:rPr lang="en-US" sz="2800" dirty="0"/>
              <a:t> $5 </a:t>
            </a:r>
            <a:r>
              <a:rPr lang="en-US" sz="2800" dirty="0" err="1"/>
              <a:t>CaQMG</a:t>
            </a:r>
            <a:endParaRPr lang="en-US" sz="2800" dirty="0"/>
          </a:p>
          <a:p>
            <a:pPr eaLnBrk="1" hangingPunct="1"/>
            <a:r>
              <a:rPr lang="en-US" sz="2800" dirty="0"/>
              <a:t>NARs for Canadian literary authors may contain both 053 and 065 fields</a:t>
            </a:r>
          </a:p>
        </p:txBody>
      </p:sp>
      <p:sp>
        <p:nvSpPr>
          <p:cNvPr id="4" name="Footer Placeholder 3"/>
          <p:cNvSpPr>
            <a:spLocks noGrp="1"/>
          </p:cNvSpPr>
          <p:nvPr>
            <p:ph type="ftr" sz="quarter" idx="11"/>
          </p:nvPr>
        </p:nvSpPr>
        <p:spPr/>
        <p:txBody>
          <a:bodyPr/>
          <a:lstStyle/>
          <a:p>
            <a:pPr>
              <a:defRPr/>
            </a:pPr>
            <a:r>
              <a:rPr lang="en-US"/>
              <a:t>Module 1. Foundations</a:t>
            </a:r>
          </a:p>
        </p:txBody>
      </p:sp>
      <p:sp>
        <p:nvSpPr>
          <p:cNvPr id="5" name="Slide Number Placeholder 4"/>
          <p:cNvSpPr>
            <a:spLocks noGrp="1"/>
          </p:cNvSpPr>
          <p:nvPr>
            <p:ph type="sldNum" sz="quarter" idx="12"/>
          </p:nvPr>
        </p:nvSpPr>
        <p:spPr/>
        <p:txBody>
          <a:bodyPr/>
          <a:lstStyle/>
          <a:p>
            <a:pPr>
              <a:defRPr/>
            </a:pPr>
            <a:fld id="{9AE612CB-9327-4767-BB5C-2F9953095260}" type="slidenum">
              <a:rPr lang="en-US"/>
              <a:pPr>
                <a:defRPr/>
              </a:pPr>
              <a:t>192</a:t>
            </a:fld>
            <a:endParaRPr lang="en-US" dirty="0"/>
          </a:p>
        </p:txBody>
      </p:sp>
    </p:spTree>
    <p:extLst>
      <p:ext uri="{BB962C8B-B14F-4D97-AF65-F5344CB8AC3E}">
        <p14:creationId xmlns:p14="http://schemas.microsoft.com/office/powerpoint/2010/main" val="3017025030"/>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FA69E038-69E7-4576-ABD7-A61C4DB90EA7}"/>
              </a:ext>
            </a:extLst>
          </p:cNvPr>
          <p:cNvSpPr>
            <a:spLocks noGrp="1"/>
          </p:cNvSpPr>
          <p:nvPr>
            <p:ph type="ftr" sz="quarter" idx="11"/>
          </p:nvPr>
        </p:nvSpPr>
        <p:spPr/>
        <p:txBody>
          <a:bodyPr/>
          <a:lstStyle/>
          <a:p>
            <a:pPr>
              <a:defRPr/>
            </a:pPr>
            <a:r>
              <a:rPr lang="en-US"/>
              <a:t>Module 1. Foundations</a:t>
            </a:r>
          </a:p>
        </p:txBody>
      </p:sp>
      <p:sp>
        <p:nvSpPr>
          <p:cNvPr id="3" name="Slide Number Placeholder 2">
            <a:extLst>
              <a:ext uri="{FF2B5EF4-FFF2-40B4-BE49-F238E27FC236}">
                <a16:creationId xmlns:a16="http://schemas.microsoft.com/office/drawing/2014/main" id="{DEAA507E-BA71-4761-8FDC-6A5882899DD6}"/>
              </a:ext>
            </a:extLst>
          </p:cNvPr>
          <p:cNvSpPr>
            <a:spLocks noGrp="1"/>
          </p:cNvSpPr>
          <p:nvPr>
            <p:ph type="sldNum" sz="quarter" idx="12"/>
          </p:nvPr>
        </p:nvSpPr>
        <p:spPr/>
        <p:txBody>
          <a:bodyPr/>
          <a:lstStyle/>
          <a:p>
            <a:pPr>
              <a:defRPr/>
            </a:pPr>
            <a:fld id="{3BE3950E-DDF5-44B6-AABC-60FB42B89596}" type="slidenum">
              <a:rPr lang="en-US" smtClean="0"/>
              <a:pPr>
                <a:defRPr/>
              </a:pPr>
              <a:t>193</a:t>
            </a:fld>
            <a:endParaRPr lang="en-US"/>
          </a:p>
        </p:txBody>
      </p:sp>
      <p:pic>
        <p:nvPicPr>
          <p:cNvPr id="8" name="Picture 7">
            <a:extLst>
              <a:ext uri="{FF2B5EF4-FFF2-40B4-BE49-F238E27FC236}">
                <a16:creationId xmlns:a16="http://schemas.microsoft.com/office/drawing/2014/main" id="{7430FC69-4A4A-4ED2-BEEB-8B926A162524}"/>
              </a:ext>
            </a:extLst>
          </p:cNvPr>
          <p:cNvPicPr>
            <a:picLocks noChangeAspect="1"/>
          </p:cNvPicPr>
          <p:nvPr/>
        </p:nvPicPr>
        <p:blipFill>
          <a:blip r:embed="rId3"/>
          <a:stretch>
            <a:fillRect/>
          </a:stretch>
        </p:blipFill>
        <p:spPr>
          <a:xfrm>
            <a:off x="0" y="151338"/>
            <a:ext cx="9144000" cy="6555324"/>
          </a:xfrm>
          <a:prstGeom prst="rect">
            <a:avLst/>
          </a:prstGeom>
          <a:ln>
            <a:solidFill>
              <a:schemeClr val="tx1"/>
            </a:solidFill>
          </a:ln>
        </p:spPr>
      </p:pic>
      <p:sp>
        <p:nvSpPr>
          <p:cNvPr id="9" name="Rectangle 8">
            <a:extLst>
              <a:ext uri="{FF2B5EF4-FFF2-40B4-BE49-F238E27FC236}">
                <a16:creationId xmlns:a16="http://schemas.microsoft.com/office/drawing/2014/main" id="{D5BC5DA4-76C7-4A77-A5AB-35A4834CC541}"/>
              </a:ext>
            </a:extLst>
          </p:cNvPr>
          <p:cNvSpPr/>
          <p:nvPr/>
        </p:nvSpPr>
        <p:spPr>
          <a:xfrm>
            <a:off x="14748" y="2651760"/>
            <a:ext cx="3581400" cy="365125"/>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81724899"/>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593" name="Title 1"/>
          <p:cNvSpPr>
            <a:spLocks noGrp="1"/>
          </p:cNvSpPr>
          <p:nvPr>
            <p:ph type="title"/>
          </p:nvPr>
        </p:nvSpPr>
        <p:spPr/>
        <p:txBody>
          <a:bodyPr/>
          <a:lstStyle/>
          <a:p>
            <a:pPr eaLnBrk="1" hangingPunct="1"/>
            <a:r>
              <a:rPr lang="en-US" dirty="0"/>
              <a:t>1XX: Authorized Access Point</a:t>
            </a:r>
          </a:p>
        </p:txBody>
      </p:sp>
      <p:sp>
        <p:nvSpPr>
          <p:cNvPr id="366594" name="Content Placeholder 2"/>
          <p:cNvSpPr>
            <a:spLocks noGrp="1"/>
          </p:cNvSpPr>
          <p:nvPr>
            <p:ph idx="1"/>
          </p:nvPr>
        </p:nvSpPr>
        <p:spPr>
          <a:xfrm>
            <a:off x="457200" y="1219200"/>
            <a:ext cx="8229600" cy="5105400"/>
          </a:xfrm>
        </p:spPr>
        <p:txBody>
          <a:bodyPr/>
          <a:lstStyle/>
          <a:p>
            <a:pPr eaLnBrk="1" hangingPunct="1"/>
            <a:r>
              <a:rPr lang="en-US" sz="2400" dirty="0"/>
              <a:t>100 1_ 	= Surname formatted in inverted order 			(Surname, Forename) or a name without 			forename(s) which is known to be a surname</a:t>
            </a:r>
          </a:p>
          <a:p>
            <a:pPr eaLnBrk="1" hangingPunct="1"/>
            <a:r>
              <a:rPr lang="en-US" sz="2400" dirty="0"/>
              <a:t>100 0_ 	= Forename or a name consisting of words, 			phrases, initials, separate letters, or 				numerals that are formatted in direct order</a:t>
            </a:r>
          </a:p>
          <a:p>
            <a:pPr eaLnBrk="1" hangingPunct="1"/>
            <a:r>
              <a:rPr lang="en-US" sz="2400" dirty="0"/>
              <a:t>100 3_ 	= Family</a:t>
            </a:r>
          </a:p>
          <a:p>
            <a:pPr eaLnBrk="1" hangingPunct="1"/>
            <a:r>
              <a:rPr lang="en-US" sz="2400" dirty="0"/>
              <a:t>110 1_ 	= Corporate body (jurisdiction)</a:t>
            </a:r>
          </a:p>
          <a:p>
            <a:pPr eaLnBrk="1" hangingPunct="1"/>
            <a:r>
              <a:rPr lang="en-US" sz="2400" dirty="0"/>
              <a:t>110 2_ 	= Corporate body (non-jurisdiction)</a:t>
            </a:r>
          </a:p>
          <a:p>
            <a:pPr eaLnBrk="1" hangingPunct="1"/>
            <a:r>
              <a:rPr lang="en-US" sz="2400" dirty="0"/>
              <a:t>111 2_	= Meeting (etc.)</a:t>
            </a:r>
          </a:p>
          <a:p>
            <a:pPr eaLnBrk="1" hangingPunct="1"/>
            <a:r>
              <a:rPr lang="en-US" sz="2400" dirty="0"/>
              <a:t>130	 _0	= Work/Expression with no explicit creator</a:t>
            </a:r>
          </a:p>
          <a:p>
            <a:pPr eaLnBrk="1" hangingPunct="1"/>
            <a:r>
              <a:rPr lang="en-US" sz="2400" dirty="0"/>
              <a:t>151		= Geographical entity</a:t>
            </a:r>
          </a:p>
        </p:txBody>
      </p:sp>
      <p:sp>
        <p:nvSpPr>
          <p:cNvPr id="4" name="Footer Placeholder 3"/>
          <p:cNvSpPr>
            <a:spLocks noGrp="1"/>
          </p:cNvSpPr>
          <p:nvPr>
            <p:ph type="ftr" sz="quarter" idx="11"/>
          </p:nvPr>
        </p:nvSpPr>
        <p:spPr/>
        <p:txBody>
          <a:bodyPr/>
          <a:lstStyle/>
          <a:p>
            <a:pPr>
              <a:defRPr/>
            </a:pPr>
            <a:r>
              <a:rPr lang="en-US"/>
              <a:t>Module 1. Foundations</a:t>
            </a:r>
          </a:p>
        </p:txBody>
      </p:sp>
      <p:sp>
        <p:nvSpPr>
          <p:cNvPr id="5" name="Slide Number Placeholder 4"/>
          <p:cNvSpPr>
            <a:spLocks noGrp="1"/>
          </p:cNvSpPr>
          <p:nvPr>
            <p:ph type="sldNum" sz="quarter" idx="12"/>
          </p:nvPr>
        </p:nvSpPr>
        <p:spPr/>
        <p:txBody>
          <a:bodyPr/>
          <a:lstStyle/>
          <a:p>
            <a:pPr>
              <a:defRPr/>
            </a:pPr>
            <a:fld id="{B8C98C52-6414-463C-AAE1-F5BD236092D4}" type="slidenum">
              <a:rPr lang="en-US"/>
              <a:pPr>
                <a:defRPr/>
              </a:pPr>
              <a:t>194</a:t>
            </a:fld>
            <a:endParaRPr lang="en-US"/>
          </a:p>
        </p:txBody>
      </p:sp>
    </p:spTree>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1" name="Title 1"/>
          <p:cNvSpPr>
            <a:spLocks noGrp="1"/>
          </p:cNvSpPr>
          <p:nvPr>
            <p:ph type="title"/>
          </p:nvPr>
        </p:nvSpPr>
        <p:spPr/>
        <p:txBody>
          <a:bodyPr/>
          <a:lstStyle/>
          <a:p>
            <a:pPr eaLnBrk="1" hangingPunct="1"/>
            <a:r>
              <a:rPr lang="en-US" dirty="0"/>
              <a:t>1XX: Authorized Access Point</a:t>
            </a:r>
          </a:p>
        </p:txBody>
      </p:sp>
      <p:sp>
        <p:nvSpPr>
          <p:cNvPr id="368642" name="Content Placeholder 2"/>
          <p:cNvSpPr>
            <a:spLocks noGrp="1"/>
          </p:cNvSpPr>
          <p:nvPr>
            <p:ph idx="1"/>
          </p:nvPr>
        </p:nvSpPr>
        <p:spPr/>
        <p:txBody>
          <a:bodyPr/>
          <a:lstStyle/>
          <a:p>
            <a:pPr eaLnBrk="1" hangingPunct="1"/>
            <a:r>
              <a:rPr lang="en-US"/>
              <a:t>At a minimum, includes the preferred name of the entity</a:t>
            </a:r>
          </a:p>
          <a:p>
            <a:pPr eaLnBrk="1" hangingPunct="1"/>
            <a:r>
              <a:rPr lang="en-US"/>
              <a:t>May also include cataloger-added elements, such as dates, qualifiers</a:t>
            </a:r>
          </a:p>
        </p:txBody>
      </p:sp>
      <p:sp>
        <p:nvSpPr>
          <p:cNvPr id="4" name="Footer Placeholder 3"/>
          <p:cNvSpPr>
            <a:spLocks noGrp="1"/>
          </p:cNvSpPr>
          <p:nvPr>
            <p:ph type="ftr" sz="quarter" idx="11"/>
          </p:nvPr>
        </p:nvSpPr>
        <p:spPr/>
        <p:txBody>
          <a:bodyPr/>
          <a:lstStyle/>
          <a:p>
            <a:pPr>
              <a:defRPr/>
            </a:pPr>
            <a:r>
              <a:rPr lang="en-US"/>
              <a:t>Module 1. Foundations</a:t>
            </a:r>
          </a:p>
        </p:txBody>
      </p:sp>
      <p:sp>
        <p:nvSpPr>
          <p:cNvPr id="5" name="Slide Number Placeholder 4"/>
          <p:cNvSpPr>
            <a:spLocks noGrp="1"/>
          </p:cNvSpPr>
          <p:nvPr>
            <p:ph type="sldNum" sz="quarter" idx="12"/>
          </p:nvPr>
        </p:nvSpPr>
        <p:spPr/>
        <p:txBody>
          <a:bodyPr/>
          <a:lstStyle/>
          <a:p>
            <a:pPr>
              <a:defRPr/>
            </a:pPr>
            <a:fld id="{0D7082D9-799F-46F6-A11C-4FED220ECA5F}" type="slidenum">
              <a:rPr lang="en-US"/>
              <a:pPr>
                <a:defRPr/>
              </a:pPr>
              <a:t>195</a:t>
            </a:fld>
            <a:endParaRPr lang="en-US"/>
          </a:p>
        </p:txBody>
      </p:sp>
    </p:spTree>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637895" y="762000"/>
            <a:ext cx="7896505" cy="5334063"/>
          </a:xfrm>
          <a:prstGeom prst="rect">
            <a:avLst/>
          </a:prstGeom>
          <a:ln>
            <a:solidFill>
              <a:schemeClr val="tx1"/>
            </a:solidFill>
          </a:ln>
        </p:spPr>
      </p:pic>
      <p:sp>
        <p:nvSpPr>
          <p:cNvPr id="4" name="Footer Placeholder 3"/>
          <p:cNvSpPr>
            <a:spLocks noGrp="1"/>
          </p:cNvSpPr>
          <p:nvPr>
            <p:ph type="ftr" sz="quarter" idx="11"/>
          </p:nvPr>
        </p:nvSpPr>
        <p:spPr/>
        <p:txBody>
          <a:bodyPr/>
          <a:lstStyle/>
          <a:p>
            <a:pPr>
              <a:defRPr/>
            </a:pPr>
            <a:r>
              <a:rPr lang="en-US"/>
              <a:t>Module 1. Foundations</a:t>
            </a:r>
          </a:p>
        </p:txBody>
      </p:sp>
      <p:sp>
        <p:nvSpPr>
          <p:cNvPr id="5" name="Slide Number Placeholder 4"/>
          <p:cNvSpPr>
            <a:spLocks noGrp="1"/>
          </p:cNvSpPr>
          <p:nvPr>
            <p:ph type="sldNum" sz="quarter" idx="12"/>
          </p:nvPr>
        </p:nvSpPr>
        <p:spPr/>
        <p:txBody>
          <a:bodyPr/>
          <a:lstStyle/>
          <a:p>
            <a:pPr>
              <a:defRPr/>
            </a:pPr>
            <a:fld id="{831EE9EC-E71F-4A18-82D2-9F0CF637E91D}" type="slidenum">
              <a:rPr lang="en-US"/>
              <a:pPr>
                <a:defRPr/>
              </a:pPr>
              <a:t>196</a:t>
            </a:fld>
            <a:endParaRPr lang="en-US"/>
          </a:p>
        </p:txBody>
      </p:sp>
      <p:sp>
        <p:nvSpPr>
          <p:cNvPr id="2" name="Oval 1"/>
          <p:cNvSpPr/>
          <p:nvPr/>
        </p:nvSpPr>
        <p:spPr>
          <a:xfrm>
            <a:off x="566670" y="3962400"/>
            <a:ext cx="1947930" cy="3429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7" name="Title 1"/>
          <p:cNvSpPr>
            <a:spLocks noGrp="1"/>
          </p:cNvSpPr>
          <p:nvPr>
            <p:ph type="title"/>
          </p:nvPr>
        </p:nvSpPr>
        <p:spPr>
          <a:xfrm>
            <a:off x="495300" y="17462"/>
            <a:ext cx="8229600" cy="820738"/>
          </a:xfrm>
        </p:spPr>
        <p:txBody>
          <a:bodyPr/>
          <a:lstStyle/>
          <a:p>
            <a:pPr eaLnBrk="1" hangingPunct="1"/>
            <a:r>
              <a:rPr lang="en-US" dirty="0"/>
              <a:t>3XX: RDA Elements</a:t>
            </a:r>
          </a:p>
        </p:txBody>
      </p:sp>
      <p:sp>
        <p:nvSpPr>
          <p:cNvPr id="372738" name="Content Placeholder 2"/>
          <p:cNvSpPr>
            <a:spLocks noGrp="1"/>
          </p:cNvSpPr>
          <p:nvPr>
            <p:ph idx="1"/>
          </p:nvPr>
        </p:nvSpPr>
        <p:spPr>
          <a:xfrm>
            <a:off x="152400" y="1137981"/>
            <a:ext cx="8991600" cy="4953000"/>
          </a:xfrm>
        </p:spPr>
        <p:txBody>
          <a:bodyPr/>
          <a:lstStyle/>
          <a:p>
            <a:pPr eaLnBrk="1" hangingPunct="1"/>
            <a:r>
              <a:rPr lang="en-US" sz="2800" dirty="0"/>
              <a:t>370 – Associated Place</a:t>
            </a:r>
          </a:p>
          <a:p>
            <a:pPr marL="457200" lvl="1" indent="0" eaLnBrk="1" hangingPunct="1">
              <a:buNone/>
            </a:pPr>
            <a:r>
              <a:rPr lang="en-US" sz="2400" dirty="0"/>
              <a:t>$a – Place of birth			$s – Start period</a:t>
            </a:r>
          </a:p>
          <a:p>
            <a:pPr marL="457200" lvl="1" indent="0" eaLnBrk="1" hangingPunct="1">
              <a:buNone/>
            </a:pPr>
            <a:r>
              <a:rPr lang="en-US" sz="2400" dirty="0"/>
              <a:t>$b – Place of death		$t – End period</a:t>
            </a:r>
          </a:p>
          <a:p>
            <a:pPr marL="457200" lvl="1" indent="0" eaLnBrk="1" hangingPunct="1">
              <a:buNone/>
            </a:pPr>
            <a:r>
              <a:rPr lang="en-US" sz="2400" dirty="0"/>
              <a:t>$c – Associated country		$u – Uniform Resource Identifier</a:t>
            </a:r>
          </a:p>
          <a:p>
            <a:pPr marL="457200" lvl="1" indent="0" eaLnBrk="1" hangingPunct="1">
              <a:buNone/>
            </a:pPr>
            <a:r>
              <a:rPr lang="en-US" sz="2400" dirty="0"/>
              <a:t>$e – Place of residence/		$v – Source of information</a:t>
            </a:r>
          </a:p>
          <a:p>
            <a:pPr marL="457200" lvl="1" indent="0" eaLnBrk="1" hangingPunct="1">
              <a:buNone/>
            </a:pPr>
            <a:r>
              <a:rPr lang="en-US" sz="2400" dirty="0"/>
              <a:t>         headquarters	   		$0 – Author record control</a:t>
            </a:r>
          </a:p>
          <a:p>
            <a:pPr marL="457200" lvl="1" indent="0" eaLnBrk="1" hangingPunct="1">
              <a:buNone/>
            </a:pPr>
            <a:r>
              <a:rPr lang="en-US" sz="2400" dirty="0"/>
              <a:t>$f – Other associated place	         number/standard identifier</a:t>
            </a:r>
          </a:p>
          <a:p>
            <a:pPr marL="457200" lvl="1" indent="0" eaLnBrk="1" hangingPunct="1">
              <a:buNone/>
            </a:pPr>
            <a:r>
              <a:rPr lang="en-US" sz="2400" dirty="0"/>
              <a:t>$g – Place of origin of work	$1 – Real World Object URI</a:t>
            </a:r>
          </a:p>
          <a:p>
            <a:pPr marL="457200" lvl="1" indent="0" eaLnBrk="1" hangingPunct="1">
              <a:buNone/>
            </a:pPr>
            <a:r>
              <a:rPr lang="en-US" sz="2400" dirty="0"/>
              <a:t>         or expression			$2 – Source of term</a:t>
            </a:r>
          </a:p>
          <a:p>
            <a:pPr marL="457200" lvl="1" indent="0" eaLnBrk="1" hangingPunct="1">
              <a:buNone/>
            </a:pPr>
            <a:r>
              <a:rPr lang="en-US" sz="2400" dirty="0"/>
              <a:t>$i – Relationship information	$3 – Materials specified</a:t>
            </a:r>
          </a:p>
          <a:p>
            <a:pPr marL="457200" lvl="1" indent="0" eaLnBrk="1" hangingPunct="1">
              <a:buNone/>
            </a:pPr>
            <a:r>
              <a:rPr lang="en-US" sz="2400" dirty="0"/>
              <a:t> 					$4 – Relationship</a:t>
            </a:r>
          </a:p>
        </p:txBody>
      </p:sp>
      <p:sp>
        <p:nvSpPr>
          <p:cNvPr id="4" name="Footer Placeholder 3"/>
          <p:cNvSpPr>
            <a:spLocks noGrp="1"/>
          </p:cNvSpPr>
          <p:nvPr>
            <p:ph type="ftr" sz="quarter" idx="11"/>
          </p:nvPr>
        </p:nvSpPr>
        <p:spPr/>
        <p:txBody>
          <a:bodyPr/>
          <a:lstStyle/>
          <a:p>
            <a:pPr>
              <a:defRPr/>
            </a:pPr>
            <a:r>
              <a:rPr lang="en-US"/>
              <a:t>Module 1. Foundations</a:t>
            </a:r>
          </a:p>
        </p:txBody>
      </p:sp>
      <p:sp>
        <p:nvSpPr>
          <p:cNvPr id="5" name="Slide Number Placeholder 4"/>
          <p:cNvSpPr>
            <a:spLocks noGrp="1"/>
          </p:cNvSpPr>
          <p:nvPr>
            <p:ph type="sldNum" sz="quarter" idx="12"/>
          </p:nvPr>
        </p:nvSpPr>
        <p:spPr/>
        <p:txBody>
          <a:bodyPr/>
          <a:lstStyle/>
          <a:p>
            <a:pPr>
              <a:defRPr/>
            </a:pPr>
            <a:fld id="{AAF64C2F-B06F-4F08-9E1A-C8EAF1DD3A07}" type="slidenum">
              <a:rPr lang="en-US"/>
              <a:pPr>
                <a:defRPr/>
              </a:pPr>
              <a:t>197</a:t>
            </a:fld>
            <a:endParaRPr lang="en-US"/>
          </a:p>
        </p:txBody>
      </p:sp>
    </p:spTree>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5" name="Title 1"/>
          <p:cNvSpPr>
            <a:spLocks noGrp="1"/>
          </p:cNvSpPr>
          <p:nvPr>
            <p:ph type="title"/>
          </p:nvPr>
        </p:nvSpPr>
        <p:spPr>
          <a:xfrm>
            <a:off x="0" y="274638"/>
            <a:ext cx="9144000" cy="1143000"/>
          </a:xfrm>
        </p:spPr>
        <p:txBody>
          <a:bodyPr/>
          <a:lstStyle/>
          <a:p>
            <a:pPr eaLnBrk="1" hangingPunct="1"/>
            <a:r>
              <a:rPr lang="en-US" sz="4000" dirty="0"/>
              <a:t>Recording the Place Attribute </a:t>
            </a:r>
            <a:br>
              <a:rPr lang="en-US" sz="4000" dirty="0"/>
            </a:br>
            <a:r>
              <a:rPr lang="en-US" sz="4000" dirty="0"/>
              <a:t>(1XX, 4XX, 5XX)</a:t>
            </a:r>
          </a:p>
        </p:txBody>
      </p:sp>
      <p:sp>
        <p:nvSpPr>
          <p:cNvPr id="34819" name="Content Placeholder 2"/>
          <p:cNvSpPr>
            <a:spLocks noGrp="1"/>
          </p:cNvSpPr>
          <p:nvPr>
            <p:ph idx="1"/>
          </p:nvPr>
        </p:nvSpPr>
        <p:spPr>
          <a:xfrm>
            <a:off x="457200" y="1624012"/>
            <a:ext cx="8229600" cy="4525963"/>
          </a:xfrm>
        </p:spPr>
        <p:txBody>
          <a:bodyPr rtlCol="0">
            <a:normAutofit fontScale="92500" lnSpcReduction="10000"/>
          </a:bodyPr>
          <a:lstStyle/>
          <a:p>
            <a:pPr eaLnBrk="1" fontAlgn="auto" hangingPunct="1">
              <a:spcAft>
                <a:spcPts val="0"/>
              </a:spcAft>
              <a:buFont typeface="Arial" pitchFamily="34" charset="0"/>
              <a:buChar char="•"/>
              <a:defRPr/>
            </a:pPr>
            <a:r>
              <a:rPr lang="en-US" dirty="0"/>
              <a:t>The form of the place name is governed by RDA Chapter 16.</a:t>
            </a:r>
          </a:p>
          <a:p>
            <a:pPr eaLnBrk="1" fontAlgn="auto" hangingPunct="1">
              <a:spcAft>
                <a:spcPts val="0"/>
              </a:spcAft>
              <a:buFont typeface="Arial" pitchFamily="34" charset="0"/>
              <a:buChar char="•"/>
              <a:defRPr/>
            </a:pPr>
            <a:r>
              <a:rPr lang="en-US" dirty="0"/>
              <a:t>Authorized access points for jurisdictional place names are generally formed as in AACR2, e.g. “Paris (France)” However:</a:t>
            </a:r>
          </a:p>
          <a:p>
            <a:pPr eaLnBrk="1" fontAlgn="auto" hangingPunct="1">
              <a:spcAft>
                <a:spcPts val="0"/>
              </a:spcAft>
              <a:buFont typeface="Arial" pitchFamily="34" charset="0"/>
              <a:buChar char="•"/>
              <a:defRPr/>
            </a:pPr>
            <a:r>
              <a:rPr lang="en-US" dirty="0"/>
              <a:t>16.2.2.4. Precede the name of the larger place by a comma when the place name is used as a place associated with an entity -- e.g. “Paris, France”</a:t>
            </a:r>
          </a:p>
          <a:p>
            <a:pPr eaLnBrk="1" fontAlgn="auto" hangingPunct="1">
              <a:spcAft>
                <a:spcPts val="0"/>
              </a:spcAft>
              <a:buFont typeface="Arial" pitchFamily="34" charset="0"/>
              <a:buChar char="•"/>
              <a:defRPr/>
            </a:pPr>
            <a:r>
              <a:rPr lang="en-US" i="1" dirty="0"/>
              <a:t>But</a:t>
            </a:r>
            <a:r>
              <a:rPr lang="en-US" dirty="0"/>
              <a:t>, following PCC policy, record the authorized access point in 370, </a:t>
            </a:r>
            <a:r>
              <a:rPr lang="en-US" i="1" dirty="0"/>
              <a:t>not</a:t>
            </a:r>
            <a:r>
              <a:rPr lang="en-US" dirty="0"/>
              <a:t> the 16.2.2.4 form</a:t>
            </a:r>
          </a:p>
        </p:txBody>
      </p:sp>
      <p:sp>
        <p:nvSpPr>
          <p:cNvPr id="2" name="Footer Placeholder 1"/>
          <p:cNvSpPr>
            <a:spLocks noGrp="1"/>
          </p:cNvSpPr>
          <p:nvPr>
            <p:ph type="ftr" sz="quarter" idx="11"/>
          </p:nvPr>
        </p:nvSpPr>
        <p:spPr/>
        <p:txBody>
          <a:bodyPr/>
          <a:lstStyle/>
          <a:p>
            <a:pPr>
              <a:defRPr/>
            </a:pPr>
            <a:r>
              <a:rPr lang="en-US"/>
              <a:t>Module 1. Foundations</a:t>
            </a:r>
          </a:p>
        </p:txBody>
      </p:sp>
      <p:sp>
        <p:nvSpPr>
          <p:cNvPr id="3" name="Slide Number Placeholder 2"/>
          <p:cNvSpPr>
            <a:spLocks noGrp="1"/>
          </p:cNvSpPr>
          <p:nvPr>
            <p:ph type="sldNum" sz="quarter" idx="12"/>
          </p:nvPr>
        </p:nvSpPr>
        <p:spPr/>
        <p:txBody>
          <a:bodyPr/>
          <a:lstStyle/>
          <a:p>
            <a:pPr>
              <a:defRPr/>
            </a:pPr>
            <a:fld id="{57510C12-C4D8-4930-A77F-62F479E1E349}" type="slidenum">
              <a:rPr lang="en-US"/>
              <a:pPr>
                <a:defRPr/>
              </a:pPr>
              <a:t>198</a:t>
            </a:fld>
            <a:endParaRPr lang="en-US"/>
          </a:p>
        </p:txBody>
      </p:sp>
    </p:spTree>
    <p:extLst>
      <p:ext uri="{BB962C8B-B14F-4D97-AF65-F5344CB8AC3E}">
        <p14:creationId xmlns:p14="http://schemas.microsoft.com/office/powerpoint/2010/main" val="1932690518"/>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833" name="Title 1"/>
          <p:cNvSpPr>
            <a:spLocks noGrp="1"/>
          </p:cNvSpPr>
          <p:nvPr>
            <p:ph type="title"/>
          </p:nvPr>
        </p:nvSpPr>
        <p:spPr>
          <a:xfrm>
            <a:off x="457200" y="274638"/>
            <a:ext cx="8229600" cy="792162"/>
          </a:xfrm>
        </p:spPr>
        <p:txBody>
          <a:bodyPr/>
          <a:lstStyle/>
          <a:p>
            <a:pPr eaLnBrk="1" hangingPunct="1"/>
            <a:r>
              <a:rPr lang="en-US" dirty="0"/>
              <a:t>Recording the Place Attribute (370)</a:t>
            </a:r>
          </a:p>
        </p:txBody>
      </p:sp>
      <p:sp>
        <p:nvSpPr>
          <p:cNvPr id="376834" name="Content Placeholder 2"/>
          <p:cNvSpPr>
            <a:spLocks noGrp="1"/>
          </p:cNvSpPr>
          <p:nvPr>
            <p:ph idx="1"/>
          </p:nvPr>
        </p:nvSpPr>
        <p:spPr>
          <a:xfrm>
            <a:off x="457200" y="1219200"/>
            <a:ext cx="8458200" cy="4800600"/>
          </a:xfrm>
        </p:spPr>
        <p:txBody>
          <a:bodyPr/>
          <a:lstStyle/>
          <a:p>
            <a:pPr eaLnBrk="1" hangingPunct="1"/>
            <a:r>
              <a:rPr lang="en-US" sz="2800" dirty="0"/>
              <a:t>Use authorized access point form if already exists </a:t>
            </a:r>
          </a:p>
          <a:p>
            <a:pPr eaLnBrk="1" hangingPunct="1"/>
            <a:r>
              <a:rPr lang="en-US" sz="2800" dirty="0"/>
              <a:t>Do not use the abbreviated form for place names found in the Appendix B.11 (Names of Certain Countries, States, Provinces, Territories, Etc.)</a:t>
            </a:r>
          </a:p>
          <a:p>
            <a:pPr marL="0" indent="0" eaLnBrk="1" hangingPunct="1">
              <a:buNone/>
            </a:pPr>
            <a:r>
              <a:rPr lang="en-US" sz="2800" dirty="0"/>
              <a:t>	     </a:t>
            </a:r>
            <a:r>
              <a:rPr lang="en-US" sz="2200" dirty="0"/>
              <a:t>370	   $c United States $2 </a:t>
            </a:r>
            <a:r>
              <a:rPr lang="en-US" sz="2200" dirty="0" err="1"/>
              <a:t>naf</a:t>
            </a:r>
            <a:endParaRPr lang="en-US" sz="2200" dirty="0"/>
          </a:p>
          <a:p>
            <a:pPr marL="0" indent="0" eaLnBrk="1" hangingPunct="1">
              <a:buNone/>
            </a:pPr>
            <a:r>
              <a:rPr lang="en-US" sz="2200" dirty="0"/>
              <a:t>            </a:t>
            </a:r>
            <a:r>
              <a:rPr lang="en-US" sz="2200" i="1" dirty="0"/>
              <a:t>not</a:t>
            </a:r>
            <a:r>
              <a:rPr lang="en-US" sz="2200" dirty="0"/>
              <a:t>   370	   $c U.S. </a:t>
            </a:r>
          </a:p>
          <a:p>
            <a:pPr eaLnBrk="1" hangingPunct="1"/>
            <a:r>
              <a:rPr lang="en-US" sz="2800" dirty="0"/>
              <a:t>Retain terms of jurisdiction or other designations</a:t>
            </a:r>
          </a:p>
          <a:p>
            <a:pPr marL="1371600" lvl="3" indent="0" eaLnBrk="1" hangingPunct="1">
              <a:buFont typeface="Arial" charset="0"/>
              <a:buNone/>
            </a:pPr>
            <a:r>
              <a:rPr lang="en-US" sz="2100" dirty="0"/>
              <a:t>Russia (Federation) </a:t>
            </a:r>
            <a:r>
              <a:rPr lang="en-US" sz="2100" i="1" dirty="0"/>
              <a:t>not</a:t>
            </a:r>
            <a:r>
              <a:rPr lang="en-US" sz="2100" dirty="0"/>
              <a:t>  Russia </a:t>
            </a:r>
          </a:p>
          <a:p>
            <a:pPr marL="1371600" lvl="3" indent="0" eaLnBrk="1" hangingPunct="1">
              <a:buFont typeface="Arial" charset="0"/>
              <a:buNone/>
            </a:pPr>
            <a:r>
              <a:rPr lang="en-US" sz="2100" dirty="0"/>
              <a:t>Korea (South) </a:t>
            </a:r>
            <a:r>
              <a:rPr lang="en-US" sz="2100" i="1" dirty="0"/>
              <a:t>not</a:t>
            </a:r>
            <a:r>
              <a:rPr lang="en-US" sz="2100" dirty="0"/>
              <a:t> Korea </a:t>
            </a:r>
          </a:p>
          <a:p>
            <a:pPr marL="1371600" lvl="3" indent="0" eaLnBrk="1" hangingPunct="1">
              <a:buFont typeface="Arial" charset="0"/>
              <a:buNone/>
            </a:pPr>
            <a:r>
              <a:rPr lang="en-US" sz="2100" dirty="0"/>
              <a:t>Buenos Aires (Argentina : Province) </a:t>
            </a:r>
            <a:r>
              <a:rPr lang="en-US" sz="2100" i="1" dirty="0"/>
              <a:t>not</a:t>
            </a:r>
            <a:r>
              <a:rPr lang="en-US" sz="2100" dirty="0"/>
              <a:t> Buenos Aires, Argentina</a:t>
            </a:r>
          </a:p>
          <a:p>
            <a:pPr marL="1371600" lvl="3" indent="0" eaLnBrk="1" hangingPunct="1">
              <a:buFont typeface="Arial" charset="0"/>
              <a:buNone/>
            </a:pPr>
            <a:r>
              <a:rPr lang="en-US" sz="2100" dirty="0"/>
              <a:t>Prussia (Duchy)</a:t>
            </a:r>
            <a:r>
              <a:rPr lang="en-US" sz="2100" i="1" dirty="0"/>
              <a:t> not</a:t>
            </a:r>
            <a:r>
              <a:rPr lang="en-US" sz="2100" dirty="0"/>
              <a:t> Prussia  </a:t>
            </a:r>
          </a:p>
          <a:p>
            <a:pPr marL="1371600" lvl="3" indent="0" eaLnBrk="1" hangingPunct="1">
              <a:buFont typeface="Arial" charset="0"/>
              <a:buNone/>
            </a:pPr>
            <a:r>
              <a:rPr lang="en-US" sz="2100" dirty="0"/>
              <a:t>Prussia (Kingdom) </a:t>
            </a:r>
            <a:r>
              <a:rPr lang="en-US" sz="2100" i="1" dirty="0"/>
              <a:t>not</a:t>
            </a:r>
            <a:r>
              <a:rPr lang="en-US" sz="2100" dirty="0"/>
              <a:t> Prussia</a:t>
            </a:r>
            <a:r>
              <a:rPr lang="en-US" dirty="0"/>
              <a:t>  </a:t>
            </a:r>
          </a:p>
          <a:p>
            <a:pPr lvl="1" eaLnBrk="1" hangingPunct="1">
              <a:buFont typeface="Arial" charset="0"/>
              <a:buNone/>
            </a:pPr>
            <a:endParaRPr lang="en-US" dirty="0"/>
          </a:p>
        </p:txBody>
      </p:sp>
      <p:sp>
        <p:nvSpPr>
          <p:cNvPr id="2" name="Footer Placeholder 1"/>
          <p:cNvSpPr>
            <a:spLocks noGrp="1"/>
          </p:cNvSpPr>
          <p:nvPr>
            <p:ph type="ftr" sz="quarter" idx="11"/>
          </p:nvPr>
        </p:nvSpPr>
        <p:spPr/>
        <p:txBody>
          <a:bodyPr/>
          <a:lstStyle/>
          <a:p>
            <a:pPr>
              <a:defRPr/>
            </a:pPr>
            <a:r>
              <a:rPr lang="en-US"/>
              <a:t>Module 1. Foundations</a:t>
            </a:r>
          </a:p>
        </p:txBody>
      </p:sp>
      <p:sp>
        <p:nvSpPr>
          <p:cNvPr id="3" name="Slide Number Placeholder 2"/>
          <p:cNvSpPr>
            <a:spLocks noGrp="1"/>
          </p:cNvSpPr>
          <p:nvPr>
            <p:ph type="sldNum" sz="quarter" idx="12"/>
          </p:nvPr>
        </p:nvSpPr>
        <p:spPr/>
        <p:txBody>
          <a:bodyPr/>
          <a:lstStyle/>
          <a:p>
            <a:pPr>
              <a:defRPr/>
            </a:pPr>
            <a:fld id="{174A561F-6D67-49AE-9805-BE8FF16CA012}" type="slidenum">
              <a:rPr lang="en-US"/>
              <a:pPr>
                <a:defRPr/>
              </a:pPr>
              <a:t>199</a:t>
            </a:fld>
            <a:endParaRPr lang="en-US"/>
          </a:p>
        </p:txBody>
      </p:sp>
    </p:spTree>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1" name="Title 1"/>
          <p:cNvSpPr>
            <a:spLocks noGrp="1"/>
          </p:cNvSpPr>
          <p:nvPr>
            <p:ph type="title"/>
          </p:nvPr>
        </p:nvSpPr>
        <p:spPr>
          <a:xfrm>
            <a:off x="476250" y="227013"/>
            <a:ext cx="8229600" cy="915987"/>
          </a:xfrm>
        </p:spPr>
        <p:txBody>
          <a:bodyPr/>
          <a:lstStyle/>
          <a:p>
            <a:pPr eaLnBrk="1" hangingPunct="1"/>
            <a:r>
              <a:rPr lang="en-US" sz="4000" dirty="0"/>
              <a:t>Exercise: </a:t>
            </a:r>
            <a:br>
              <a:rPr lang="en-US" sz="4000" dirty="0"/>
            </a:br>
            <a:r>
              <a:rPr lang="en-US" sz="4000" dirty="0"/>
              <a:t>Recording the Place Attribute (370)</a:t>
            </a:r>
          </a:p>
        </p:txBody>
      </p:sp>
      <p:sp>
        <p:nvSpPr>
          <p:cNvPr id="378882" name="Content Placeholder 2"/>
          <p:cNvSpPr>
            <a:spLocks noGrp="1"/>
          </p:cNvSpPr>
          <p:nvPr>
            <p:ph idx="1"/>
          </p:nvPr>
        </p:nvSpPr>
        <p:spPr>
          <a:xfrm>
            <a:off x="476250" y="1370013"/>
            <a:ext cx="8229600" cy="4525963"/>
          </a:xfrm>
        </p:spPr>
        <p:txBody>
          <a:bodyPr/>
          <a:lstStyle/>
          <a:p>
            <a:pPr eaLnBrk="1" hangingPunct="1"/>
            <a:r>
              <a:rPr lang="en-US" dirty="0"/>
              <a:t>These RDA forms are all found in the authority file. What form would you use to record the attribute?</a:t>
            </a:r>
          </a:p>
          <a:p>
            <a:pPr eaLnBrk="1" hangingPunct="1">
              <a:buFont typeface="Arial" charset="0"/>
              <a:buNone/>
            </a:pPr>
            <a:r>
              <a:rPr lang="en-US" dirty="0"/>
              <a:t>	London (England)		Mexico City (Mexico)</a:t>
            </a:r>
          </a:p>
          <a:p>
            <a:pPr eaLnBrk="1" hangingPunct="1">
              <a:buFont typeface="Arial" charset="0"/>
              <a:buNone/>
            </a:pPr>
            <a:r>
              <a:rPr lang="en-US" dirty="0"/>
              <a:t>	Austin (Tex.)			Ontario (Calif.)</a:t>
            </a:r>
          </a:p>
          <a:p>
            <a:pPr eaLnBrk="1" hangingPunct="1">
              <a:buFont typeface="Arial" charset="0"/>
              <a:buNone/>
            </a:pPr>
            <a:r>
              <a:rPr lang="en-US" dirty="0"/>
              <a:t>	Arizona				Washington (D.C.)</a:t>
            </a:r>
          </a:p>
          <a:p>
            <a:pPr eaLnBrk="1" hangingPunct="1">
              <a:buFont typeface="Arial" charset="0"/>
              <a:buNone/>
            </a:pPr>
            <a:r>
              <a:rPr lang="en-US" dirty="0"/>
              <a:t>	United States			Auckland (N.Z.)</a:t>
            </a:r>
          </a:p>
          <a:p>
            <a:pPr eaLnBrk="1" hangingPunct="1">
              <a:buFont typeface="Arial" charset="0"/>
              <a:buNone/>
            </a:pPr>
            <a:r>
              <a:rPr lang="en-US" dirty="0"/>
              <a:t>	France				Puerto Rico</a:t>
            </a:r>
          </a:p>
          <a:p>
            <a:pPr eaLnBrk="1" hangingPunct="1">
              <a:buNone/>
            </a:pPr>
            <a:r>
              <a:rPr lang="en-US" dirty="0"/>
              <a:t>		Brentwood (Los Angeles, Calif.)</a:t>
            </a:r>
          </a:p>
          <a:p>
            <a:pPr eaLnBrk="1" hangingPunct="1">
              <a:buFont typeface="Arial" charset="0"/>
              <a:buNone/>
            </a:pPr>
            <a:endParaRPr lang="en-US" dirty="0"/>
          </a:p>
        </p:txBody>
      </p:sp>
      <p:sp>
        <p:nvSpPr>
          <p:cNvPr id="2" name="Footer Placeholder 1"/>
          <p:cNvSpPr>
            <a:spLocks noGrp="1"/>
          </p:cNvSpPr>
          <p:nvPr>
            <p:ph type="ftr" sz="quarter" idx="11"/>
          </p:nvPr>
        </p:nvSpPr>
        <p:spPr/>
        <p:txBody>
          <a:bodyPr/>
          <a:lstStyle/>
          <a:p>
            <a:pPr>
              <a:defRPr/>
            </a:pPr>
            <a:r>
              <a:rPr lang="en-US" dirty="0"/>
              <a:t>Module 1. Foundations</a:t>
            </a:r>
          </a:p>
        </p:txBody>
      </p:sp>
      <p:sp>
        <p:nvSpPr>
          <p:cNvPr id="3" name="Slide Number Placeholder 2"/>
          <p:cNvSpPr>
            <a:spLocks noGrp="1"/>
          </p:cNvSpPr>
          <p:nvPr>
            <p:ph type="sldNum" sz="quarter" idx="12"/>
          </p:nvPr>
        </p:nvSpPr>
        <p:spPr/>
        <p:txBody>
          <a:bodyPr/>
          <a:lstStyle/>
          <a:p>
            <a:pPr>
              <a:defRPr/>
            </a:pPr>
            <a:fld id="{C52A3DCE-92CD-4D72-AED9-0104D7F560BA}" type="slidenum">
              <a:rPr lang="en-US"/>
              <a:pPr>
                <a:defRPr/>
              </a:pPr>
              <a:t>200</a:t>
            </a:fld>
            <a:endParaRPr lang="en-US"/>
          </a:p>
        </p:txBody>
      </p:sp>
    </p:spTree>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929" name="Title 1"/>
          <p:cNvSpPr>
            <a:spLocks noGrp="1"/>
          </p:cNvSpPr>
          <p:nvPr>
            <p:ph type="title"/>
          </p:nvPr>
        </p:nvSpPr>
        <p:spPr>
          <a:xfrm>
            <a:off x="457200" y="274638"/>
            <a:ext cx="8382000" cy="1143000"/>
          </a:xfrm>
        </p:spPr>
        <p:txBody>
          <a:bodyPr/>
          <a:lstStyle/>
          <a:p>
            <a:pPr eaLnBrk="1" hangingPunct="1"/>
            <a:r>
              <a:rPr lang="en-US" sz="4000" dirty="0"/>
              <a:t>Recording the Place Attribute (370): Jurisdictions</a:t>
            </a:r>
          </a:p>
        </p:txBody>
      </p:sp>
      <p:sp>
        <p:nvSpPr>
          <p:cNvPr id="380930" name="Content Placeholder 2"/>
          <p:cNvSpPr>
            <a:spLocks noGrp="1"/>
          </p:cNvSpPr>
          <p:nvPr>
            <p:ph idx="1"/>
          </p:nvPr>
        </p:nvSpPr>
        <p:spPr>
          <a:xfrm>
            <a:off x="304800" y="1653509"/>
            <a:ext cx="8534400" cy="4525963"/>
          </a:xfrm>
        </p:spPr>
        <p:txBody>
          <a:bodyPr/>
          <a:lstStyle/>
          <a:p>
            <a:pPr eaLnBrk="1" hangingPunct="1">
              <a:buFont typeface="Arial" charset="0"/>
              <a:buNone/>
            </a:pPr>
            <a:r>
              <a:rPr lang="en-US" sz="2400" dirty="0"/>
              <a:t>370  London (England) $2 </a:t>
            </a:r>
            <a:r>
              <a:rPr lang="en-US" sz="2400" dirty="0" err="1"/>
              <a:t>naf</a:t>
            </a:r>
            <a:r>
              <a:rPr lang="en-US" sz="2400" dirty="0"/>
              <a:t>		[birthplace]	</a:t>
            </a:r>
          </a:p>
          <a:p>
            <a:pPr eaLnBrk="1" hangingPunct="1">
              <a:buFont typeface="Arial" charset="0"/>
              <a:buNone/>
            </a:pPr>
            <a:r>
              <a:rPr lang="en-US" sz="2400" dirty="0"/>
              <a:t>370  $b Mexico City (Mexico) 	$2 </a:t>
            </a:r>
            <a:r>
              <a:rPr lang="en-US" sz="2400" dirty="0" err="1"/>
              <a:t>naf</a:t>
            </a:r>
            <a:r>
              <a:rPr lang="en-US" sz="2400" dirty="0"/>
              <a:t> 	[death place]</a:t>
            </a:r>
          </a:p>
          <a:p>
            <a:pPr eaLnBrk="1" hangingPunct="1">
              <a:buFont typeface="Arial" charset="0"/>
              <a:buNone/>
            </a:pPr>
            <a:r>
              <a:rPr lang="en-US" sz="2400" dirty="0"/>
              <a:t>370  $e Austin (Tex.) $2 </a:t>
            </a:r>
            <a:r>
              <a:rPr lang="en-US" sz="2400" dirty="0" err="1"/>
              <a:t>naf</a:t>
            </a:r>
            <a:r>
              <a:rPr lang="en-US" sz="2400" dirty="0"/>
              <a:t>		[place of headquarters]</a:t>
            </a:r>
          </a:p>
          <a:p>
            <a:pPr eaLnBrk="1" hangingPunct="1">
              <a:buFont typeface="Arial" charset="0"/>
              <a:buNone/>
            </a:pPr>
            <a:r>
              <a:rPr lang="en-US" sz="2400" dirty="0"/>
              <a:t>370  $f Ontario (Calif.) $2 </a:t>
            </a:r>
            <a:r>
              <a:rPr lang="en-US" sz="2400" dirty="0" err="1"/>
              <a:t>naf</a:t>
            </a:r>
            <a:r>
              <a:rPr lang="en-US" sz="2400" dirty="0"/>
              <a:t>		[other associated place]</a:t>
            </a:r>
          </a:p>
          <a:p>
            <a:pPr eaLnBrk="1" hangingPunct="1">
              <a:buFont typeface="Arial" charset="0"/>
              <a:buNone/>
            </a:pPr>
            <a:r>
              <a:rPr lang="en-US" sz="2400" dirty="0"/>
              <a:t>370  Arizona $2 </a:t>
            </a:r>
            <a:r>
              <a:rPr lang="en-US" sz="2400" dirty="0" err="1"/>
              <a:t>naf</a:t>
            </a:r>
            <a:r>
              <a:rPr lang="en-US" sz="2400" dirty="0"/>
              <a:t>			[birthplace]</a:t>
            </a:r>
          </a:p>
          <a:p>
            <a:pPr eaLnBrk="1" hangingPunct="1">
              <a:buFont typeface="Arial" charset="0"/>
              <a:buNone/>
            </a:pPr>
            <a:r>
              <a:rPr lang="en-US" sz="2400" dirty="0"/>
              <a:t>370  $b Washington (D.C.) $2 </a:t>
            </a:r>
            <a:r>
              <a:rPr lang="en-US" sz="2400" dirty="0" err="1"/>
              <a:t>naf</a:t>
            </a:r>
            <a:r>
              <a:rPr lang="en-US" sz="2400" dirty="0"/>
              <a:t>	[death place]</a:t>
            </a:r>
          </a:p>
          <a:p>
            <a:pPr eaLnBrk="1" hangingPunct="1">
              <a:buFont typeface="Arial" charset="0"/>
              <a:buNone/>
            </a:pPr>
            <a:r>
              <a:rPr lang="en-US" sz="2400" dirty="0"/>
              <a:t>370  $b United States $2 </a:t>
            </a:r>
            <a:r>
              <a:rPr lang="en-US" sz="2400" dirty="0" err="1"/>
              <a:t>naf</a:t>
            </a:r>
            <a:r>
              <a:rPr lang="en-US" sz="2400" dirty="0"/>
              <a:t> 		[death place]</a:t>
            </a:r>
          </a:p>
          <a:p>
            <a:pPr eaLnBrk="1" hangingPunct="1">
              <a:buFont typeface="Arial" charset="0"/>
              <a:buNone/>
            </a:pPr>
            <a:r>
              <a:rPr lang="en-US" sz="2400" dirty="0"/>
              <a:t>370  Auckland (N.Z.) $b Puerto Rico $c France $2 </a:t>
            </a:r>
            <a:r>
              <a:rPr lang="en-US" sz="2400" dirty="0" err="1"/>
              <a:t>naf</a:t>
            </a:r>
            <a:endParaRPr lang="en-US" sz="2400" dirty="0"/>
          </a:p>
          <a:p>
            <a:pPr eaLnBrk="1" hangingPunct="1">
              <a:buFont typeface="Arial" charset="0"/>
              <a:buNone/>
            </a:pPr>
            <a:r>
              <a:rPr lang="en-US" sz="2400" dirty="0"/>
              <a:t>		[birthplace, death place, associated country]</a:t>
            </a:r>
          </a:p>
          <a:p>
            <a:pPr eaLnBrk="1" hangingPunct="1">
              <a:buNone/>
            </a:pPr>
            <a:r>
              <a:rPr lang="en-US" sz="2400" dirty="0"/>
              <a:t>370  $e Brentwood (Los Angeles, Calif.) $2 </a:t>
            </a:r>
            <a:r>
              <a:rPr lang="en-US" sz="2400" dirty="0" err="1"/>
              <a:t>naf</a:t>
            </a:r>
            <a:r>
              <a:rPr lang="en-US" sz="2400" dirty="0"/>
              <a:t>  [place of residence]</a:t>
            </a:r>
          </a:p>
          <a:p>
            <a:pPr eaLnBrk="1" hangingPunct="1">
              <a:buFont typeface="Arial" charset="0"/>
              <a:buNone/>
            </a:pPr>
            <a:endParaRPr lang="en-US" sz="2400" dirty="0"/>
          </a:p>
          <a:p>
            <a:pPr eaLnBrk="1" hangingPunct="1">
              <a:buFont typeface="Arial" charset="0"/>
              <a:buNone/>
            </a:pPr>
            <a:r>
              <a:rPr lang="en-US" sz="2400" dirty="0"/>
              <a:t>		</a:t>
            </a:r>
          </a:p>
        </p:txBody>
      </p:sp>
      <p:sp>
        <p:nvSpPr>
          <p:cNvPr id="2" name="Footer Placeholder 1"/>
          <p:cNvSpPr>
            <a:spLocks noGrp="1"/>
          </p:cNvSpPr>
          <p:nvPr>
            <p:ph type="ftr" sz="quarter" idx="11"/>
          </p:nvPr>
        </p:nvSpPr>
        <p:spPr/>
        <p:txBody>
          <a:bodyPr/>
          <a:lstStyle/>
          <a:p>
            <a:pPr>
              <a:defRPr/>
            </a:pPr>
            <a:r>
              <a:rPr lang="en-US"/>
              <a:t>Module 1. Foundations</a:t>
            </a:r>
          </a:p>
        </p:txBody>
      </p:sp>
      <p:sp>
        <p:nvSpPr>
          <p:cNvPr id="3" name="Slide Number Placeholder 2"/>
          <p:cNvSpPr>
            <a:spLocks noGrp="1"/>
          </p:cNvSpPr>
          <p:nvPr>
            <p:ph type="sldNum" sz="quarter" idx="12"/>
          </p:nvPr>
        </p:nvSpPr>
        <p:spPr/>
        <p:txBody>
          <a:bodyPr/>
          <a:lstStyle/>
          <a:p>
            <a:pPr>
              <a:defRPr/>
            </a:pPr>
            <a:fld id="{CB813CFA-6E22-460A-9B91-65AB18B08B6E}" type="slidenum">
              <a:rPr lang="en-US"/>
              <a:pPr>
                <a:defRPr/>
              </a:pPr>
              <a:t>201</a:t>
            </a:fld>
            <a:endParaRPr lang="en-US"/>
          </a:p>
        </p:txBody>
      </p:sp>
    </p:spTree>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977" name="Title 1"/>
          <p:cNvSpPr>
            <a:spLocks noGrp="1"/>
          </p:cNvSpPr>
          <p:nvPr>
            <p:ph type="title"/>
          </p:nvPr>
        </p:nvSpPr>
        <p:spPr>
          <a:xfrm>
            <a:off x="457200" y="152400"/>
            <a:ext cx="8229600" cy="1143000"/>
          </a:xfrm>
        </p:spPr>
        <p:txBody>
          <a:bodyPr/>
          <a:lstStyle/>
          <a:p>
            <a:pPr eaLnBrk="1" hangingPunct="1"/>
            <a:r>
              <a:rPr lang="en-US" sz="4000" dirty="0"/>
              <a:t>Recording the Place Attribute (370): Non-jurisdictions</a:t>
            </a:r>
          </a:p>
        </p:txBody>
      </p:sp>
      <p:sp>
        <p:nvSpPr>
          <p:cNvPr id="382978" name="Content Placeholder 2"/>
          <p:cNvSpPr>
            <a:spLocks noGrp="1"/>
          </p:cNvSpPr>
          <p:nvPr>
            <p:ph idx="1"/>
          </p:nvPr>
        </p:nvSpPr>
        <p:spPr>
          <a:xfrm>
            <a:off x="457200" y="1355725"/>
            <a:ext cx="8534400" cy="5029200"/>
          </a:xfrm>
        </p:spPr>
        <p:txBody>
          <a:bodyPr/>
          <a:lstStyle/>
          <a:p>
            <a:pPr eaLnBrk="1" hangingPunct="1">
              <a:spcAft>
                <a:spcPts val="1200"/>
              </a:spcAft>
              <a:buNone/>
            </a:pPr>
            <a:r>
              <a:rPr lang="en-US" sz="2400" dirty="0"/>
              <a:t>For non-jurisdictions, prefer names from an authorized vocabulary such as LCSH. Record them exactly as established and include $2 for the source of the term(s).</a:t>
            </a:r>
          </a:p>
          <a:p>
            <a:pPr lvl="1" eaLnBrk="1" hangingPunct="1">
              <a:buFont typeface="Arial" charset="0"/>
              <a:buNone/>
            </a:pPr>
            <a:r>
              <a:rPr lang="en-US" sz="2000" dirty="0"/>
              <a:t>370  Cache Valley (Utah and Idaho) $2 </a:t>
            </a:r>
            <a:r>
              <a:rPr lang="en-US" sz="2000" dirty="0" err="1"/>
              <a:t>lcsh</a:t>
            </a:r>
            <a:r>
              <a:rPr lang="en-US" sz="2000" dirty="0"/>
              <a:t>	[birthplace]	</a:t>
            </a:r>
          </a:p>
          <a:p>
            <a:pPr lvl="1" eaLnBrk="1" hangingPunct="1">
              <a:buFont typeface="Arial" charset="0"/>
              <a:buNone/>
            </a:pPr>
            <a:r>
              <a:rPr lang="en-US" sz="2000" dirty="0"/>
              <a:t>370  $b Pompeii (Extinct city) $2 </a:t>
            </a:r>
            <a:r>
              <a:rPr lang="en-US" sz="2000" dirty="0" err="1"/>
              <a:t>lcsh</a:t>
            </a:r>
            <a:r>
              <a:rPr lang="en-US" sz="2000" dirty="0"/>
              <a:t>		[death place]</a:t>
            </a:r>
          </a:p>
          <a:p>
            <a:pPr lvl="1" eaLnBrk="1" hangingPunct="1">
              <a:buFont typeface="Arial" charset="0"/>
              <a:buNone/>
            </a:pPr>
            <a:r>
              <a:rPr lang="en-US" sz="2000" dirty="0"/>
              <a:t>370  $f Tahoe, Lake (Calif. and Nev.) $2 </a:t>
            </a:r>
            <a:r>
              <a:rPr lang="en-US" sz="2000" dirty="0" err="1"/>
              <a:t>lcsh</a:t>
            </a:r>
            <a:r>
              <a:rPr lang="en-US" sz="2000" dirty="0"/>
              <a:t>	[other associated place]</a:t>
            </a:r>
          </a:p>
          <a:p>
            <a:pPr lvl="1" eaLnBrk="1" hangingPunct="1">
              <a:buNone/>
            </a:pPr>
            <a:r>
              <a:rPr lang="en-US" sz="2000" dirty="0"/>
              <a:t>370  $e Southeastern United States $2 mesh	[place of residence]</a:t>
            </a:r>
          </a:p>
          <a:p>
            <a:pPr lvl="1" eaLnBrk="1" hangingPunct="1">
              <a:spcAft>
                <a:spcPts val="1200"/>
              </a:spcAft>
              <a:buNone/>
            </a:pPr>
            <a:r>
              <a:rPr lang="en-US" sz="2000" dirty="0"/>
              <a:t>370  $e California--Santa Catalina Island $2 fast 	[place of residence]	</a:t>
            </a:r>
          </a:p>
          <a:p>
            <a:pPr eaLnBrk="1" hangingPunct="1">
              <a:buNone/>
            </a:pPr>
            <a:r>
              <a:rPr lang="en-US" sz="2400" dirty="0"/>
              <a:t>Do not mix NAF terms and terms from other sources in the same 370 field. If you need to use both, record them in separate fields.</a:t>
            </a:r>
          </a:p>
          <a:p>
            <a:pPr lvl="1" eaLnBrk="1" hangingPunct="1">
              <a:buFont typeface="Arial" charset="0"/>
              <a:buNone/>
            </a:pPr>
            <a:r>
              <a:rPr lang="en-US" sz="2000" dirty="0"/>
              <a:t>370  Long Island (N.Y.) $2 </a:t>
            </a:r>
            <a:r>
              <a:rPr lang="en-US" sz="2000" dirty="0" err="1"/>
              <a:t>lcsh</a:t>
            </a:r>
            <a:r>
              <a:rPr lang="en-US" sz="2000" dirty="0"/>
              <a:t>			[birthplace]</a:t>
            </a:r>
          </a:p>
          <a:p>
            <a:pPr lvl="1" eaLnBrk="1" hangingPunct="1">
              <a:buFont typeface="Arial" charset="0"/>
              <a:buNone/>
            </a:pPr>
            <a:r>
              <a:rPr lang="en-US" sz="2000" dirty="0"/>
              <a:t>370  $e New York (N.Y.) $2 </a:t>
            </a:r>
            <a:r>
              <a:rPr lang="en-US" sz="2000" dirty="0" err="1"/>
              <a:t>naf</a:t>
            </a:r>
            <a:r>
              <a:rPr lang="en-US" sz="2000" dirty="0"/>
              <a:t> 			[place of residence]</a:t>
            </a:r>
          </a:p>
        </p:txBody>
      </p:sp>
      <p:sp>
        <p:nvSpPr>
          <p:cNvPr id="2" name="Footer Placeholder 1"/>
          <p:cNvSpPr>
            <a:spLocks noGrp="1"/>
          </p:cNvSpPr>
          <p:nvPr>
            <p:ph type="ftr" sz="quarter" idx="11"/>
          </p:nvPr>
        </p:nvSpPr>
        <p:spPr>
          <a:xfrm>
            <a:off x="3124200" y="6437312"/>
            <a:ext cx="2895600" cy="365125"/>
          </a:xfrm>
        </p:spPr>
        <p:txBody>
          <a:bodyPr/>
          <a:lstStyle/>
          <a:p>
            <a:pPr>
              <a:defRPr/>
            </a:pPr>
            <a:r>
              <a:rPr lang="en-US" dirty="0"/>
              <a:t>Module 1. Foundations</a:t>
            </a:r>
          </a:p>
        </p:txBody>
      </p:sp>
      <p:sp>
        <p:nvSpPr>
          <p:cNvPr id="3" name="Slide Number Placeholder 2"/>
          <p:cNvSpPr>
            <a:spLocks noGrp="1"/>
          </p:cNvSpPr>
          <p:nvPr>
            <p:ph type="sldNum" sz="quarter" idx="12"/>
          </p:nvPr>
        </p:nvSpPr>
        <p:spPr/>
        <p:txBody>
          <a:bodyPr/>
          <a:lstStyle/>
          <a:p>
            <a:pPr>
              <a:defRPr/>
            </a:pPr>
            <a:fld id="{106AC435-A17A-465C-84DA-F13C646099C7}" type="slidenum">
              <a:rPr lang="en-US"/>
              <a:pPr>
                <a:defRPr/>
              </a:pPr>
              <a:t>202</a:t>
            </a:fld>
            <a:endParaRPr lang="en-US"/>
          </a:p>
        </p:txBody>
      </p:sp>
    </p:spTree>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stretch>
            <a:fillRect/>
          </a:stretch>
        </p:blipFill>
        <p:spPr>
          <a:xfrm>
            <a:off x="637895" y="762000"/>
            <a:ext cx="7896505" cy="5334063"/>
          </a:xfrm>
          <a:prstGeom prst="rect">
            <a:avLst/>
          </a:prstGeom>
          <a:ln>
            <a:solidFill>
              <a:schemeClr val="tx1"/>
            </a:solidFill>
          </a:ln>
        </p:spPr>
      </p:pic>
      <p:sp>
        <p:nvSpPr>
          <p:cNvPr id="4" name="Footer Placeholder 3"/>
          <p:cNvSpPr>
            <a:spLocks noGrp="1"/>
          </p:cNvSpPr>
          <p:nvPr>
            <p:ph type="ftr" sz="quarter" idx="11"/>
          </p:nvPr>
        </p:nvSpPr>
        <p:spPr/>
        <p:txBody>
          <a:bodyPr/>
          <a:lstStyle/>
          <a:p>
            <a:pPr>
              <a:defRPr/>
            </a:pPr>
            <a:r>
              <a:rPr lang="en-US"/>
              <a:t>Module 1. Foundations</a:t>
            </a:r>
          </a:p>
        </p:txBody>
      </p:sp>
      <p:sp>
        <p:nvSpPr>
          <p:cNvPr id="5" name="Slide Number Placeholder 4"/>
          <p:cNvSpPr>
            <a:spLocks noGrp="1"/>
          </p:cNvSpPr>
          <p:nvPr>
            <p:ph type="sldNum" sz="quarter" idx="12"/>
          </p:nvPr>
        </p:nvSpPr>
        <p:spPr/>
        <p:txBody>
          <a:bodyPr/>
          <a:lstStyle/>
          <a:p>
            <a:pPr>
              <a:defRPr/>
            </a:pPr>
            <a:fld id="{E4A272B1-64AF-4572-B193-23DB06EC1840}" type="slidenum">
              <a:rPr lang="en-US"/>
              <a:pPr>
                <a:defRPr/>
              </a:pPr>
              <a:t>203</a:t>
            </a:fld>
            <a:endParaRPr lang="en-US"/>
          </a:p>
        </p:txBody>
      </p:sp>
      <p:sp>
        <p:nvSpPr>
          <p:cNvPr id="2" name="Oval 1"/>
          <p:cNvSpPr/>
          <p:nvPr/>
        </p:nvSpPr>
        <p:spPr>
          <a:xfrm>
            <a:off x="333094" y="4700016"/>
            <a:ext cx="7896506" cy="38100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3" name="Title 1"/>
          <p:cNvSpPr>
            <a:spLocks noGrp="1"/>
          </p:cNvSpPr>
          <p:nvPr>
            <p:ph type="title"/>
          </p:nvPr>
        </p:nvSpPr>
        <p:spPr>
          <a:xfrm>
            <a:off x="457200" y="152400"/>
            <a:ext cx="8229600" cy="762000"/>
          </a:xfrm>
        </p:spPr>
        <p:txBody>
          <a:bodyPr/>
          <a:lstStyle/>
          <a:p>
            <a:pPr eaLnBrk="1" hangingPunct="1"/>
            <a:r>
              <a:rPr lang="en-US" dirty="0"/>
              <a:t>3XX: RDA Elements</a:t>
            </a:r>
          </a:p>
        </p:txBody>
      </p:sp>
      <p:sp>
        <p:nvSpPr>
          <p:cNvPr id="387074" name="Content Placeholder 2"/>
          <p:cNvSpPr>
            <a:spLocks noGrp="1"/>
          </p:cNvSpPr>
          <p:nvPr>
            <p:ph idx="1"/>
          </p:nvPr>
        </p:nvSpPr>
        <p:spPr>
          <a:xfrm>
            <a:off x="457200" y="948813"/>
            <a:ext cx="8229600" cy="4525963"/>
          </a:xfrm>
        </p:spPr>
        <p:txBody>
          <a:bodyPr/>
          <a:lstStyle/>
          <a:p>
            <a:pPr eaLnBrk="1" hangingPunct="1"/>
            <a:r>
              <a:rPr lang="en-US" sz="2800" dirty="0"/>
              <a:t>377 – Associated language</a:t>
            </a:r>
          </a:p>
          <a:p>
            <a:pPr marL="457200" lvl="1" indent="0" eaLnBrk="1" hangingPunct="1">
              <a:buNone/>
            </a:pPr>
            <a:r>
              <a:rPr lang="en-US" sz="2400" dirty="0"/>
              <a:t>	$a – Language code</a:t>
            </a:r>
          </a:p>
          <a:p>
            <a:pPr marL="457200" lvl="1" indent="0" eaLnBrk="1" hangingPunct="1">
              <a:buNone/>
            </a:pPr>
            <a:r>
              <a:rPr lang="en-US" sz="2400" dirty="0"/>
              <a:t>	$l – Language term</a:t>
            </a:r>
          </a:p>
          <a:p>
            <a:pPr marL="457200" lvl="1" indent="0" eaLnBrk="1" hangingPunct="1">
              <a:buNone/>
            </a:pPr>
            <a:r>
              <a:rPr lang="en-US" sz="2400" dirty="0"/>
              <a:t>	$2 – Source of code (not required if a MARC language 	         code is used; required if a different code list is used)</a:t>
            </a:r>
          </a:p>
          <a:p>
            <a:pPr eaLnBrk="1" hangingPunct="1"/>
            <a:r>
              <a:rPr lang="en-US" sz="2800" dirty="0"/>
              <a:t>NACO: Use the MARC language code</a:t>
            </a:r>
          </a:p>
          <a:p>
            <a:pPr lvl="1" eaLnBrk="1" hangingPunct="1">
              <a:buFont typeface="Arial" charset="0"/>
              <a:buNone/>
            </a:pPr>
            <a:r>
              <a:rPr lang="en-US" sz="2000" dirty="0">
                <a:hlinkClick r:id="rId3"/>
              </a:rPr>
              <a:t>http://www.loc.gov/marc/languages/langhome.html</a:t>
            </a:r>
            <a:r>
              <a:rPr lang="en-US" sz="2000" dirty="0"/>
              <a:t> </a:t>
            </a:r>
          </a:p>
          <a:p>
            <a:pPr lvl="1" eaLnBrk="1" hangingPunct="1">
              <a:buFont typeface="Arial" charset="0"/>
              <a:buNone/>
            </a:pPr>
            <a:r>
              <a:rPr lang="en-US" sz="2000" dirty="0"/>
              <a:t>	377	</a:t>
            </a:r>
            <a:r>
              <a:rPr lang="en-US" sz="2000" dirty="0" err="1"/>
              <a:t>eng</a:t>
            </a:r>
            <a:endParaRPr lang="en-US" sz="2000" dirty="0"/>
          </a:p>
          <a:p>
            <a:pPr marL="457200" lvl="1" indent="0" eaLnBrk="1" hangingPunct="1">
              <a:buNone/>
            </a:pPr>
            <a:r>
              <a:rPr lang="en-US" sz="2100" dirty="0"/>
              <a:t>In addition, may supply an additional 377 field from another language code list (most useful when MARC only has a collective code for a language group and another list has a specific code)</a:t>
            </a:r>
          </a:p>
          <a:p>
            <a:pPr eaLnBrk="1" hangingPunct="1"/>
            <a:r>
              <a:rPr lang="en-US" sz="2800" dirty="0"/>
              <a:t>Do not record a language term ($l) unless the code is a collective code</a:t>
            </a:r>
          </a:p>
          <a:p>
            <a:pPr lvl="1" eaLnBrk="1" hangingPunct="1">
              <a:buFont typeface="Arial" charset="0"/>
              <a:buNone/>
            </a:pPr>
            <a:r>
              <a:rPr lang="en-US" sz="2000" dirty="0"/>
              <a:t>	377	</a:t>
            </a:r>
            <a:r>
              <a:rPr lang="en-US" sz="2000" dirty="0" err="1"/>
              <a:t>nic</a:t>
            </a:r>
            <a:r>
              <a:rPr lang="en-US" sz="2000" dirty="0"/>
              <a:t> $l </a:t>
            </a:r>
            <a:r>
              <a:rPr lang="en-US" sz="2000" dirty="0" err="1"/>
              <a:t>Abidji</a:t>
            </a:r>
            <a:endParaRPr lang="en-US" sz="2000" dirty="0"/>
          </a:p>
        </p:txBody>
      </p:sp>
      <p:sp>
        <p:nvSpPr>
          <p:cNvPr id="4" name="Footer Placeholder 3"/>
          <p:cNvSpPr>
            <a:spLocks noGrp="1"/>
          </p:cNvSpPr>
          <p:nvPr>
            <p:ph type="ftr" sz="quarter" idx="11"/>
          </p:nvPr>
        </p:nvSpPr>
        <p:spPr/>
        <p:txBody>
          <a:bodyPr/>
          <a:lstStyle/>
          <a:p>
            <a:pPr>
              <a:defRPr/>
            </a:pPr>
            <a:r>
              <a:rPr lang="en-US"/>
              <a:t>Module 1. Foundations</a:t>
            </a:r>
          </a:p>
        </p:txBody>
      </p:sp>
      <p:sp>
        <p:nvSpPr>
          <p:cNvPr id="5" name="Slide Number Placeholder 4"/>
          <p:cNvSpPr>
            <a:spLocks noGrp="1"/>
          </p:cNvSpPr>
          <p:nvPr>
            <p:ph type="sldNum" sz="quarter" idx="12"/>
          </p:nvPr>
        </p:nvSpPr>
        <p:spPr/>
        <p:txBody>
          <a:bodyPr/>
          <a:lstStyle/>
          <a:p>
            <a:pPr>
              <a:defRPr/>
            </a:pPr>
            <a:fld id="{4798471E-CDE2-4555-A577-4ECBA86368FA}" type="slidenum">
              <a:rPr lang="en-US"/>
              <a:pPr>
                <a:defRPr/>
              </a:pPr>
              <a:t>204</a:t>
            </a:fld>
            <a:endParaRPr lang="en-US"/>
          </a:p>
        </p:txBody>
      </p:sp>
    </p:spTree>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637895" y="762000"/>
            <a:ext cx="7896505" cy="5334063"/>
          </a:xfrm>
          <a:prstGeom prst="rect">
            <a:avLst/>
          </a:prstGeom>
          <a:ln>
            <a:solidFill>
              <a:schemeClr val="tx1"/>
            </a:solidFill>
          </a:ln>
        </p:spPr>
      </p:pic>
      <p:sp>
        <p:nvSpPr>
          <p:cNvPr id="4" name="Footer Placeholder 3"/>
          <p:cNvSpPr>
            <a:spLocks noGrp="1"/>
          </p:cNvSpPr>
          <p:nvPr>
            <p:ph type="ftr" sz="quarter" idx="11"/>
          </p:nvPr>
        </p:nvSpPr>
        <p:spPr/>
        <p:txBody>
          <a:bodyPr/>
          <a:lstStyle/>
          <a:p>
            <a:pPr>
              <a:defRPr/>
            </a:pPr>
            <a:r>
              <a:rPr lang="en-US"/>
              <a:t>Module 1. Foundations</a:t>
            </a:r>
          </a:p>
        </p:txBody>
      </p:sp>
      <p:sp>
        <p:nvSpPr>
          <p:cNvPr id="5" name="Slide Number Placeholder 4"/>
          <p:cNvSpPr>
            <a:spLocks noGrp="1"/>
          </p:cNvSpPr>
          <p:nvPr>
            <p:ph type="sldNum" sz="quarter" idx="12"/>
          </p:nvPr>
        </p:nvSpPr>
        <p:spPr/>
        <p:txBody>
          <a:bodyPr/>
          <a:lstStyle/>
          <a:p>
            <a:pPr>
              <a:defRPr/>
            </a:pPr>
            <a:fld id="{B8D1AC07-EA74-4BEC-8B28-4A106D17C9A7}" type="slidenum">
              <a:rPr lang="en-US"/>
              <a:pPr>
                <a:defRPr/>
              </a:pPr>
              <a:t>205</a:t>
            </a:fld>
            <a:endParaRPr lang="en-US"/>
          </a:p>
        </p:txBody>
      </p:sp>
      <p:sp>
        <p:nvSpPr>
          <p:cNvPr id="8" name="Oval 7"/>
          <p:cNvSpPr/>
          <p:nvPr/>
        </p:nvSpPr>
        <p:spPr>
          <a:xfrm>
            <a:off x="381000" y="5791200"/>
            <a:ext cx="1752600" cy="3429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24384" y="539938"/>
            <a:ext cx="9082353" cy="5465576"/>
          </a:xfrm>
          <a:prstGeom prst="rect">
            <a:avLst/>
          </a:prstGeom>
          <a:ln>
            <a:solidFill>
              <a:schemeClr val="accent1"/>
            </a:solidFill>
          </a:ln>
        </p:spPr>
      </p:pic>
      <p:sp>
        <p:nvSpPr>
          <p:cNvPr id="5" name="Oval 4"/>
          <p:cNvSpPr/>
          <p:nvPr/>
        </p:nvSpPr>
        <p:spPr>
          <a:xfrm>
            <a:off x="0" y="4419600"/>
            <a:ext cx="1981200" cy="914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706516124"/>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A5DDB162-F831-4EF8-B0ED-B1922C1B2AF6}"/>
              </a:ext>
            </a:extLst>
          </p:cNvPr>
          <p:cNvSpPr>
            <a:spLocks noGrp="1"/>
          </p:cNvSpPr>
          <p:nvPr>
            <p:ph type="ftr" sz="quarter" idx="11"/>
          </p:nvPr>
        </p:nvSpPr>
        <p:spPr/>
        <p:txBody>
          <a:bodyPr/>
          <a:lstStyle/>
          <a:p>
            <a:pPr>
              <a:defRPr/>
            </a:pPr>
            <a:r>
              <a:rPr lang="en-US"/>
              <a:t>Module 1. Foundations</a:t>
            </a:r>
          </a:p>
        </p:txBody>
      </p:sp>
      <p:sp>
        <p:nvSpPr>
          <p:cNvPr id="3" name="Slide Number Placeholder 2">
            <a:extLst>
              <a:ext uri="{FF2B5EF4-FFF2-40B4-BE49-F238E27FC236}">
                <a16:creationId xmlns:a16="http://schemas.microsoft.com/office/drawing/2014/main" id="{09A33F36-013F-A96A-8640-D59035CE07A8}"/>
              </a:ext>
            </a:extLst>
          </p:cNvPr>
          <p:cNvSpPr>
            <a:spLocks noGrp="1"/>
          </p:cNvSpPr>
          <p:nvPr>
            <p:ph type="sldNum" sz="quarter" idx="12"/>
          </p:nvPr>
        </p:nvSpPr>
        <p:spPr/>
        <p:txBody>
          <a:bodyPr/>
          <a:lstStyle/>
          <a:p>
            <a:pPr>
              <a:defRPr/>
            </a:pPr>
            <a:fld id="{3BE3950E-DDF5-44B6-AABC-60FB42B89596}" type="slidenum">
              <a:rPr lang="en-US" smtClean="0"/>
              <a:pPr>
                <a:defRPr/>
              </a:pPr>
              <a:t>207</a:t>
            </a:fld>
            <a:endParaRPr lang="en-US"/>
          </a:p>
        </p:txBody>
      </p:sp>
      <p:pic>
        <p:nvPicPr>
          <p:cNvPr id="8" name="Picture 7">
            <a:extLst>
              <a:ext uri="{FF2B5EF4-FFF2-40B4-BE49-F238E27FC236}">
                <a16:creationId xmlns:a16="http://schemas.microsoft.com/office/drawing/2014/main" id="{35F0F0DE-87BA-8CAB-D14B-CFB3E82435BC}"/>
              </a:ext>
            </a:extLst>
          </p:cNvPr>
          <p:cNvPicPr>
            <a:picLocks noChangeAspect="1"/>
          </p:cNvPicPr>
          <p:nvPr/>
        </p:nvPicPr>
        <p:blipFill>
          <a:blip r:embed="rId3"/>
          <a:stretch>
            <a:fillRect/>
          </a:stretch>
        </p:blipFill>
        <p:spPr>
          <a:xfrm>
            <a:off x="0" y="568858"/>
            <a:ext cx="9144000" cy="5720284"/>
          </a:xfrm>
          <a:prstGeom prst="rect">
            <a:avLst/>
          </a:prstGeom>
        </p:spPr>
      </p:pic>
      <p:sp>
        <p:nvSpPr>
          <p:cNvPr id="9" name="Rectangle 8">
            <a:extLst>
              <a:ext uri="{FF2B5EF4-FFF2-40B4-BE49-F238E27FC236}">
                <a16:creationId xmlns:a16="http://schemas.microsoft.com/office/drawing/2014/main" id="{0F921B47-4534-3F0D-A84A-664D64BA3B8A}"/>
              </a:ext>
            </a:extLst>
          </p:cNvPr>
          <p:cNvSpPr/>
          <p:nvPr/>
        </p:nvSpPr>
        <p:spPr>
          <a:xfrm>
            <a:off x="0" y="3630168"/>
            <a:ext cx="5029200" cy="1426464"/>
          </a:xfrm>
          <a:prstGeom prst="rect">
            <a:avLst/>
          </a:prstGeom>
          <a:noFill/>
          <a:ln w="317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75222076"/>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169" name="Title 1"/>
          <p:cNvSpPr>
            <a:spLocks noGrp="1"/>
          </p:cNvSpPr>
          <p:nvPr>
            <p:ph type="title"/>
          </p:nvPr>
        </p:nvSpPr>
        <p:spPr>
          <a:xfrm>
            <a:off x="457200" y="274638"/>
            <a:ext cx="8229600" cy="700087"/>
          </a:xfrm>
        </p:spPr>
        <p:txBody>
          <a:bodyPr/>
          <a:lstStyle/>
          <a:p>
            <a:pPr eaLnBrk="1" hangingPunct="1"/>
            <a:r>
              <a:rPr lang="en-US" dirty="0"/>
              <a:t>4XX: Variant Access Point</a:t>
            </a:r>
          </a:p>
        </p:txBody>
      </p:sp>
      <p:sp>
        <p:nvSpPr>
          <p:cNvPr id="391170" name="Content Placeholder 2"/>
          <p:cNvSpPr>
            <a:spLocks noGrp="1"/>
          </p:cNvSpPr>
          <p:nvPr>
            <p:ph idx="1"/>
          </p:nvPr>
        </p:nvSpPr>
        <p:spPr>
          <a:xfrm>
            <a:off x="533400" y="1108382"/>
            <a:ext cx="8229600" cy="5257800"/>
          </a:xfrm>
        </p:spPr>
        <p:txBody>
          <a:bodyPr/>
          <a:lstStyle/>
          <a:p>
            <a:pPr eaLnBrk="1" hangingPunct="1"/>
            <a:r>
              <a:rPr lang="en-US" sz="2400" dirty="0"/>
              <a:t>400 1_ 	= Surname formatted in inverted order 			(Surname, Forename) or a name without 			forename(s) which is known to be a 				surname</a:t>
            </a:r>
          </a:p>
          <a:p>
            <a:pPr eaLnBrk="1" hangingPunct="1"/>
            <a:r>
              <a:rPr lang="en-US" sz="2400" dirty="0"/>
              <a:t>400 0_ 	= Forename or a name consisting of words, 			phrases, initials, separate letters, or 				numerals that are formatted in direct order</a:t>
            </a:r>
          </a:p>
          <a:p>
            <a:pPr eaLnBrk="1" hangingPunct="1"/>
            <a:r>
              <a:rPr lang="en-US" sz="2400" dirty="0"/>
              <a:t>400 3_ 	= Family</a:t>
            </a:r>
          </a:p>
          <a:p>
            <a:pPr eaLnBrk="1" hangingPunct="1"/>
            <a:r>
              <a:rPr lang="en-US" sz="2400" dirty="0"/>
              <a:t>410 1_ 	= Corporate body (jurisdiction)</a:t>
            </a:r>
          </a:p>
          <a:p>
            <a:pPr eaLnBrk="1" hangingPunct="1"/>
            <a:r>
              <a:rPr lang="en-US" sz="2400" dirty="0"/>
              <a:t>410 2_ 	= Corporate body (non-jurisdiction)</a:t>
            </a:r>
          </a:p>
          <a:p>
            <a:pPr eaLnBrk="1" hangingPunct="1"/>
            <a:r>
              <a:rPr lang="en-US" sz="2400" dirty="0"/>
              <a:t>411 2_	= Meeting (etc.)</a:t>
            </a:r>
          </a:p>
          <a:p>
            <a:pPr eaLnBrk="1" hangingPunct="1"/>
            <a:r>
              <a:rPr lang="en-US" sz="2400" dirty="0"/>
              <a:t>430	 _0	= Work/Expression with no explicit creator</a:t>
            </a:r>
          </a:p>
          <a:p>
            <a:pPr eaLnBrk="1" hangingPunct="1"/>
            <a:r>
              <a:rPr lang="en-US" sz="2400" dirty="0"/>
              <a:t>451		= Geographical entity</a:t>
            </a:r>
          </a:p>
        </p:txBody>
      </p:sp>
      <p:sp>
        <p:nvSpPr>
          <p:cNvPr id="4" name="Footer Placeholder 3"/>
          <p:cNvSpPr>
            <a:spLocks noGrp="1"/>
          </p:cNvSpPr>
          <p:nvPr>
            <p:ph type="ftr" sz="quarter" idx="11"/>
          </p:nvPr>
        </p:nvSpPr>
        <p:spPr/>
        <p:txBody>
          <a:bodyPr/>
          <a:lstStyle/>
          <a:p>
            <a:pPr>
              <a:defRPr/>
            </a:pPr>
            <a:r>
              <a:rPr lang="en-US"/>
              <a:t>Module 1. Foundations</a:t>
            </a:r>
          </a:p>
        </p:txBody>
      </p:sp>
      <p:sp>
        <p:nvSpPr>
          <p:cNvPr id="5" name="Slide Number Placeholder 4"/>
          <p:cNvSpPr>
            <a:spLocks noGrp="1"/>
          </p:cNvSpPr>
          <p:nvPr>
            <p:ph type="sldNum" sz="quarter" idx="12"/>
          </p:nvPr>
        </p:nvSpPr>
        <p:spPr/>
        <p:txBody>
          <a:bodyPr/>
          <a:lstStyle/>
          <a:p>
            <a:pPr>
              <a:defRPr/>
            </a:pPr>
            <a:fld id="{3378C323-E836-4C04-B991-B7DABCAE0833}" type="slidenum">
              <a:rPr lang="en-US"/>
              <a:pPr>
                <a:defRPr/>
              </a:pPr>
              <a:t>208</a:t>
            </a:fld>
            <a:endParaRPr lang="en-US"/>
          </a:p>
        </p:txBody>
      </p:sp>
    </p:spTree>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7" name="Title 1"/>
          <p:cNvSpPr>
            <a:spLocks noGrp="1"/>
          </p:cNvSpPr>
          <p:nvPr>
            <p:ph type="title"/>
          </p:nvPr>
        </p:nvSpPr>
        <p:spPr/>
        <p:txBody>
          <a:bodyPr/>
          <a:lstStyle/>
          <a:p>
            <a:pPr eaLnBrk="1" hangingPunct="1"/>
            <a:r>
              <a:rPr lang="en-US"/>
              <a:t>4XX: Variant Access Point</a:t>
            </a:r>
          </a:p>
        </p:txBody>
      </p:sp>
      <p:sp>
        <p:nvSpPr>
          <p:cNvPr id="3" name="Content Placeholder 2"/>
          <p:cNvSpPr>
            <a:spLocks noGrp="1"/>
          </p:cNvSpPr>
          <p:nvPr>
            <p:ph idx="1"/>
          </p:nvPr>
        </p:nvSpPr>
        <p:spPr>
          <a:xfrm>
            <a:off x="457200" y="1447800"/>
            <a:ext cx="8229600" cy="4525963"/>
          </a:xfrm>
        </p:spPr>
        <p:txBody>
          <a:bodyPr rtlCol="0">
            <a:normAutofit/>
          </a:bodyPr>
          <a:lstStyle/>
          <a:p>
            <a:pPr eaLnBrk="1" fontAlgn="auto" hangingPunct="1">
              <a:spcAft>
                <a:spcPts val="0"/>
              </a:spcAft>
              <a:buFont typeface="Arial" pitchFamily="34" charset="0"/>
              <a:buChar char="•"/>
              <a:defRPr/>
            </a:pPr>
            <a:r>
              <a:rPr lang="en-US" dirty="0"/>
              <a:t>At a minimum, includes a name of the entity</a:t>
            </a:r>
          </a:p>
          <a:p>
            <a:pPr eaLnBrk="1" fontAlgn="auto" hangingPunct="1">
              <a:spcAft>
                <a:spcPts val="0"/>
              </a:spcAft>
              <a:buFont typeface="Arial" pitchFamily="34" charset="0"/>
              <a:buChar char="•"/>
              <a:defRPr/>
            </a:pPr>
            <a:r>
              <a:rPr lang="en-US" dirty="0"/>
              <a:t>May also include cataloger-added elements, such as dates, qualifiers</a:t>
            </a:r>
          </a:p>
          <a:p>
            <a:pPr eaLnBrk="1" fontAlgn="auto" hangingPunct="1">
              <a:spcAft>
                <a:spcPts val="0"/>
              </a:spcAft>
              <a:buFont typeface="Arial" pitchFamily="34" charset="0"/>
              <a:buChar char="•"/>
              <a:defRPr/>
            </a:pPr>
            <a:r>
              <a:rPr lang="en-US" dirty="0"/>
              <a:t>In NACO practice, variant access points may conflict with variant access points in </a:t>
            </a:r>
            <a:r>
              <a:rPr lang="en-US" i="1" dirty="0"/>
              <a:t>other</a:t>
            </a:r>
            <a:r>
              <a:rPr lang="en-US" dirty="0"/>
              <a:t> name authority records. They may </a:t>
            </a:r>
            <a:r>
              <a:rPr lang="en-US" i="1" dirty="0"/>
              <a:t>not</a:t>
            </a:r>
            <a:r>
              <a:rPr lang="en-US" dirty="0"/>
              <a:t> conflict with any authorized access point.</a:t>
            </a:r>
          </a:p>
        </p:txBody>
      </p:sp>
      <p:sp>
        <p:nvSpPr>
          <p:cNvPr id="4" name="Footer Placeholder 3"/>
          <p:cNvSpPr>
            <a:spLocks noGrp="1"/>
          </p:cNvSpPr>
          <p:nvPr>
            <p:ph type="ftr" sz="quarter" idx="11"/>
          </p:nvPr>
        </p:nvSpPr>
        <p:spPr/>
        <p:txBody>
          <a:bodyPr/>
          <a:lstStyle/>
          <a:p>
            <a:pPr>
              <a:defRPr/>
            </a:pPr>
            <a:r>
              <a:rPr lang="en-US"/>
              <a:t>Module 1. Foundations</a:t>
            </a:r>
          </a:p>
        </p:txBody>
      </p:sp>
      <p:sp>
        <p:nvSpPr>
          <p:cNvPr id="5" name="Slide Number Placeholder 4"/>
          <p:cNvSpPr>
            <a:spLocks noGrp="1"/>
          </p:cNvSpPr>
          <p:nvPr>
            <p:ph type="sldNum" sz="quarter" idx="12"/>
          </p:nvPr>
        </p:nvSpPr>
        <p:spPr/>
        <p:txBody>
          <a:bodyPr/>
          <a:lstStyle/>
          <a:p>
            <a:pPr>
              <a:defRPr/>
            </a:pPr>
            <a:fld id="{A24A4B15-3176-4BA1-BC4F-4C35A2512D60}" type="slidenum">
              <a:rPr lang="en-US"/>
              <a:pPr>
                <a:defRPr/>
              </a:pPr>
              <a:t>209</a:t>
            </a:fld>
            <a:endParaRPr lang="en-US"/>
          </a:p>
        </p:txBody>
      </p:sp>
    </p:spTree>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pPr>
              <a:defRPr/>
            </a:pPr>
            <a:r>
              <a:rPr lang="en-US"/>
              <a:t>Module 1. Foundations</a:t>
            </a:r>
          </a:p>
        </p:txBody>
      </p:sp>
      <p:sp>
        <p:nvSpPr>
          <p:cNvPr id="5" name="Slide Number Placeholder 4"/>
          <p:cNvSpPr>
            <a:spLocks noGrp="1"/>
          </p:cNvSpPr>
          <p:nvPr>
            <p:ph type="sldNum" sz="quarter" idx="12"/>
          </p:nvPr>
        </p:nvSpPr>
        <p:spPr/>
        <p:txBody>
          <a:bodyPr/>
          <a:lstStyle/>
          <a:p>
            <a:pPr>
              <a:defRPr/>
            </a:pPr>
            <a:fld id="{666EB8A3-C521-4444-9CE1-E8A24576125F}" type="slidenum">
              <a:rPr lang="en-US"/>
              <a:pPr>
                <a:defRPr/>
              </a:pPr>
              <a:t>210</a:t>
            </a:fld>
            <a:endParaRPr lang="en-US"/>
          </a:p>
        </p:txBody>
      </p:sp>
      <p:pic>
        <p:nvPicPr>
          <p:cNvPr id="2" name="Picture 1">
            <a:extLst>
              <a:ext uri="{FF2B5EF4-FFF2-40B4-BE49-F238E27FC236}">
                <a16:creationId xmlns:a16="http://schemas.microsoft.com/office/drawing/2014/main" id="{EFB73907-F90D-49B3-9065-BDE5AF1F89C7}"/>
              </a:ext>
            </a:extLst>
          </p:cNvPr>
          <p:cNvPicPr>
            <a:picLocks noChangeAspect="1"/>
          </p:cNvPicPr>
          <p:nvPr/>
        </p:nvPicPr>
        <p:blipFill>
          <a:blip r:embed="rId3"/>
          <a:stretch>
            <a:fillRect/>
          </a:stretch>
        </p:blipFill>
        <p:spPr>
          <a:xfrm>
            <a:off x="167640" y="840658"/>
            <a:ext cx="8808720" cy="4907280"/>
          </a:xfrm>
          <a:prstGeom prst="rect">
            <a:avLst/>
          </a:prstGeom>
          <a:ln>
            <a:solidFill>
              <a:schemeClr val="tx1"/>
            </a:solidFill>
          </a:ln>
        </p:spPr>
      </p:pic>
      <p:sp>
        <p:nvSpPr>
          <p:cNvPr id="3" name="Oval 2">
            <a:extLst>
              <a:ext uri="{FF2B5EF4-FFF2-40B4-BE49-F238E27FC236}">
                <a16:creationId xmlns:a16="http://schemas.microsoft.com/office/drawing/2014/main" id="{DC695A74-EDBB-44B3-A464-E3A8BCEB9122}"/>
              </a:ext>
            </a:extLst>
          </p:cNvPr>
          <p:cNvSpPr/>
          <p:nvPr/>
        </p:nvSpPr>
        <p:spPr>
          <a:xfrm>
            <a:off x="0" y="3429000"/>
            <a:ext cx="9144000" cy="2590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4XX or 5XX Subfield $w</a:t>
            </a:r>
          </a:p>
        </p:txBody>
      </p:sp>
      <p:sp>
        <p:nvSpPr>
          <p:cNvPr id="3" name="Content Placeholder 2"/>
          <p:cNvSpPr>
            <a:spLocks noGrp="1"/>
          </p:cNvSpPr>
          <p:nvPr>
            <p:ph idx="1"/>
          </p:nvPr>
        </p:nvSpPr>
        <p:spPr>
          <a:xfrm>
            <a:off x="457200" y="1295400"/>
            <a:ext cx="8229600" cy="4525963"/>
          </a:xfrm>
        </p:spPr>
        <p:txBody>
          <a:bodyPr/>
          <a:lstStyle/>
          <a:p>
            <a:r>
              <a:rPr lang="en-US" sz="2800" dirty="0"/>
              <a:t>Subfield $w is a control subfield that may be used with 4XX or 5XX to indicate some special instruction about the field</a:t>
            </a:r>
          </a:p>
          <a:p>
            <a:r>
              <a:rPr lang="en-US" sz="2800" dirty="0"/>
              <a:t>It includes four positions (numbered 0-3), each with a particular meaning and available codes</a:t>
            </a:r>
          </a:p>
          <a:p>
            <a:r>
              <a:rPr lang="en-US" sz="2800" dirty="0"/>
              <a:t>The meaning is dependent on character position. If a position is coded, all preceding positions must be coded as well (if only with “n” for not applicable). Succeeding positions, if not needed, do not need to be coded.</a:t>
            </a:r>
          </a:p>
          <a:p>
            <a:r>
              <a:rPr lang="en-US" sz="2800" dirty="0"/>
              <a:t>Subfield $w comes at the very beginning of the field.</a:t>
            </a:r>
            <a:endParaRPr lang="en-US" dirty="0"/>
          </a:p>
          <a:p>
            <a:endParaRPr lang="en-US" dirty="0"/>
          </a:p>
        </p:txBody>
      </p:sp>
      <p:sp>
        <p:nvSpPr>
          <p:cNvPr id="4" name="Footer Placeholder 3"/>
          <p:cNvSpPr>
            <a:spLocks noGrp="1"/>
          </p:cNvSpPr>
          <p:nvPr>
            <p:ph type="ftr" sz="quarter" idx="11"/>
          </p:nvPr>
        </p:nvSpPr>
        <p:spPr/>
        <p:txBody>
          <a:bodyPr/>
          <a:lstStyle/>
          <a:p>
            <a:pPr>
              <a:defRPr/>
            </a:pPr>
            <a:r>
              <a:rPr lang="en-US"/>
              <a:t>Module 1. Foundations</a:t>
            </a:r>
          </a:p>
        </p:txBody>
      </p:sp>
      <p:sp>
        <p:nvSpPr>
          <p:cNvPr id="5" name="Slide Number Placeholder 4"/>
          <p:cNvSpPr>
            <a:spLocks noGrp="1"/>
          </p:cNvSpPr>
          <p:nvPr>
            <p:ph type="sldNum" sz="quarter" idx="12"/>
          </p:nvPr>
        </p:nvSpPr>
        <p:spPr/>
        <p:txBody>
          <a:bodyPr/>
          <a:lstStyle/>
          <a:p>
            <a:pPr>
              <a:defRPr/>
            </a:pPr>
            <a:fld id="{9FF10FD5-B2C9-4D02-9C9E-0529890EA313}" type="slidenum">
              <a:rPr lang="en-US" smtClean="0"/>
              <a:pPr>
                <a:defRPr/>
              </a:pPr>
              <a:t>211</a:t>
            </a:fld>
            <a:endParaRPr lang="en-US"/>
          </a:p>
        </p:txBody>
      </p:sp>
    </p:spTree>
    <p:extLst>
      <p:ext uri="{BB962C8B-B14F-4D97-AF65-F5344CB8AC3E}">
        <p14:creationId xmlns:p14="http://schemas.microsoft.com/office/powerpoint/2010/main" val="1856354234"/>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3176"/>
            <a:ext cx="8229600" cy="873441"/>
          </a:xfrm>
        </p:spPr>
        <p:txBody>
          <a:bodyPr/>
          <a:lstStyle/>
          <a:p>
            <a:r>
              <a:rPr lang="en-US" dirty="0"/>
              <a:t>4XX or 5XX Subfield $w</a:t>
            </a:r>
          </a:p>
        </p:txBody>
      </p:sp>
      <p:sp>
        <p:nvSpPr>
          <p:cNvPr id="3" name="Content Placeholder 2"/>
          <p:cNvSpPr>
            <a:spLocks noGrp="1"/>
          </p:cNvSpPr>
          <p:nvPr>
            <p:ph idx="1"/>
          </p:nvPr>
        </p:nvSpPr>
        <p:spPr>
          <a:xfrm>
            <a:off x="228600" y="987276"/>
            <a:ext cx="8229600" cy="4525963"/>
          </a:xfrm>
        </p:spPr>
        <p:txBody>
          <a:bodyPr/>
          <a:lstStyle/>
          <a:p>
            <a:r>
              <a:rPr lang="en-US" dirty="0"/>
              <a:t>Coding information is found in MARC 21 Format for Authority Data</a:t>
            </a:r>
          </a:p>
        </p:txBody>
      </p:sp>
      <p:sp>
        <p:nvSpPr>
          <p:cNvPr id="4" name="Footer Placeholder 3"/>
          <p:cNvSpPr>
            <a:spLocks noGrp="1"/>
          </p:cNvSpPr>
          <p:nvPr>
            <p:ph type="ftr" sz="quarter" idx="11"/>
          </p:nvPr>
        </p:nvSpPr>
        <p:spPr/>
        <p:txBody>
          <a:bodyPr/>
          <a:lstStyle/>
          <a:p>
            <a:pPr>
              <a:defRPr/>
            </a:pPr>
            <a:r>
              <a:rPr lang="en-US"/>
              <a:t>Module 1. Foundations</a:t>
            </a:r>
          </a:p>
        </p:txBody>
      </p:sp>
      <p:sp>
        <p:nvSpPr>
          <p:cNvPr id="5" name="Slide Number Placeholder 4"/>
          <p:cNvSpPr>
            <a:spLocks noGrp="1"/>
          </p:cNvSpPr>
          <p:nvPr>
            <p:ph type="sldNum" sz="quarter" idx="12"/>
          </p:nvPr>
        </p:nvSpPr>
        <p:spPr/>
        <p:txBody>
          <a:bodyPr/>
          <a:lstStyle/>
          <a:p>
            <a:pPr>
              <a:defRPr/>
            </a:pPr>
            <a:fld id="{9FF10FD5-B2C9-4D02-9C9E-0529890EA313}" type="slidenum">
              <a:rPr lang="en-US" smtClean="0"/>
              <a:pPr>
                <a:defRPr/>
              </a:pPr>
              <a:t>212</a:t>
            </a:fld>
            <a:endParaRPr lang="en-US"/>
          </a:p>
        </p:txBody>
      </p:sp>
      <p:pic>
        <p:nvPicPr>
          <p:cNvPr id="8" name="Picture 7">
            <a:extLst>
              <a:ext uri="{FF2B5EF4-FFF2-40B4-BE49-F238E27FC236}">
                <a16:creationId xmlns:a16="http://schemas.microsoft.com/office/drawing/2014/main" id="{D40DF0E1-BE53-E4F5-7086-94E99062D005}"/>
              </a:ext>
            </a:extLst>
          </p:cNvPr>
          <p:cNvPicPr>
            <a:picLocks noChangeAspect="1"/>
          </p:cNvPicPr>
          <p:nvPr/>
        </p:nvPicPr>
        <p:blipFill>
          <a:blip r:embed="rId3"/>
          <a:stretch>
            <a:fillRect/>
          </a:stretch>
        </p:blipFill>
        <p:spPr>
          <a:xfrm>
            <a:off x="16790" y="2170058"/>
            <a:ext cx="9144000" cy="3700666"/>
          </a:xfrm>
          <a:prstGeom prst="rect">
            <a:avLst/>
          </a:prstGeom>
        </p:spPr>
      </p:pic>
    </p:spTree>
    <p:extLst>
      <p:ext uri="{BB962C8B-B14F-4D97-AF65-F5344CB8AC3E}">
        <p14:creationId xmlns:p14="http://schemas.microsoft.com/office/powerpoint/2010/main" val="297929695"/>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3176"/>
            <a:ext cx="8229600" cy="873441"/>
          </a:xfrm>
        </p:spPr>
        <p:txBody>
          <a:bodyPr/>
          <a:lstStyle/>
          <a:p>
            <a:r>
              <a:rPr lang="en-US" dirty="0"/>
              <a:t>4XX or 5XX Subfield $w</a:t>
            </a:r>
          </a:p>
        </p:txBody>
      </p:sp>
      <p:sp>
        <p:nvSpPr>
          <p:cNvPr id="3" name="Content Placeholder 2"/>
          <p:cNvSpPr>
            <a:spLocks noGrp="1"/>
          </p:cNvSpPr>
          <p:nvPr>
            <p:ph idx="1"/>
          </p:nvPr>
        </p:nvSpPr>
        <p:spPr>
          <a:xfrm>
            <a:off x="228600" y="987276"/>
            <a:ext cx="8229600" cy="4525963"/>
          </a:xfrm>
        </p:spPr>
        <p:txBody>
          <a:bodyPr/>
          <a:lstStyle/>
          <a:p>
            <a:r>
              <a:rPr lang="en-US" dirty="0"/>
              <a:t>Coding information is found in MARC 21 Format for Authority Data</a:t>
            </a:r>
          </a:p>
        </p:txBody>
      </p:sp>
      <p:sp>
        <p:nvSpPr>
          <p:cNvPr id="4" name="Footer Placeholder 3"/>
          <p:cNvSpPr>
            <a:spLocks noGrp="1"/>
          </p:cNvSpPr>
          <p:nvPr>
            <p:ph type="ftr" sz="quarter" idx="11"/>
          </p:nvPr>
        </p:nvSpPr>
        <p:spPr/>
        <p:txBody>
          <a:bodyPr/>
          <a:lstStyle/>
          <a:p>
            <a:pPr>
              <a:defRPr/>
            </a:pPr>
            <a:r>
              <a:rPr lang="en-US"/>
              <a:t>Module 1. Foundations</a:t>
            </a:r>
          </a:p>
        </p:txBody>
      </p:sp>
      <p:sp>
        <p:nvSpPr>
          <p:cNvPr id="5" name="Slide Number Placeholder 4"/>
          <p:cNvSpPr>
            <a:spLocks noGrp="1"/>
          </p:cNvSpPr>
          <p:nvPr>
            <p:ph type="sldNum" sz="quarter" idx="12"/>
          </p:nvPr>
        </p:nvSpPr>
        <p:spPr/>
        <p:txBody>
          <a:bodyPr/>
          <a:lstStyle/>
          <a:p>
            <a:pPr>
              <a:defRPr/>
            </a:pPr>
            <a:fld id="{9FF10FD5-B2C9-4D02-9C9E-0529890EA313}" type="slidenum">
              <a:rPr lang="en-US" smtClean="0"/>
              <a:pPr>
                <a:defRPr/>
              </a:pPr>
              <a:t>213</a:t>
            </a:fld>
            <a:endParaRPr lang="en-US"/>
          </a:p>
        </p:txBody>
      </p:sp>
      <p:pic>
        <p:nvPicPr>
          <p:cNvPr id="7" name="Picture 6">
            <a:extLst>
              <a:ext uri="{FF2B5EF4-FFF2-40B4-BE49-F238E27FC236}">
                <a16:creationId xmlns:a16="http://schemas.microsoft.com/office/drawing/2014/main" id="{746E873B-AEC3-BA20-8D0E-1C7A3E0EE6E8}"/>
              </a:ext>
            </a:extLst>
          </p:cNvPr>
          <p:cNvPicPr>
            <a:picLocks noChangeAspect="1"/>
          </p:cNvPicPr>
          <p:nvPr/>
        </p:nvPicPr>
        <p:blipFill>
          <a:blip r:embed="rId3"/>
          <a:stretch>
            <a:fillRect/>
          </a:stretch>
        </p:blipFill>
        <p:spPr>
          <a:xfrm>
            <a:off x="0" y="2209800"/>
            <a:ext cx="9144000" cy="3922690"/>
          </a:xfrm>
          <a:prstGeom prst="rect">
            <a:avLst/>
          </a:prstGeom>
        </p:spPr>
      </p:pic>
    </p:spTree>
    <p:extLst>
      <p:ext uri="{BB962C8B-B14F-4D97-AF65-F5344CB8AC3E}">
        <p14:creationId xmlns:p14="http://schemas.microsoft.com/office/powerpoint/2010/main" val="2083981445"/>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4XX Subfield $w</a:t>
            </a:r>
          </a:p>
        </p:txBody>
      </p:sp>
      <p:sp>
        <p:nvSpPr>
          <p:cNvPr id="3" name="Content Placeholder 2"/>
          <p:cNvSpPr>
            <a:spLocks noGrp="1"/>
          </p:cNvSpPr>
          <p:nvPr>
            <p:ph idx="1"/>
          </p:nvPr>
        </p:nvSpPr>
        <p:spPr>
          <a:xfrm>
            <a:off x="609600" y="1429928"/>
            <a:ext cx="8229600" cy="4525963"/>
          </a:xfrm>
        </p:spPr>
        <p:txBody>
          <a:bodyPr/>
          <a:lstStyle/>
          <a:p>
            <a:r>
              <a:rPr lang="en-US" dirty="0"/>
              <a:t>The third and fourth positions (positions “2” and “3”) may be used with 4XX</a:t>
            </a:r>
          </a:p>
          <a:p>
            <a:r>
              <a:rPr lang="en-US" dirty="0"/>
              <a:t>Position 2 indicates that the form in 4XX is a previously authorized form, either pre-AACR2 (coded “a”) or AACR2 or RDA (coded “e”)</a:t>
            </a:r>
          </a:p>
          <a:p>
            <a:r>
              <a:rPr lang="en-US" dirty="0"/>
              <a:t>Because positions 0 and 1 are not used, they are coded “n”</a:t>
            </a:r>
          </a:p>
        </p:txBody>
      </p:sp>
      <p:sp>
        <p:nvSpPr>
          <p:cNvPr id="4" name="Footer Placeholder 3"/>
          <p:cNvSpPr>
            <a:spLocks noGrp="1"/>
          </p:cNvSpPr>
          <p:nvPr>
            <p:ph type="ftr" sz="quarter" idx="11"/>
          </p:nvPr>
        </p:nvSpPr>
        <p:spPr/>
        <p:txBody>
          <a:bodyPr/>
          <a:lstStyle/>
          <a:p>
            <a:pPr>
              <a:defRPr/>
            </a:pPr>
            <a:r>
              <a:rPr lang="en-US"/>
              <a:t>Module 1. Foundations</a:t>
            </a:r>
          </a:p>
        </p:txBody>
      </p:sp>
      <p:sp>
        <p:nvSpPr>
          <p:cNvPr id="5" name="Slide Number Placeholder 4"/>
          <p:cNvSpPr>
            <a:spLocks noGrp="1"/>
          </p:cNvSpPr>
          <p:nvPr>
            <p:ph type="sldNum" sz="quarter" idx="12"/>
          </p:nvPr>
        </p:nvSpPr>
        <p:spPr/>
        <p:txBody>
          <a:bodyPr/>
          <a:lstStyle/>
          <a:p>
            <a:pPr>
              <a:defRPr/>
            </a:pPr>
            <a:fld id="{9FF10FD5-B2C9-4D02-9C9E-0529890EA313}" type="slidenum">
              <a:rPr lang="en-US" smtClean="0"/>
              <a:pPr>
                <a:defRPr/>
              </a:pPr>
              <a:t>214</a:t>
            </a:fld>
            <a:endParaRPr lang="en-US"/>
          </a:p>
        </p:txBody>
      </p:sp>
    </p:spTree>
    <p:extLst>
      <p:ext uri="{BB962C8B-B14F-4D97-AF65-F5344CB8AC3E}">
        <p14:creationId xmlns:p14="http://schemas.microsoft.com/office/powerpoint/2010/main" val="1040109795"/>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4XX Subfield $w</a:t>
            </a:r>
          </a:p>
        </p:txBody>
      </p:sp>
      <p:sp>
        <p:nvSpPr>
          <p:cNvPr id="3" name="Content Placeholder 2"/>
          <p:cNvSpPr>
            <a:spLocks noGrp="1"/>
          </p:cNvSpPr>
          <p:nvPr>
            <p:ph idx="1"/>
          </p:nvPr>
        </p:nvSpPr>
        <p:spPr>
          <a:xfrm>
            <a:off x="533400" y="1189037"/>
            <a:ext cx="8229600" cy="4525963"/>
          </a:xfrm>
        </p:spPr>
        <p:txBody>
          <a:bodyPr/>
          <a:lstStyle/>
          <a:p>
            <a:pPr marL="400050" lvl="1" indent="0">
              <a:buNone/>
            </a:pPr>
            <a:r>
              <a:rPr lang="nn-NO" dirty="0"/>
              <a:t>100 1_ Jenner, Caitlyn, $d 1949-</a:t>
            </a:r>
          </a:p>
          <a:p>
            <a:pPr marL="400050" lvl="1" indent="0">
              <a:buNone/>
            </a:pPr>
            <a:r>
              <a:rPr lang="nb-NO" dirty="0"/>
              <a:t>400 1_ $w nne $a Jenner, Bruce, $d 1949-</a:t>
            </a:r>
          </a:p>
          <a:p>
            <a:pPr marL="800100" lvl="2" indent="0">
              <a:buNone/>
            </a:pPr>
            <a:r>
              <a:rPr lang="nb-NO" dirty="0"/>
              <a:t>Form previously authorized under RDA remains an appropriate variant access point</a:t>
            </a:r>
          </a:p>
          <a:p>
            <a:pPr marL="800100" lvl="2" indent="0">
              <a:buNone/>
            </a:pPr>
            <a:endParaRPr lang="nb-NO" dirty="0"/>
          </a:p>
          <a:p>
            <a:pPr marL="1489075" lvl="1" indent="-1089025">
              <a:buNone/>
            </a:pPr>
            <a:r>
              <a:rPr lang="en-US" dirty="0"/>
              <a:t>100 1_ Joad, C. E. M. $q (Cyril Edwin </a:t>
            </a:r>
            <a:r>
              <a:rPr lang="en-US" dirty="0" err="1"/>
              <a:t>Mitchinson</a:t>
            </a:r>
            <a:r>
              <a:rPr lang="en-US" dirty="0"/>
              <a:t>), $d 1891-1953</a:t>
            </a:r>
          </a:p>
          <a:p>
            <a:pPr marL="1489075" lvl="1" indent="-1089025">
              <a:buNone/>
            </a:pPr>
            <a:r>
              <a:rPr lang="en-US" dirty="0"/>
              <a:t>400 1_ $w </a:t>
            </a:r>
            <a:r>
              <a:rPr lang="en-US" dirty="0" err="1"/>
              <a:t>nna</a:t>
            </a:r>
            <a:r>
              <a:rPr lang="en-US" dirty="0"/>
              <a:t> $a Joad, Cyril Edwin </a:t>
            </a:r>
            <a:r>
              <a:rPr lang="en-US" dirty="0" err="1"/>
              <a:t>Mitchinson</a:t>
            </a:r>
            <a:r>
              <a:rPr lang="en-US" dirty="0"/>
              <a:t>, $d 1891-1953</a:t>
            </a:r>
          </a:p>
          <a:p>
            <a:pPr marL="796925" lvl="2" indent="3175">
              <a:buNone/>
            </a:pPr>
            <a:r>
              <a:rPr lang="en-US" dirty="0"/>
              <a:t>Form previously authorized before AACR2 based on 1949 ALA cataloging rules remains appropriate as an RDA variant access point.</a:t>
            </a:r>
          </a:p>
          <a:p>
            <a:pPr marL="0" indent="0">
              <a:buNone/>
            </a:pPr>
            <a:endParaRPr lang="en-US" dirty="0"/>
          </a:p>
        </p:txBody>
      </p:sp>
      <p:sp>
        <p:nvSpPr>
          <p:cNvPr id="4" name="Footer Placeholder 3"/>
          <p:cNvSpPr>
            <a:spLocks noGrp="1"/>
          </p:cNvSpPr>
          <p:nvPr>
            <p:ph type="ftr" sz="quarter" idx="11"/>
          </p:nvPr>
        </p:nvSpPr>
        <p:spPr/>
        <p:txBody>
          <a:bodyPr/>
          <a:lstStyle/>
          <a:p>
            <a:pPr>
              <a:defRPr/>
            </a:pPr>
            <a:r>
              <a:rPr lang="en-US"/>
              <a:t>Module 1. Foundations</a:t>
            </a:r>
          </a:p>
        </p:txBody>
      </p:sp>
      <p:sp>
        <p:nvSpPr>
          <p:cNvPr id="5" name="Slide Number Placeholder 4"/>
          <p:cNvSpPr>
            <a:spLocks noGrp="1"/>
          </p:cNvSpPr>
          <p:nvPr>
            <p:ph type="sldNum" sz="quarter" idx="12"/>
          </p:nvPr>
        </p:nvSpPr>
        <p:spPr/>
        <p:txBody>
          <a:bodyPr/>
          <a:lstStyle/>
          <a:p>
            <a:pPr>
              <a:defRPr/>
            </a:pPr>
            <a:fld id="{9FF10FD5-B2C9-4D02-9C9E-0529890EA313}" type="slidenum">
              <a:rPr lang="en-US" smtClean="0"/>
              <a:pPr>
                <a:defRPr/>
              </a:pPr>
              <a:t>215</a:t>
            </a:fld>
            <a:endParaRPr lang="en-US"/>
          </a:p>
        </p:txBody>
      </p:sp>
      <p:sp>
        <p:nvSpPr>
          <p:cNvPr id="6" name="Oval 5"/>
          <p:cNvSpPr/>
          <p:nvPr/>
        </p:nvSpPr>
        <p:spPr>
          <a:xfrm>
            <a:off x="1828800" y="1752600"/>
            <a:ext cx="16764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Oval 6"/>
          <p:cNvSpPr/>
          <p:nvPr/>
        </p:nvSpPr>
        <p:spPr>
          <a:xfrm>
            <a:off x="1828800" y="4419600"/>
            <a:ext cx="16764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705615636"/>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4XX Subfield $w</a:t>
            </a:r>
          </a:p>
        </p:txBody>
      </p:sp>
      <p:sp>
        <p:nvSpPr>
          <p:cNvPr id="3" name="Content Placeholder 2"/>
          <p:cNvSpPr>
            <a:spLocks noGrp="1"/>
          </p:cNvSpPr>
          <p:nvPr>
            <p:ph idx="1"/>
          </p:nvPr>
        </p:nvSpPr>
        <p:spPr>
          <a:xfrm>
            <a:off x="457200" y="1143000"/>
            <a:ext cx="8305800" cy="4906963"/>
          </a:xfrm>
        </p:spPr>
        <p:txBody>
          <a:bodyPr/>
          <a:lstStyle/>
          <a:p>
            <a:r>
              <a:rPr lang="en-US" dirty="0"/>
              <a:t>Position 3 indicates that the form in 4XX should not display</a:t>
            </a:r>
          </a:p>
          <a:p>
            <a:pPr marL="2005013" lvl="3" indent="-750888">
              <a:buNone/>
            </a:pPr>
            <a:r>
              <a:rPr lang="en-US" dirty="0"/>
              <a:t>100 1_ Previn, André, $d 1929-2019. $t Quintets, $m clarinet, violins (2), viola, cello</a:t>
            </a:r>
          </a:p>
          <a:p>
            <a:pPr marL="2005013" lvl="3" indent="-750888">
              <a:buNone/>
            </a:pPr>
            <a:r>
              <a:rPr lang="en-US" dirty="0"/>
              <a:t>400 1_ $w </a:t>
            </a:r>
            <a:r>
              <a:rPr lang="en-US" dirty="0" err="1"/>
              <a:t>nnea</a:t>
            </a:r>
            <a:r>
              <a:rPr lang="en-US" dirty="0"/>
              <a:t> $a Previn, André, $d 1929- $t Quintet, $m clarinet, violins, viola, violoncello</a:t>
            </a:r>
          </a:p>
          <a:p>
            <a:pPr marL="739775" lvl="1" indent="-342900"/>
            <a:r>
              <a:rPr lang="en-US" sz="2400" dirty="0"/>
              <a:t>The previously-authorized AACR2 form (“</a:t>
            </a:r>
            <a:r>
              <a:rPr lang="en-US" sz="2400" dirty="0" err="1"/>
              <a:t>nn</a:t>
            </a:r>
            <a:r>
              <a:rPr lang="en-US" sz="2400" b="1" dirty="0" err="1"/>
              <a:t>e</a:t>
            </a:r>
            <a:r>
              <a:rPr lang="en-US" sz="2400" dirty="0" err="1"/>
              <a:t>a</a:t>
            </a:r>
            <a:r>
              <a:rPr lang="en-US" sz="2400" dirty="0"/>
              <a:t>”) is coded not to display (“</a:t>
            </a:r>
            <a:r>
              <a:rPr lang="en-US" sz="2400" dirty="0" err="1"/>
              <a:t>nne</a:t>
            </a:r>
            <a:r>
              <a:rPr lang="en-US" sz="2400" b="1" dirty="0" err="1"/>
              <a:t>a</a:t>
            </a:r>
            <a:r>
              <a:rPr lang="en-US" sz="2400" dirty="0"/>
              <a:t>”) because the medium of performance terms are not appropriate in RDA</a:t>
            </a:r>
          </a:p>
          <a:p>
            <a:pPr marL="739775" lvl="1" indent="-342900"/>
            <a:r>
              <a:rPr lang="en-US" sz="2400" dirty="0"/>
              <a:t>Note that the previous form is not changed in any way, including the addition of the death date to the authorized access point for Previn, which was not part of the access point when previously authorized.</a:t>
            </a:r>
          </a:p>
        </p:txBody>
      </p:sp>
      <p:sp>
        <p:nvSpPr>
          <p:cNvPr id="4" name="Footer Placeholder 3"/>
          <p:cNvSpPr>
            <a:spLocks noGrp="1"/>
          </p:cNvSpPr>
          <p:nvPr>
            <p:ph type="ftr" sz="quarter" idx="11"/>
          </p:nvPr>
        </p:nvSpPr>
        <p:spPr/>
        <p:txBody>
          <a:bodyPr/>
          <a:lstStyle/>
          <a:p>
            <a:pPr>
              <a:defRPr/>
            </a:pPr>
            <a:r>
              <a:rPr lang="en-US"/>
              <a:t>Module 1. Foundations</a:t>
            </a:r>
          </a:p>
        </p:txBody>
      </p:sp>
      <p:sp>
        <p:nvSpPr>
          <p:cNvPr id="5" name="Slide Number Placeholder 4"/>
          <p:cNvSpPr>
            <a:spLocks noGrp="1"/>
          </p:cNvSpPr>
          <p:nvPr>
            <p:ph type="sldNum" sz="quarter" idx="12"/>
          </p:nvPr>
        </p:nvSpPr>
        <p:spPr/>
        <p:txBody>
          <a:bodyPr/>
          <a:lstStyle/>
          <a:p>
            <a:pPr>
              <a:defRPr/>
            </a:pPr>
            <a:fld id="{9FF10FD5-B2C9-4D02-9C9E-0529890EA313}" type="slidenum">
              <a:rPr lang="en-US" smtClean="0"/>
              <a:pPr>
                <a:defRPr/>
              </a:pPr>
              <a:t>216</a:t>
            </a:fld>
            <a:endParaRPr lang="en-US"/>
          </a:p>
        </p:txBody>
      </p:sp>
      <p:sp>
        <p:nvSpPr>
          <p:cNvPr id="6" name="Oval 5"/>
          <p:cNvSpPr/>
          <p:nvPr/>
        </p:nvSpPr>
        <p:spPr>
          <a:xfrm>
            <a:off x="2459736" y="2819400"/>
            <a:ext cx="10668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1402319154"/>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4XX Subfield $w</a:t>
            </a:r>
          </a:p>
        </p:txBody>
      </p:sp>
      <p:sp>
        <p:nvSpPr>
          <p:cNvPr id="3" name="Content Placeholder 2"/>
          <p:cNvSpPr>
            <a:spLocks noGrp="1"/>
          </p:cNvSpPr>
          <p:nvPr>
            <p:ph idx="1"/>
          </p:nvPr>
        </p:nvSpPr>
        <p:spPr>
          <a:xfrm>
            <a:off x="457200" y="1265237"/>
            <a:ext cx="8305800" cy="4906963"/>
          </a:xfrm>
        </p:spPr>
        <p:txBody>
          <a:bodyPr/>
          <a:lstStyle/>
          <a:p>
            <a:r>
              <a:rPr lang="en-US" dirty="0"/>
              <a:t>Position 3 indicates that the form in 4XX should not display</a:t>
            </a:r>
          </a:p>
          <a:p>
            <a:pPr marL="2005013" lvl="3" indent="-750888">
              <a:buNone/>
            </a:pPr>
            <a:r>
              <a:rPr lang="fr-FR" dirty="0"/>
              <a:t>110 2_ E.I. du Pont de Nemours &amp; </a:t>
            </a:r>
            <a:r>
              <a:rPr lang="fr-FR" dirty="0" err="1"/>
              <a:t>Company</a:t>
            </a:r>
            <a:endParaRPr lang="fr-FR" dirty="0"/>
          </a:p>
          <a:p>
            <a:pPr marL="2005013" lvl="3" indent="-750888">
              <a:spcAft>
                <a:spcPts val="1200"/>
              </a:spcAft>
              <a:buNone/>
            </a:pPr>
            <a:r>
              <a:rPr lang="fr-FR" dirty="0"/>
              <a:t>410 0_ $w </a:t>
            </a:r>
            <a:r>
              <a:rPr lang="fr-FR" dirty="0" err="1"/>
              <a:t>nnaa</a:t>
            </a:r>
            <a:r>
              <a:rPr lang="fr-FR" dirty="0"/>
              <a:t> $a Du Pont de Nemours (E. I.) and </a:t>
            </a:r>
            <a:r>
              <a:rPr lang="fr-FR" dirty="0" err="1"/>
              <a:t>Company</a:t>
            </a:r>
            <a:endParaRPr lang="fr-FR" dirty="0"/>
          </a:p>
          <a:p>
            <a:pPr marL="800100" lvl="2" indent="0">
              <a:buNone/>
            </a:pPr>
            <a:r>
              <a:rPr lang="en-US" dirty="0"/>
              <a:t>̶  The previously-authorized </a:t>
            </a:r>
            <a:r>
              <a:rPr lang="en-US" i="1" dirty="0"/>
              <a:t>pre-</a:t>
            </a:r>
            <a:r>
              <a:rPr lang="en-US" dirty="0"/>
              <a:t>AACR2 form (“</a:t>
            </a:r>
            <a:r>
              <a:rPr lang="en-US" dirty="0" err="1"/>
              <a:t>nn</a:t>
            </a:r>
            <a:r>
              <a:rPr lang="en-US" b="1" dirty="0" err="1"/>
              <a:t>a</a:t>
            </a:r>
            <a:r>
              <a:rPr lang="en-US" dirty="0"/>
              <a:t>”) is coded not to display (“</a:t>
            </a:r>
            <a:r>
              <a:rPr lang="en-US" dirty="0" err="1"/>
              <a:t>nna</a:t>
            </a:r>
            <a:r>
              <a:rPr lang="en-US" b="1" dirty="0" err="1"/>
              <a:t>a</a:t>
            </a:r>
            <a:r>
              <a:rPr lang="en-US" dirty="0"/>
              <a:t>”) because the inverted form is not based on usage and is not appropriate in RDA.</a:t>
            </a:r>
          </a:p>
          <a:p>
            <a:pPr marL="800100" lvl="2" indent="0">
              <a:buNone/>
            </a:pPr>
            <a:r>
              <a:rPr lang="en-US" dirty="0"/>
              <a:t>̶  Note that the previous form is not changed in any way, including the coding of the first indicator 0 for inverted name, a coding that has never been used in AACR2 or RDA.</a:t>
            </a:r>
          </a:p>
        </p:txBody>
      </p:sp>
      <p:sp>
        <p:nvSpPr>
          <p:cNvPr id="4" name="Footer Placeholder 3"/>
          <p:cNvSpPr>
            <a:spLocks noGrp="1"/>
          </p:cNvSpPr>
          <p:nvPr>
            <p:ph type="ftr" sz="quarter" idx="11"/>
          </p:nvPr>
        </p:nvSpPr>
        <p:spPr/>
        <p:txBody>
          <a:bodyPr/>
          <a:lstStyle/>
          <a:p>
            <a:pPr>
              <a:defRPr/>
            </a:pPr>
            <a:r>
              <a:rPr lang="en-US"/>
              <a:t>Module 1. Foundations</a:t>
            </a:r>
          </a:p>
        </p:txBody>
      </p:sp>
      <p:sp>
        <p:nvSpPr>
          <p:cNvPr id="5" name="Slide Number Placeholder 4"/>
          <p:cNvSpPr>
            <a:spLocks noGrp="1"/>
          </p:cNvSpPr>
          <p:nvPr>
            <p:ph type="sldNum" sz="quarter" idx="12"/>
          </p:nvPr>
        </p:nvSpPr>
        <p:spPr/>
        <p:txBody>
          <a:bodyPr/>
          <a:lstStyle/>
          <a:p>
            <a:pPr>
              <a:defRPr/>
            </a:pPr>
            <a:fld id="{9FF10FD5-B2C9-4D02-9C9E-0529890EA313}" type="slidenum">
              <a:rPr lang="en-US" smtClean="0"/>
              <a:pPr>
                <a:defRPr/>
              </a:pPr>
              <a:t>217</a:t>
            </a:fld>
            <a:endParaRPr lang="en-US"/>
          </a:p>
        </p:txBody>
      </p:sp>
      <p:sp>
        <p:nvSpPr>
          <p:cNvPr id="6" name="Oval 5"/>
          <p:cNvSpPr/>
          <p:nvPr/>
        </p:nvSpPr>
        <p:spPr>
          <a:xfrm>
            <a:off x="2514600" y="2667000"/>
            <a:ext cx="10668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1316267057"/>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313" name="Title 1"/>
          <p:cNvSpPr>
            <a:spLocks noGrp="1"/>
          </p:cNvSpPr>
          <p:nvPr>
            <p:ph type="title"/>
          </p:nvPr>
        </p:nvSpPr>
        <p:spPr>
          <a:xfrm>
            <a:off x="457200" y="161106"/>
            <a:ext cx="8229600" cy="951731"/>
          </a:xfrm>
        </p:spPr>
        <p:txBody>
          <a:bodyPr/>
          <a:lstStyle/>
          <a:p>
            <a:pPr eaLnBrk="1" hangingPunct="1"/>
            <a:r>
              <a:rPr lang="en-US" dirty="0"/>
              <a:t>5XX : Links to Related Entities </a:t>
            </a:r>
          </a:p>
        </p:txBody>
      </p:sp>
      <p:sp>
        <p:nvSpPr>
          <p:cNvPr id="397314" name="Content Placeholder 2"/>
          <p:cNvSpPr>
            <a:spLocks noGrp="1"/>
          </p:cNvSpPr>
          <p:nvPr>
            <p:ph idx="1"/>
          </p:nvPr>
        </p:nvSpPr>
        <p:spPr>
          <a:xfrm>
            <a:off x="457200" y="1112837"/>
            <a:ext cx="8229600" cy="4525963"/>
          </a:xfrm>
        </p:spPr>
        <p:txBody>
          <a:bodyPr/>
          <a:lstStyle/>
          <a:p>
            <a:pPr eaLnBrk="1" hangingPunct="1"/>
            <a:r>
              <a:rPr lang="en-US" sz="2400" dirty="0"/>
              <a:t>500 1_ 	= Surname formatted in inverted order 			(Surname, Forename) or a name without 			forename(s) which is known to be a 				surname</a:t>
            </a:r>
          </a:p>
          <a:p>
            <a:pPr eaLnBrk="1" hangingPunct="1"/>
            <a:r>
              <a:rPr lang="en-US" sz="2400" dirty="0"/>
              <a:t>500 0_ 	= Forename or a name consisting of words, 			phrases, initials, separate letters, or 				numerals that are formatted in direct order</a:t>
            </a:r>
          </a:p>
          <a:p>
            <a:pPr eaLnBrk="1" hangingPunct="1"/>
            <a:r>
              <a:rPr lang="en-US" sz="2400" dirty="0"/>
              <a:t>500 3_ 	= Family</a:t>
            </a:r>
          </a:p>
          <a:p>
            <a:pPr eaLnBrk="1" hangingPunct="1"/>
            <a:r>
              <a:rPr lang="en-US" sz="2400" dirty="0"/>
              <a:t>510 1_ 	= Corporate body (jurisdiction)</a:t>
            </a:r>
          </a:p>
          <a:p>
            <a:pPr eaLnBrk="1" hangingPunct="1"/>
            <a:r>
              <a:rPr lang="en-US" sz="2400" dirty="0"/>
              <a:t>510 2_ 	= Corporate body (non-jurisdiction)</a:t>
            </a:r>
          </a:p>
          <a:p>
            <a:pPr eaLnBrk="1" hangingPunct="1"/>
            <a:r>
              <a:rPr lang="en-US" sz="2400" dirty="0"/>
              <a:t>511 2_	= Meeting (etc.)</a:t>
            </a:r>
          </a:p>
          <a:p>
            <a:pPr eaLnBrk="1" hangingPunct="1"/>
            <a:r>
              <a:rPr lang="en-US" sz="2400" dirty="0"/>
              <a:t>530	 _0	= Work/Expression with no explicit creator</a:t>
            </a:r>
          </a:p>
          <a:p>
            <a:pPr eaLnBrk="1" hangingPunct="1"/>
            <a:r>
              <a:rPr lang="en-US" sz="2400" dirty="0"/>
              <a:t>551		= Geographical entity</a:t>
            </a:r>
          </a:p>
        </p:txBody>
      </p:sp>
      <p:sp>
        <p:nvSpPr>
          <p:cNvPr id="4" name="Footer Placeholder 3"/>
          <p:cNvSpPr>
            <a:spLocks noGrp="1"/>
          </p:cNvSpPr>
          <p:nvPr>
            <p:ph type="ftr" sz="quarter" idx="11"/>
          </p:nvPr>
        </p:nvSpPr>
        <p:spPr/>
        <p:txBody>
          <a:bodyPr/>
          <a:lstStyle/>
          <a:p>
            <a:pPr>
              <a:defRPr/>
            </a:pPr>
            <a:r>
              <a:rPr lang="en-US"/>
              <a:t>Module 1. Foundations</a:t>
            </a:r>
          </a:p>
        </p:txBody>
      </p:sp>
      <p:sp>
        <p:nvSpPr>
          <p:cNvPr id="5" name="Slide Number Placeholder 4"/>
          <p:cNvSpPr>
            <a:spLocks noGrp="1"/>
          </p:cNvSpPr>
          <p:nvPr>
            <p:ph type="sldNum" sz="quarter" idx="12"/>
          </p:nvPr>
        </p:nvSpPr>
        <p:spPr/>
        <p:txBody>
          <a:bodyPr/>
          <a:lstStyle/>
          <a:p>
            <a:pPr>
              <a:defRPr/>
            </a:pPr>
            <a:fld id="{D55B1C51-5FE8-4556-9DB1-548ED9E80FED}" type="slidenum">
              <a:rPr lang="en-US"/>
              <a:pPr>
                <a:defRPr/>
              </a:pPr>
              <a:t>218</a:t>
            </a:fld>
            <a:endParaRPr lang="en-US"/>
          </a:p>
        </p:txBody>
      </p:sp>
    </p:spTree>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5XX Subfield $w</a:t>
            </a:r>
          </a:p>
        </p:txBody>
      </p:sp>
      <p:sp>
        <p:nvSpPr>
          <p:cNvPr id="3" name="Content Placeholder 2"/>
          <p:cNvSpPr>
            <a:spLocks noGrp="1"/>
          </p:cNvSpPr>
          <p:nvPr>
            <p:ph idx="1"/>
          </p:nvPr>
        </p:nvSpPr>
        <p:spPr/>
        <p:txBody>
          <a:bodyPr/>
          <a:lstStyle/>
          <a:p>
            <a:r>
              <a:rPr lang="en-US" dirty="0"/>
              <a:t>Subfield $w is used in 5XX in two situations</a:t>
            </a:r>
          </a:p>
          <a:p>
            <a:pPr lvl="1"/>
            <a:r>
              <a:rPr lang="en-US" dirty="0"/>
              <a:t>To encode relationships (position 0)</a:t>
            </a:r>
          </a:p>
          <a:p>
            <a:pPr lvl="1"/>
            <a:r>
              <a:rPr lang="en-US" dirty="0"/>
              <a:t>To suppress related entity access points (position 3)</a:t>
            </a:r>
          </a:p>
        </p:txBody>
      </p:sp>
      <p:sp>
        <p:nvSpPr>
          <p:cNvPr id="4" name="Footer Placeholder 3"/>
          <p:cNvSpPr>
            <a:spLocks noGrp="1"/>
          </p:cNvSpPr>
          <p:nvPr>
            <p:ph type="ftr" sz="quarter" idx="11"/>
          </p:nvPr>
        </p:nvSpPr>
        <p:spPr/>
        <p:txBody>
          <a:bodyPr/>
          <a:lstStyle/>
          <a:p>
            <a:pPr>
              <a:defRPr/>
            </a:pPr>
            <a:r>
              <a:rPr lang="en-US"/>
              <a:t>Module 1. Foundations</a:t>
            </a:r>
          </a:p>
        </p:txBody>
      </p:sp>
      <p:sp>
        <p:nvSpPr>
          <p:cNvPr id="5" name="Slide Number Placeholder 4"/>
          <p:cNvSpPr>
            <a:spLocks noGrp="1"/>
          </p:cNvSpPr>
          <p:nvPr>
            <p:ph type="sldNum" sz="quarter" idx="12"/>
          </p:nvPr>
        </p:nvSpPr>
        <p:spPr/>
        <p:txBody>
          <a:bodyPr/>
          <a:lstStyle/>
          <a:p>
            <a:pPr>
              <a:defRPr/>
            </a:pPr>
            <a:fld id="{9FF10FD5-B2C9-4D02-9C9E-0529890EA313}" type="slidenum">
              <a:rPr lang="en-US" smtClean="0"/>
              <a:pPr>
                <a:defRPr/>
              </a:pPr>
              <a:t>219</a:t>
            </a:fld>
            <a:endParaRPr lang="en-US"/>
          </a:p>
        </p:txBody>
      </p:sp>
    </p:spTree>
    <p:extLst>
      <p:ext uri="{BB962C8B-B14F-4D97-AF65-F5344CB8AC3E}">
        <p14:creationId xmlns:p14="http://schemas.microsoft.com/office/powerpoint/2010/main" val="2233599966"/>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5XX Subfield $w (Relationships)</a:t>
            </a:r>
          </a:p>
        </p:txBody>
      </p:sp>
      <p:sp>
        <p:nvSpPr>
          <p:cNvPr id="3" name="Content Placeholder 2"/>
          <p:cNvSpPr>
            <a:spLocks noGrp="1"/>
          </p:cNvSpPr>
          <p:nvPr>
            <p:ph idx="1"/>
          </p:nvPr>
        </p:nvSpPr>
        <p:spPr/>
        <p:txBody>
          <a:bodyPr/>
          <a:lstStyle/>
          <a:p>
            <a:r>
              <a:rPr lang="en-US" dirty="0"/>
              <a:t>Subfield $w position 0</a:t>
            </a:r>
          </a:p>
          <a:p>
            <a:pPr marL="457200" lvl="1" indent="0">
              <a:buNone/>
            </a:pPr>
            <a:r>
              <a:rPr lang="en-US" dirty="0"/>
              <a:t>	a = earlier heading</a:t>
            </a:r>
          </a:p>
          <a:p>
            <a:pPr marL="457200" lvl="1" indent="0">
              <a:buNone/>
            </a:pPr>
            <a:r>
              <a:rPr lang="en-US" dirty="0"/>
              <a:t>	b = later heading</a:t>
            </a:r>
          </a:p>
          <a:p>
            <a:pPr marL="457200" lvl="1" indent="0">
              <a:buNone/>
            </a:pPr>
            <a:r>
              <a:rPr lang="en-US" dirty="0"/>
              <a:t>	r = relationship indicated in subfield $i</a:t>
            </a:r>
          </a:p>
          <a:p>
            <a:pPr marL="514350" indent="-457200"/>
            <a:r>
              <a:rPr lang="en-US" dirty="0"/>
              <a:t>Most NACO authority work codes this position “r” but “a” or “b” will still be found in numerous records and may be changed to “r” with an appropriate $i relationship designator added</a:t>
            </a:r>
          </a:p>
        </p:txBody>
      </p:sp>
      <p:sp>
        <p:nvSpPr>
          <p:cNvPr id="4" name="Footer Placeholder 3"/>
          <p:cNvSpPr>
            <a:spLocks noGrp="1"/>
          </p:cNvSpPr>
          <p:nvPr>
            <p:ph type="ftr" sz="quarter" idx="11"/>
          </p:nvPr>
        </p:nvSpPr>
        <p:spPr/>
        <p:txBody>
          <a:bodyPr/>
          <a:lstStyle/>
          <a:p>
            <a:pPr>
              <a:defRPr/>
            </a:pPr>
            <a:r>
              <a:rPr lang="en-US"/>
              <a:t>Module 1. Foundations</a:t>
            </a:r>
          </a:p>
        </p:txBody>
      </p:sp>
      <p:sp>
        <p:nvSpPr>
          <p:cNvPr id="5" name="Slide Number Placeholder 4"/>
          <p:cNvSpPr>
            <a:spLocks noGrp="1"/>
          </p:cNvSpPr>
          <p:nvPr>
            <p:ph type="sldNum" sz="quarter" idx="12"/>
          </p:nvPr>
        </p:nvSpPr>
        <p:spPr/>
        <p:txBody>
          <a:bodyPr/>
          <a:lstStyle/>
          <a:p>
            <a:pPr>
              <a:defRPr/>
            </a:pPr>
            <a:fld id="{9FF10FD5-B2C9-4D02-9C9E-0529890EA313}" type="slidenum">
              <a:rPr lang="en-US" smtClean="0"/>
              <a:pPr>
                <a:defRPr/>
              </a:pPr>
              <a:t>220</a:t>
            </a:fld>
            <a:endParaRPr lang="en-US"/>
          </a:p>
        </p:txBody>
      </p:sp>
    </p:spTree>
    <p:extLst>
      <p:ext uri="{BB962C8B-B14F-4D97-AF65-F5344CB8AC3E}">
        <p14:creationId xmlns:p14="http://schemas.microsoft.com/office/powerpoint/2010/main" val="1681800916"/>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0155" y="190895"/>
            <a:ext cx="8229600" cy="1049594"/>
          </a:xfrm>
        </p:spPr>
        <p:txBody>
          <a:bodyPr/>
          <a:lstStyle/>
          <a:p>
            <a:r>
              <a:rPr lang="en-US" dirty="0"/>
              <a:t>5XX Subfield $w (Relationships)</a:t>
            </a:r>
          </a:p>
        </p:txBody>
      </p:sp>
      <p:sp>
        <p:nvSpPr>
          <p:cNvPr id="3" name="Content Placeholder 2"/>
          <p:cNvSpPr>
            <a:spLocks noGrp="1"/>
          </p:cNvSpPr>
          <p:nvPr>
            <p:ph idx="1"/>
          </p:nvPr>
        </p:nvSpPr>
        <p:spPr>
          <a:xfrm>
            <a:off x="60887" y="1523119"/>
            <a:ext cx="9048136" cy="4895088"/>
          </a:xfrm>
        </p:spPr>
        <p:txBody>
          <a:bodyPr/>
          <a:lstStyle/>
          <a:p>
            <a:r>
              <a:rPr lang="en-US" sz="2800" dirty="0"/>
              <a:t>Family – use simple see also references for earlier/later</a:t>
            </a:r>
          </a:p>
          <a:p>
            <a:pPr marL="1770063" lvl="2" indent="-969963" eaLnBrk="1" hangingPunct="1">
              <a:buNone/>
            </a:pPr>
            <a:r>
              <a:rPr lang="en-US" sz="2000" dirty="0"/>
              <a:t>100 3_   Mountbatten (Family : $d 1917- : $c Great Britain)</a:t>
            </a:r>
          </a:p>
          <a:p>
            <a:pPr marL="1770063" lvl="2" indent="-969963" eaLnBrk="1" hangingPunct="1">
              <a:buNone/>
            </a:pPr>
            <a:r>
              <a:rPr lang="en-US" sz="2000" dirty="0"/>
              <a:t>500 3_   Battenberg (Family : $d -1917 : $c Great Britain)</a:t>
            </a:r>
          </a:p>
          <a:p>
            <a:r>
              <a:rPr lang="en-US" sz="2800" dirty="0"/>
              <a:t>Place – until 2024 used codes “a” or “b” for earlier/later</a:t>
            </a:r>
          </a:p>
          <a:p>
            <a:pPr marL="1257300" lvl="2" indent="-457200">
              <a:buAutoNum type="arabicPlain" startAt="151"/>
            </a:pPr>
            <a:r>
              <a:rPr lang="en-US" sz="2000" dirty="0"/>
              <a:t>  Eswatini		  151   Swaziland</a:t>
            </a:r>
          </a:p>
          <a:p>
            <a:pPr marL="800100" lvl="2" indent="0">
              <a:buNone/>
            </a:pPr>
            <a:r>
              <a:rPr lang="en-US" sz="2000" dirty="0"/>
              <a:t>551   $w a $a Swaziland	  551   $w b $a Eswatini</a:t>
            </a:r>
          </a:p>
          <a:p>
            <a:r>
              <a:rPr lang="en-US" sz="2800" dirty="0"/>
              <a:t>Place – current practice: use code “r” with appropriate designators for corporate bodies in $i</a:t>
            </a:r>
          </a:p>
          <a:p>
            <a:pPr marL="1257300" lvl="2" indent="-457200">
              <a:buAutoNum type="arabicPlain" startAt="151"/>
            </a:pPr>
            <a:r>
              <a:rPr lang="en-US" sz="2000" dirty="0"/>
              <a:t> Eswatini		  151   Swaziland</a:t>
            </a:r>
          </a:p>
          <a:p>
            <a:pPr marL="1257300" lvl="2" indent="-457200">
              <a:buAutoNum type="arabicPlain" startAt="551"/>
            </a:pPr>
            <a:r>
              <a:rPr lang="en-US" sz="2000"/>
              <a:t> $</a:t>
            </a:r>
            <a:r>
              <a:rPr lang="en-US" sz="2000" dirty="0"/>
              <a:t>w r $i Predecessor:	  551   $w r $i Successor: $a Eswatini</a:t>
            </a:r>
          </a:p>
          <a:p>
            <a:pPr marL="800100" lvl="2" indent="0">
              <a:buNone/>
            </a:pPr>
            <a:r>
              <a:rPr lang="en-US" sz="2000" dirty="0"/>
              <a:t>$a Swaziland	</a:t>
            </a:r>
            <a:endParaRPr lang="en-US" sz="2400" dirty="0"/>
          </a:p>
        </p:txBody>
      </p:sp>
      <p:sp>
        <p:nvSpPr>
          <p:cNvPr id="4" name="Footer Placeholder 3"/>
          <p:cNvSpPr>
            <a:spLocks noGrp="1"/>
          </p:cNvSpPr>
          <p:nvPr>
            <p:ph type="ftr" sz="quarter" idx="11"/>
          </p:nvPr>
        </p:nvSpPr>
        <p:spPr/>
        <p:txBody>
          <a:bodyPr/>
          <a:lstStyle/>
          <a:p>
            <a:pPr>
              <a:defRPr/>
            </a:pPr>
            <a:r>
              <a:rPr lang="en-US"/>
              <a:t>Module 1. Foundations</a:t>
            </a:r>
          </a:p>
        </p:txBody>
      </p:sp>
      <p:sp>
        <p:nvSpPr>
          <p:cNvPr id="5" name="Slide Number Placeholder 4"/>
          <p:cNvSpPr>
            <a:spLocks noGrp="1"/>
          </p:cNvSpPr>
          <p:nvPr>
            <p:ph type="sldNum" sz="quarter" idx="12"/>
          </p:nvPr>
        </p:nvSpPr>
        <p:spPr/>
        <p:txBody>
          <a:bodyPr/>
          <a:lstStyle/>
          <a:p>
            <a:pPr>
              <a:defRPr/>
            </a:pPr>
            <a:fld id="{9FF10FD5-B2C9-4D02-9C9E-0529890EA313}" type="slidenum">
              <a:rPr lang="en-US" smtClean="0"/>
              <a:pPr>
                <a:defRPr/>
              </a:pPr>
              <a:t>221</a:t>
            </a:fld>
            <a:endParaRPr lang="en-US"/>
          </a:p>
        </p:txBody>
      </p:sp>
    </p:spTree>
    <p:extLst>
      <p:ext uri="{BB962C8B-B14F-4D97-AF65-F5344CB8AC3E}">
        <p14:creationId xmlns:p14="http://schemas.microsoft.com/office/powerpoint/2010/main" val="1061131057"/>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5132" y="391475"/>
            <a:ext cx="8229600" cy="1049594"/>
          </a:xfrm>
        </p:spPr>
        <p:txBody>
          <a:bodyPr/>
          <a:lstStyle/>
          <a:p>
            <a:r>
              <a:rPr lang="en-US" dirty="0"/>
              <a:t>5XX Subfield $w (Relationships)</a:t>
            </a:r>
          </a:p>
        </p:txBody>
      </p:sp>
      <p:sp>
        <p:nvSpPr>
          <p:cNvPr id="3" name="Content Placeholder 2"/>
          <p:cNvSpPr>
            <a:spLocks noGrp="1"/>
          </p:cNvSpPr>
          <p:nvPr>
            <p:ph idx="1"/>
          </p:nvPr>
        </p:nvSpPr>
        <p:spPr>
          <a:xfrm>
            <a:off x="95864" y="1752600"/>
            <a:ext cx="9048136" cy="3980688"/>
          </a:xfrm>
        </p:spPr>
        <p:txBody>
          <a:bodyPr/>
          <a:lstStyle/>
          <a:p>
            <a:r>
              <a:rPr lang="en-US" sz="2800" dirty="0"/>
              <a:t>All other entity relationships – use code “r” and a relationship designator in subfield $i</a:t>
            </a:r>
          </a:p>
          <a:p>
            <a:pPr marL="800100" lvl="2" indent="0">
              <a:buNone/>
            </a:pPr>
            <a:r>
              <a:rPr lang="en-US" sz="2000" dirty="0"/>
              <a:t>100 1_   Atwood, Margaret, $d 1939- $t Handmaid's tale</a:t>
            </a:r>
          </a:p>
          <a:p>
            <a:pPr marL="800100" lvl="2" indent="0">
              <a:buNone/>
            </a:pPr>
            <a:r>
              <a:rPr lang="en-US" sz="2000" dirty="0"/>
              <a:t>500 1_   $w r $i Author: $a Atwood, Margaret, $d 1939-</a:t>
            </a:r>
          </a:p>
          <a:p>
            <a:pPr marL="800100" lvl="2" indent="0">
              <a:buNone/>
            </a:pPr>
            <a:r>
              <a:rPr lang="en-US" sz="2000" dirty="0"/>
              <a:t>500 1_   $w r $i Sequel: $a Atwood, Margaret, $d 1939- $t Testaments</a:t>
            </a:r>
          </a:p>
          <a:p>
            <a:pPr marL="800100" lvl="2" indent="0">
              <a:buNone/>
            </a:pPr>
            <a:r>
              <a:rPr lang="en-US" sz="2000" dirty="0"/>
              <a:t>530 _0   $w r $i Adapted as television program (work): $a Handmaid's tale 	             (Television program)</a:t>
            </a:r>
          </a:p>
          <a:p>
            <a:pPr marL="400050" lvl="1" indent="0">
              <a:buNone/>
            </a:pPr>
            <a:endParaRPr lang="en-US" sz="2400" dirty="0"/>
          </a:p>
        </p:txBody>
      </p:sp>
      <p:sp>
        <p:nvSpPr>
          <p:cNvPr id="4" name="Footer Placeholder 3"/>
          <p:cNvSpPr>
            <a:spLocks noGrp="1"/>
          </p:cNvSpPr>
          <p:nvPr>
            <p:ph type="ftr" sz="quarter" idx="11"/>
          </p:nvPr>
        </p:nvSpPr>
        <p:spPr/>
        <p:txBody>
          <a:bodyPr/>
          <a:lstStyle/>
          <a:p>
            <a:pPr>
              <a:defRPr/>
            </a:pPr>
            <a:r>
              <a:rPr lang="en-US"/>
              <a:t>Module 1. Foundations</a:t>
            </a:r>
          </a:p>
        </p:txBody>
      </p:sp>
      <p:sp>
        <p:nvSpPr>
          <p:cNvPr id="5" name="Slide Number Placeholder 4"/>
          <p:cNvSpPr>
            <a:spLocks noGrp="1"/>
          </p:cNvSpPr>
          <p:nvPr>
            <p:ph type="sldNum" sz="quarter" idx="12"/>
          </p:nvPr>
        </p:nvSpPr>
        <p:spPr/>
        <p:txBody>
          <a:bodyPr/>
          <a:lstStyle/>
          <a:p>
            <a:pPr>
              <a:defRPr/>
            </a:pPr>
            <a:fld id="{9FF10FD5-B2C9-4D02-9C9E-0529890EA313}" type="slidenum">
              <a:rPr lang="en-US" smtClean="0"/>
              <a:pPr>
                <a:defRPr/>
              </a:pPr>
              <a:t>222</a:t>
            </a:fld>
            <a:endParaRPr lang="en-US"/>
          </a:p>
        </p:txBody>
      </p:sp>
    </p:spTree>
    <p:extLst>
      <p:ext uri="{BB962C8B-B14F-4D97-AF65-F5344CB8AC3E}">
        <p14:creationId xmlns:p14="http://schemas.microsoft.com/office/powerpoint/2010/main" val="240043328"/>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5XX Subfield $w (Suppression)</a:t>
            </a:r>
          </a:p>
        </p:txBody>
      </p:sp>
      <p:sp>
        <p:nvSpPr>
          <p:cNvPr id="3" name="Content Placeholder 2"/>
          <p:cNvSpPr>
            <a:spLocks noGrp="1"/>
          </p:cNvSpPr>
          <p:nvPr>
            <p:ph idx="1"/>
          </p:nvPr>
        </p:nvSpPr>
        <p:spPr>
          <a:xfrm>
            <a:off x="457200" y="1447800"/>
            <a:ext cx="8229600" cy="4525963"/>
          </a:xfrm>
        </p:spPr>
        <p:txBody>
          <a:bodyPr/>
          <a:lstStyle/>
          <a:p>
            <a:r>
              <a:rPr lang="en-US" sz="2800" dirty="0"/>
              <a:t>Subfield $w position 3</a:t>
            </a:r>
          </a:p>
          <a:p>
            <a:pPr marL="400050" lvl="1" indent="0">
              <a:buNone/>
            </a:pPr>
            <a:r>
              <a:rPr lang="en-US" sz="2000" dirty="0"/>
              <a:t>- Used when more than two bibliographic identities are linked</a:t>
            </a:r>
          </a:p>
          <a:p>
            <a:pPr marL="400050" lvl="1" indent="0">
              <a:buNone/>
            </a:pPr>
            <a:r>
              <a:rPr lang="en-US" sz="2000" dirty="0"/>
              <a:t>- Code “c” = reference not displayed, field 663 used instead to explain the relationship. This is intended to suppress the 500 fields from display in the index.</a:t>
            </a:r>
          </a:p>
          <a:p>
            <a:pPr marL="1828800" lvl="2" indent="-1028700">
              <a:buNone/>
            </a:pPr>
            <a:r>
              <a:rPr lang="en-US" sz="1800" dirty="0"/>
              <a:t>100 1_	</a:t>
            </a:r>
            <a:r>
              <a:rPr lang="en-US" sz="1800" dirty="0" err="1"/>
              <a:t>Carr</a:t>
            </a:r>
            <a:r>
              <a:rPr lang="en-US" sz="1800" dirty="0"/>
              <a:t>, John Dickson, $d 1906-1977</a:t>
            </a:r>
          </a:p>
          <a:p>
            <a:pPr marL="1828800" lvl="2" indent="-1028700">
              <a:buNone/>
            </a:pPr>
            <a:r>
              <a:rPr lang="en-US" sz="1800" dirty="0"/>
              <a:t>500 1_	$w </a:t>
            </a:r>
            <a:r>
              <a:rPr lang="en-US" sz="1800" dirty="0" err="1"/>
              <a:t>nnnc</a:t>
            </a:r>
            <a:r>
              <a:rPr lang="en-US" sz="1800" dirty="0"/>
              <a:t> $a Dickson, Carter, $d 1906-1977</a:t>
            </a:r>
          </a:p>
          <a:p>
            <a:pPr marL="1828800" lvl="2" indent="-1028700">
              <a:buNone/>
            </a:pPr>
            <a:r>
              <a:rPr lang="en-US" sz="1800" dirty="0"/>
              <a:t>500 1_	$w </a:t>
            </a:r>
            <a:r>
              <a:rPr lang="en-US" sz="1800" dirty="0" err="1"/>
              <a:t>nnnc</a:t>
            </a:r>
            <a:r>
              <a:rPr lang="en-US" sz="1800" dirty="0"/>
              <a:t> $a Dickson, </a:t>
            </a:r>
            <a:r>
              <a:rPr lang="en-US" sz="1800" dirty="0" err="1"/>
              <a:t>Carr</a:t>
            </a:r>
            <a:r>
              <a:rPr lang="en-US" sz="1800" dirty="0"/>
              <a:t>, $d 1906-1977</a:t>
            </a:r>
          </a:p>
          <a:p>
            <a:pPr marL="1828800" lvl="2" indent="-1028700">
              <a:buNone/>
            </a:pPr>
            <a:r>
              <a:rPr lang="en-US" sz="1800" dirty="0"/>
              <a:t>500 1_	$w </a:t>
            </a:r>
            <a:r>
              <a:rPr lang="en-US" sz="1800" dirty="0" err="1"/>
              <a:t>nnnc</a:t>
            </a:r>
            <a:r>
              <a:rPr lang="en-US" sz="1800" dirty="0"/>
              <a:t> $a Fairbairn, Roger, $d 1906-1977</a:t>
            </a:r>
          </a:p>
          <a:p>
            <a:pPr marL="1828800" lvl="2" indent="-1028700">
              <a:buNone/>
            </a:pPr>
            <a:r>
              <a:rPr lang="en-US" sz="1800" dirty="0"/>
              <a:t>663  	For works of this author entered under other names, search also under $b Dickson, </a:t>
            </a:r>
            <a:r>
              <a:rPr lang="en-US" sz="1800" dirty="0" err="1"/>
              <a:t>Carr</a:t>
            </a:r>
            <a:r>
              <a:rPr lang="en-US" sz="1800" dirty="0"/>
              <a:t>, 1906-1977 $b Dickson, Carter, 1906-1977  $b Fairbairn, Roger, 1906-1977</a:t>
            </a:r>
          </a:p>
          <a:p>
            <a:pPr marL="400050" lvl="1" indent="0">
              <a:buNone/>
            </a:pPr>
            <a:r>
              <a:rPr lang="en-US" sz="2400" dirty="0"/>
              <a:t>For full information about dealing with multiple bibliographic identities, see “Related Persons” in Module 2.</a:t>
            </a:r>
          </a:p>
          <a:p>
            <a:pPr marL="400050" lvl="1" indent="0">
              <a:buNone/>
            </a:pPr>
            <a:endParaRPr lang="en-US" sz="2400" dirty="0"/>
          </a:p>
        </p:txBody>
      </p:sp>
      <p:sp>
        <p:nvSpPr>
          <p:cNvPr id="4" name="Footer Placeholder 3"/>
          <p:cNvSpPr>
            <a:spLocks noGrp="1"/>
          </p:cNvSpPr>
          <p:nvPr>
            <p:ph type="ftr" sz="quarter" idx="11"/>
          </p:nvPr>
        </p:nvSpPr>
        <p:spPr/>
        <p:txBody>
          <a:bodyPr/>
          <a:lstStyle/>
          <a:p>
            <a:pPr>
              <a:defRPr/>
            </a:pPr>
            <a:r>
              <a:rPr lang="en-US"/>
              <a:t>Module 1. Foundations</a:t>
            </a:r>
          </a:p>
        </p:txBody>
      </p:sp>
      <p:sp>
        <p:nvSpPr>
          <p:cNvPr id="5" name="Slide Number Placeholder 4"/>
          <p:cNvSpPr>
            <a:spLocks noGrp="1"/>
          </p:cNvSpPr>
          <p:nvPr>
            <p:ph type="sldNum" sz="quarter" idx="12"/>
          </p:nvPr>
        </p:nvSpPr>
        <p:spPr/>
        <p:txBody>
          <a:bodyPr/>
          <a:lstStyle/>
          <a:p>
            <a:pPr>
              <a:defRPr/>
            </a:pPr>
            <a:fld id="{9FF10FD5-B2C9-4D02-9C9E-0529890EA313}" type="slidenum">
              <a:rPr lang="en-US" smtClean="0"/>
              <a:pPr>
                <a:defRPr/>
              </a:pPr>
              <a:t>223</a:t>
            </a:fld>
            <a:endParaRPr lang="en-US"/>
          </a:p>
        </p:txBody>
      </p:sp>
    </p:spTree>
    <p:extLst>
      <p:ext uri="{BB962C8B-B14F-4D97-AF65-F5344CB8AC3E}">
        <p14:creationId xmlns:p14="http://schemas.microsoft.com/office/powerpoint/2010/main" val="1847385830"/>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2AE6316-7BCA-4226-8D1D-00BA5D25BC39}"/>
              </a:ext>
            </a:extLst>
          </p:cNvPr>
          <p:cNvSpPr>
            <a:spLocks noGrp="1"/>
          </p:cNvSpPr>
          <p:nvPr>
            <p:ph type="ftr" sz="quarter" idx="11"/>
          </p:nvPr>
        </p:nvSpPr>
        <p:spPr/>
        <p:txBody>
          <a:bodyPr/>
          <a:lstStyle/>
          <a:p>
            <a:pPr>
              <a:defRPr/>
            </a:pPr>
            <a:r>
              <a:rPr lang="en-US"/>
              <a:t>Module 1. Foundations</a:t>
            </a:r>
          </a:p>
        </p:txBody>
      </p:sp>
      <p:sp>
        <p:nvSpPr>
          <p:cNvPr id="3" name="Slide Number Placeholder 2">
            <a:extLst>
              <a:ext uri="{FF2B5EF4-FFF2-40B4-BE49-F238E27FC236}">
                <a16:creationId xmlns:a16="http://schemas.microsoft.com/office/drawing/2014/main" id="{A764132F-0483-4017-AD56-44304344A508}"/>
              </a:ext>
            </a:extLst>
          </p:cNvPr>
          <p:cNvSpPr>
            <a:spLocks noGrp="1"/>
          </p:cNvSpPr>
          <p:nvPr>
            <p:ph type="sldNum" sz="quarter" idx="12"/>
          </p:nvPr>
        </p:nvSpPr>
        <p:spPr/>
        <p:txBody>
          <a:bodyPr/>
          <a:lstStyle/>
          <a:p>
            <a:pPr>
              <a:defRPr/>
            </a:pPr>
            <a:fld id="{3BE3950E-DDF5-44B6-AABC-60FB42B89596}" type="slidenum">
              <a:rPr lang="en-US" smtClean="0"/>
              <a:pPr>
                <a:defRPr/>
              </a:pPr>
              <a:t>224</a:t>
            </a:fld>
            <a:endParaRPr lang="en-US"/>
          </a:p>
        </p:txBody>
      </p:sp>
      <p:pic>
        <p:nvPicPr>
          <p:cNvPr id="4" name="Picture 3">
            <a:extLst>
              <a:ext uri="{FF2B5EF4-FFF2-40B4-BE49-F238E27FC236}">
                <a16:creationId xmlns:a16="http://schemas.microsoft.com/office/drawing/2014/main" id="{E221ABE3-AEA1-482B-A4B1-61EFC5D915ED}"/>
              </a:ext>
            </a:extLst>
          </p:cNvPr>
          <p:cNvPicPr>
            <a:picLocks noChangeAspect="1"/>
          </p:cNvPicPr>
          <p:nvPr/>
        </p:nvPicPr>
        <p:blipFill>
          <a:blip r:embed="rId3"/>
          <a:stretch>
            <a:fillRect/>
          </a:stretch>
        </p:blipFill>
        <p:spPr>
          <a:xfrm>
            <a:off x="385191" y="257175"/>
            <a:ext cx="8373618" cy="6343650"/>
          </a:xfrm>
          <a:prstGeom prst="rect">
            <a:avLst/>
          </a:prstGeom>
          <a:ln>
            <a:solidFill>
              <a:schemeClr val="tx1"/>
            </a:solidFill>
          </a:ln>
        </p:spPr>
      </p:pic>
    </p:spTree>
    <p:extLst>
      <p:ext uri="{BB962C8B-B14F-4D97-AF65-F5344CB8AC3E}">
        <p14:creationId xmlns:p14="http://schemas.microsoft.com/office/powerpoint/2010/main" val="3003261879"/>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67262" y="2397703"/>
            <a:ext cx="4376738" cy="1107497"/>
          </a:xfrm>
        </p:spPr>
        <p:txBody>
          <a:bodyPr/>
          <a:lstStyle/>
          <a:p>
            <a:r>
              <a:rPr lang="en-US" dirty="0"/>
              <a:t>PCC Guidelines</a:t>
            </a:r>
          </a:p>
        </p:txBody>
      </p:sp>
      <p:sp>
        <p:nvSpPr>
          <p:cNvPr id="3" name="Content Placeholder 2"/>
          <p:cNvSpPr>
            <a:spLocks noGrp="1"/>
          </p:cNvSpPr>
          <p:nvPr>
            <p:ph idx="1"/>
          </p:nvPr>
        </p:nvSpPr>
        <p:spPr>
          <a:xfrm>
            <a:off x="228600" y="5181600"/>
            <a:ext cx="8686800" cy="1524000"/>
          </a:xfrm>
        </p:spPr>
        <p:txBody>
          <a:bodyPr/>
          <a:lstStyle/>
          <a:p>
            <a:pPr marL="0" indent="0">
              <a:buNone/>
            </a:pPr>
            <a:r>
              <a:rPr lang="en-US" dirty="0">
                <a:hlinkClick r:id="rId3"/>
              </a:rPr>
              <a:t>https://www.loc.gov/aba/pcc/rda/PCC%20RDA%20guidelines/Post-RDA-Implementation-Guidelines.html</a:t>
            </a:r>
            <a:r>
              <a:rPr lang="en-US" dirty="0"/>
              <a:t> </a:t>
            </a:r>
          </a:p>
        </p:txBody>
      </p:sp>
      <p:sp>
        <p:nvSpPr>
          <p:cNvPr id="4" name="Footer Placeholder 3"/>
          <p:cNvSpPr>
            <a:spLocks noGrp="1"/>
          </p:cNvSpPr>
          <p:nvPr>
            <p:ph type="ftr" sz="quarter" idx="11"/>
          </p:nvPr>
        </p:nvSpPr>
        <p:spPr/>
        <p:txBody>
          <a:bodyPr/>
          <a:lstStyle/>
          <a:p>
            <a:pPr>
              <a:defRPr/>
            </a:pPr>
            <a:r>
              <a:rPr lang="en-US"/>
              <a:t>Module 1. Foundations</a:t>
            </a:r>
          </a:p>
        </p:txBody>
      </p:sp>
      <p:sp>
        <p:nvSpPr>
          <p:cNvPr id="5" name="Slide Number Placeholder 4"/>
          <p:cNvSpPr>
            <a:spLocks noGrp="1"/>
          </p:cNvSpPr>
          <p:nvPr>
            <p:ph type="sldNum" sz="quarter" idx="12"/>
          </p:nvPr>
        </p:nvSpPr>
        <p:spPr/>
        <p:txBody>
          <a:bodyPr/>
          <a:lstStyle/>
          <a:p>
            <a:pPr>
              <a:defRPr/>
            </a:pPr>
            <a:fld id="{9FF10FD5-B2C9-4D02-9C9E-0529890EA313}" type="slidenum">
              <a:rPr lang="en-US" smtClean="0"/>
              <a:pPr>
                <a:defRPr/>
              </a:pPr>
              <a:t>225</a:t>
            </a:fld>
            <a:endParaRPr lang="en-US"/>
          </a:p>
        </p:txBody>
      </p:sp>
      <p:pic>
        <p:nvPicPr>
          <p:cNvPr id="6" name="Picture 5"/>
          <p:cNvPicPr>
            <a:picLocks noChangeAspect="1"/>
          </p:cNvPicPr>
          <p:nvPr/>
        </p:nvPicPr>
        <p:blipFill>
          <a:blip r:embed="rId4"/>
          <a:stretch>
            <a:fillRect/>
          </a:stretch>
        </p:blipFill>
        <p:spPr>
          <a:xfrm>
            <a:off x="566738" y="228600"/>
            <a:ext cx="4005262" cy="4791653"/>
          </a:xfrm>
          <a:prstGeom prst="rect">
            <a:avLst/>
          </a:prstGeom>
          <a:ln>
            <a:solidFill>
              <a:schemeClr val="tx1"/>
            </a:solidFill>
          </a:ln>
        </p:spPr>
      </p:pic>
    </p:spTree>
    <p:extLst>
      <p:ext uri="{BB962C8B-B14F-4D97-AF65-F5344CB8AC3E}">
        <p14:creationId xmlns:p14="http://schemas.microsoft.com/office/powerpoint/2010/main" val="2770691236"/>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61" name="Title 1"/>
          <p:cNvSpPr>
            <a:spLocks noGrp="1"/>
          </p:cNvSpPr>
          <p:nvPr>
            <p:ph type="title"/>
          </p:nvPr>
        </p:nvSpPr>
        <p:spPr/>
        <p:txBody>
          <a:bodyPr/>
          <a:lstStyle/>
          <a:p>
            <a:pPr eaLnBrk="1" hangingPunct="1"/>
            <a:r>
              <a:rPr lang="en-US"/>
              <a:t>5XX : Links to Related Entities </a:t>
            </a:r>
          </a:p>
        </p:txBody>
      </p:sp>
      <p:sp>
        <p:nvSpPr>
          <p:cNvPr id="399362" name="Content Placeholder 2"/>
          <p:cNvSpPr>
            <a:spLocks noGrp="1"/>
          </p:cNvSpPr>
          <p:nvPr>
            <p:ph idx="1"/>
          </p:nvPr>
        </p:nvSpPr>
        <p:spPr/>
        <p:txBody>
          <a:bodyPr/>
          <a:lstStyle/>
          <a:p>
            <a:pPr eaLnBrk="1" hangingPunct="1"/>
            <a:r>
              <a:rPr lang="en-US" sz="2400" dirty="0"/>
              <a:t>The link is created by recording the exact form of the authorized access point of another entity</a:t>
            </a:r>
          </a:p>
          <a:p>
            <a:pPr eaLnBrk="1" hangingPunct="1"/>
            <a:r>
              <a:rPr lang="en-US" sz="2400" dirty="0"/>
              <a:t>An authority record for the other entity </a:t>
            </a:r>
            <a:r>
              <a:rPr lang="en-US" sz="2400" i="1" dirty="0"/>
              <a:t>must</a:t>
            </a:r>
            <a:r>
              <a:rPr lang="en-US" sz="2400" dirty="0"/>
              <a:t> exist in the LC/NACO Authority File</a:t>
            </a:r>
          </a:p>
          <a:p>
            <a:pPr eaLnBrk="1" hangingPunct="1"/>
            <a:r>
              <a:rPr lang="en-US" sz="2400" dirty="0"/>
              <a:t>A corresponding link may or may not exist in the other record</a:t>
            </a:r>
          </a:p>
          <a:p>
            <a:pPr eaLnBrk="1" hangingPunct="1"/>
            <a:r>
              <a:rPr lang="en-US" sz="2400" dirty="0"/>
              <a:t>Because there are many different kinds of possible relationships, the use of relationship designators to specify the nature of the relationship is encouraged</a:t>
            </a:r>
          </a:p>
          <a:p>
            <a:pPr eaLnBrk="1" hangingPunct="1"/>
            <a:r>
              <a:rPr lang="en-US" sz="2400" dirty="0"/>
              <a:t>If the exact nature of the relationship is unknown or no relationship designator is available to describe it, a simple see also reference may be made (5XX with no $w or $</a:t>
            </a:r>
            <a:r>
              <a:rPr lang="en-US" sz="2400" dirty="0" err="1"/>
              <a:t>i</a:t>
            </a:r>
            <a:r>
              <a:rPr lang="en-US" sz="2400" dirty="0"/>
              <a:t>)</a:t>
            </a:r>
          </a:p>
          <a:p>
            <a:pPr eaLnBrk="1" hangingPunct="1"/>
            <a:endParaRPr lang="en-US" sz="2800" dirty="0"/>
          </a:p>
        </p:txBody>
      </p:sp>
      <p:sp>
        <p:nvSpPr>
          <p:cNvPr id="4" name="Footer Placeholder 3"/>
          <p:cNvSpPr>
            <a:spLocks noGrp="1"/>
          </p:cNvSpPr>
          <p:nvPr>
            <p:ph type="ftr" sz="quarter" idx="11"/>
          </p:nvPr>
        </p:nvSpPr>
        <p:spPr/>
        <p:txBody>
          <a:bodyPr/>
          <a:lstStyle/>
          <a:p>
            <a:pPr>
              <a:defRPr/>
            </a:pPr>
            <a:r>
              <a:rPr lang="en-US"/>
              <a:t>Module 1. Foundations</a:t>
            </a:r>
          </a:p>
        </p:txBody>
      </p:sp>
      <p:sp>
        <p:nvSpPr>
          <p:cNvPr id="5" name="Slide Number Placeholder 4"/>
          <p:cNvSpPr>
            <a:spLocks noGrp="1"/>
          </p:cNvSpPr>
          <p:nvPr>
            <p:ph type="sldNum" sz="quarter" idx="12"/>
          </p:nvPr>
        </p:nvSpPr>
        <p:spPr/>
        <p:txBody>
          <a:bodyPr/>
          <a:lstStyle/>
          <a:p>
            <a:pPr>
              <a:defRPr/>
            </a:pPr>
            <a:fld id="{8D62C6B9-67F0-448D-BB91-4B39C999D3C3}" type="slidenum">
              <a:rPr lang="en-US"/>
              <a:pPr>
                <a:defRPr/>
              </a:pPr>
              <a:t>226</a:t>
            </a:fld>
            <a:endParaRPr lang="en-US"/>
          </a:p>
        </p:txBody>
      </p:sp>
    </p:spTree>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a:t>5XX : Links to Related Entities </a:t>
            </a:r>
            <a:br>
              <a:rPr lang="en-US"/>
            </a:br>
            <a:r>
              <a:rPr lang="en-US"/>
              <a:t>Relationship Designators</a:t>
            </a:r>
          </a:p>
        </p:txBody>
      </p:sp>
      <p:sp>
        <p:nvSpPr>
          <p:cNvPr id="401410" name="Content Placeholder 2"/>
          <p:cNvSpPr>
            <a:spLocks noGrp="1"/>
          </p:cNvSpPr>
          <p:nvPr>
            <p:ph idx="1"/>
          </p:nvPr>
        </p:nvSpPr>
        <p:spPr>
          <a:xfrm>
            <a:off x="304800" y="1587141"/>
            <a:ext cx="8839200" cy="4525963"/>
          </a:xfrm>
        </p:spPr>
        <p:txBody>
          <a:bodyPr/>
          <a:lstStyle/>
          <a:p>
            <a:pPr eaLnBrk="1" hangingPunct="1"/>
            <a:endParaRPr lang="en-US" sz="2800" dirty="0"/>
          </a:p>
          <a:p>
            <a:pPr eaLnBrk="1" hangingPunct="1"/>
            <a:r>
              <a:rPr lang="en-US" sz="2800" dirty="0"/>
              <a:t>Record the designator in subfield $</a:t>
            </a:r>
            <a:r>
              <a:rPr lang="en-US" sz="2800" dirty="0" err="1"/>
              <a:t>i</a:t>
            </a:r>
            <a:r>
              <a:rPr lang="en-US" sz="2800" dirty="0"/>
              <a:t>, before the authorized access point</a:t>
            </a:r>
          </a:p>
          <a:p>
            <a:pPr eaLnBrk="1" hangingPunct="1"/>
            <a:r>
              <a:rPr lang="en-US" sz="2800" dirty="0"/>
              <a:t>Include subfield $w r</a:t>
            </a:r>
          </a:p>
          <a:p>
            <a:pPr eaLnBrk="1" hangingPunct="1"/>
            <a:r>
              <a:rPr lang="en-US" sz="2800" dirty="0"/>
              <a:t>Capitalize the designator and follow with a colon</a:t>
            </a:r>
          </a:p>
          <a:p>
            <a:pPr marL="457200" lvl="1" indent="0" eaLnBrk="1" hangingPunct="1">
              <a:buNone/>
              <a:tabLst>
                <a:tab pos="1346200" algn="l"/>
              </a:tabLst>
            </a:pPr>
            <a:r>
              <a:rPr lang="en-US" sz="2400" dirty="0"/>
              <a:t>100 1_ Lewis, Meriwether, $d 1774-1809</a:t>
            </a:r>
          </a:p>
          <a:p>
            <a:pPr marL="457200" lvl="1" indent="0" eaLnBrk="1" hangingPunct="1">
              <a:buFont typeface="Arial" charset="0"/>
              <a:buNone/>
              <a:tabLst>
                <a:tab pos="1346200" algn="l"/>
              </a:tabLst>
            </a:pPr>
            <a:r>
              <a:rPr lang="en-US" sz="2400" dirty="0"/>
              <a:t>511 2_	</a:t>
            </a:r>
            <a:r>
              <a:rPr lang="en-US" sz="2400" dirty="0">
                <a:solidFill>
                  <a:srgbClr val="FF0000"/>
                </a:solidFill>
              </a:rPr>
              <a:t>$w r $i Corporate body: </a:t>
            </a:r>
            <a:r>
              <a:rPr lang="en-US" sz="2400" dirty="0"/>
              <a:t>$a Lewis and Clark Expedition $d 	(1804-1806)</a:t>
            </a:r>
            <a:br>
              <a:rPr lang="en-US" sz="2400" dirty="0"/>
            </a:br>
            <a:endParaRPr lang="en-US" sz="2800" dirty="0"/>
          </a:p>
          <a:p>
            <a:pPr marL="457200" lvl="1" indent="0" eaLnBrk="1" hangingPunct="1">
              <a:buFont typeface="Arial" charset="0"/>
              <a:buNone/>
            </a:pPr>
            <a:endParaRPr lang="en-US" sz="2400" dirty="0"/>
          </a:p>
        </p:txBody>
      </p:sp>
      <p:sp>
        <p:nvSpPr>
          <p:cNvPr id="4" name="Footer Placeholder 3"/>
          <p:cNvSpPr>
            <a:spLocks noGrp="1"/>
          </p:cNvSpPr>
          <p:nvPr>
            <p:ph type="ftr" sz="quarter" idx="11"/>
          </p:nvPr>
        </p:nvSpPr>
        <p:spPr/>
        <p:txBody>
          <a:bodyPr/>
          <a:lstStyle/>
          <a:p>
            <a:pPr>
              <a:defRPr/>
            </a:pPr>
            <a:r>
              <a:rPr lang="en-US"/>
              <a:t>Module 1. Foundations</a:t>
            </a:r>
          </a:p>
        </p:txBody>
      </p:sp>
      <p:sp>
        <p:nvSpPr>
          <p:cNvPr id="5" name="Slide Number Placeholder 4"/>
          <p:cNvSpPr>
            <a:spLocks noGrp="1"/>
          </p:cNvSpPr>
          <p:nvPr>
            <p:ph type="sldNum" sz="quarter" idx="12"/>
          </p:nvPr>
        </p:nvSpPr>
        <p:spPr/>
        <p:txBody>
          <a:bodyPr/>
          <a:lstStyle/>
          <a:p>
            <a:pPr>
              <a:defRPr/>
            </a:pPr>
            <a:fld id="{D9C0168A-8950-4A35-83FE-7267AE5ECC21}" type="slidenum">
              <a:rPr lang="en-US"/>
              <a:pPr>
                <a:defRPr/>
              </a:pPr>
              <a:t>227</a:t>
            </a:fld>
            <a:endParaRPr lang="en-US"/>
          </a:p>
        </p:txBody>
      </p:sp>
    </p:spTree>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rtlCol="0">
            <a:normAutofit fontScale="90000"/>
          </a:bodyPr>
          <a:lstStyle/>
          <a:p>
            <a:pPr eaLnBrk="1" fontAlgn="auto" hangingPunct="1">
              <a:spcAft>
                <a:spcPts val="0"/>
              </a:spcAft>
              <a:defRPr/>
            </a:pPr>
            <a:r>
              <a:rPr lang="en-US" dirty="0"/>
              <a:t>5XX : Links to Related Entities</a:t>
            </a:r>
            <a:br>
              <a:rPr lang="en-US" dirty="0"/>
            </a:br>
            <a:r>
              <a:rPr lang="en-US" dirty="0"/>
              <a:t>Relationship Designators </a:t>
            </a:r>
          </a:p>
        </p:txBody>
      </p:sp>
      <p:sp>
        <p:nvSpPr>
          <p:cNvPr id="403458" name="Content Placeholder 2"/>
          <p:cNvSpPr>
            <a:spLocks noGrp="1"/>
          </p:cNvSpPr>
          <p:nvPr>
            <p:ph idx="1"/>
          </p:nvPr>
        </p:nvSpPr>
        <p:spPr>
          <a:xfrm>
            <a:off x="457200" y="1600200"/>
            <a:ext cx="8458200" cy="4724400"/>
          </a:xfrm>
        </p:spPr>
        <p:txBody>
          <a:bodyPr/>
          <a:lstStyle/>
          <a:p>
            <a:pPr eaLnBrk="1" hangingPunct="1"/>
            <a:r>
              <a:rPr lang="en-US" sz="2300" dirty="0"/>
              <a:t>Designators for relationships between persons/families/ corporate bodies and other persons/families/corporate bodies are drawn from RDA Appendix K</a:t>
            </a:r>
          </a:p>
          <a:p>
            <a:pPr eaLnBrk="1" hangingPunct="1"/>
            <a:r>
              <a:rPr lang="en-US" sz="2300" dirty="0"/>
              <a:t>Designators for relationships between works/expressions and other works/expressions are drawn from RDA Appendix J</a:t>
            </a:r>
          </a:p>
          <a:p>
            <a:pPr eaLnBrk="1" hangingPunct="1"/>
            <a:r>
              <a:rPr lang="en-US" sz="2300" dirty="0"/>
              <a:t>Designators for relationships between persons/families/ corporate bodies and works/expressions are drawn from RDA Appendix I</a:t>
            </a:r>
          </a:p>
          <a:p>
            <a:pPr eaLnBrk="1" hangingPunct="1"/>
            <a:r>
              <a:rPr lang="en-US" sz="2300" dirty="0"/>
              <a:t>Designators for relationships between works and subjects are drawn from RDA Appendix M2.2-M 2.3. </a:t>
            </a:r>
          </a:p>
          <a:p>
            <a:pPr eaLnBrk="1" hangingPunct="1"/>
            <a:r>
              <a:rPr lang="en-US" sz="2300" b="1" dirty="0"/>
              <a:t>PCC policy: relationships of any kind, including subject relationships, may only be made to entities within the LC/NACO Authority File</a:t>
            </a:r>
          </a:p>
        </p:txBody>
      </p:sp>
      <p:sp>
        <p:nvSpPr>
          <p:cNvPr id="4" name="Footer Placeholder 3"/>
          <p:cNvSpPr>
            <a:spLocks noGrp="1"/>
          </p:cNvSpPr>
          <p:nvPr>
            <p:ph type="ftr" sz="quarter" idx="11"/>
          </p:nvPr>
        </p:nvSpPr>
        <p:spPr/>
        <p:txBody>
          <a:bodyPr/>
          <a:lstStyle/>
          <a:p>
            <a:pPr>
              <a:defRPr/>
            </a:pPr>
            <a:r>
              <a:rPr lang="en-US"/>
              <a:t>Module 1. Foundations</a:t>
            </a:r>
          </a:p>
        </p:txBody>
      </p:sp>
      <p:sp>
        <p:nvSpPr>
          <p:cNvPr id="5" name="Slide Number Placeholder 4"/>
          <p:cNvSpPr>
            <a:spLocks noGrp="1"/>
          </p:cNvSpPr>
          <p:nvPr>
            <p:ph type="sldNum" sz="quarter" idx="12"/>
          </p:nvPr>
        </p:nvSpPr>
        <p:spPr/>
        <p:txBody>
          <a:bodyPr/>
          <a:lstStyle/>
          <a:p>
            <a:pPr>
              <a:defRPr/>
            </a:pPr>
            <a:fld id="{EE2D3F23-D4B2-4146-9D97-B8E212AE9A53}" type="slidenum">
              <a:rPr lang="en-US"/>
              <a:pPr>
                <a:defRPr/>
              </a:pPr>
              <a:t>228</a:t>
            </a:fld>
            <a:endParaRPr lang="en-US"/>
          </a:p>
        </p:txBody>
      </p:sp>
    </p:spTree>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US"/>
              <a:t>Module 1. Foundations</a:t>
            </a:r>
          </a:p>
        </p:txBody>
      </p:sp>
      <p:sp>
        <p:nvSpPr>
          <p:cNvPr id="3" name="Slide Number Placeholder 2"/>
          <p:cNvSpPr>
            <a:spLocks noGrp="1"/>
          </p:cNvSpPr>
          <p:nvPr>
            <p:ph type="sldNum" sz="quarter" idx="12"/>
          </p:nvPr>
        </p:nvSpPr>
        <p:spPr/>
        <p:txBody>
          <a:bodyPr/>
          <a:lstStyle/>
          <a:p>
            <a:pPr>
              <a:defRPr/>
            </a:pPr>
            <a:fld id="{1DDBBFD5-C3F9-44C2-946F-84CBDDF5E1AF}" type="slidenum">
              <a:rPr lang="en-US"/>
              <a:pPr>
                <a:defRPr/>
              </a:pPr>
              <a:t>229</a:t>
            </a:fld>
            <a:endParaRPr lang="en-US"/>
          </a:p>
        </p:txBody>
      </p:sp>
      <p:pic>
        <p:nvPicPr>
          <p:cNvPr id="6" name="Picture 5"/>
          <p:cNvPicPr>
            <a:picLocks noChangeAspect="1"/>
          </p:cNvPicPr>
          <p:nvPr/>
        </p:nvPicPr>
        <p:blipFill rotWithShape="1">
          <a:blip r:embed="rId3"/>
          <a:srcRect l="2673" t="15972" r="2673" b="20755"/>
          <a:stretch/>
        </p:blipFill>
        <p:spPr>
          <a:xfrm>
            <a:off x="177026" y="765175"/>
            <a:ext cx="8789948" cy="5327650"/>
          </a:xfrm>
          <a:prstGeom prst="rect">
            <a:avLst/>
          </a:prstGeom>
          <a:ln>
            <a:solidFill>
              <a:schemeClr val="tx1"/>
            </a:solidFill>
          </a:ln>
        </p:spPr>
      </p:pic>
      <p:sp>
        <p:nvSpPr>
          <p:cNvPr id="7" name="Oval 6"/>
          <p:cNvSpPr/>
          <p:nvPr/>
        </p:nvSpPr>
        <p:spPr>
          <a:xfrm>
            <a:off x="87774" y="4290350"/>
            <a:ext cx="4408026" cy="609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958391170"/>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US"/>
              <a:t>Module 1. Foundations</a:t>
            </a:r>
          </a:p>
        </p:txBody>
      </p:sp>
      <p:sp>
        <p:nvSpPr>
          <p:cNvPr id="3" name="Slide Number Placeholder 2"/>
          <p:cNvSpPr>
            <a:spLocks noGrp="1"/>
          </p:cNvSpPr>
          <p:nvPr>
            <p:ph type="sldNum" sz="quarter" idx="12"/>
          </p:nvPr>
        </p:nvSpPr>
        <p:spPr/>
        <p:txBody>
          <a:bodyPr/>
          <a:lstStyle/>
          <a:p>
            <a:pPr>
              <a:defRPr/>
            </a:pPr>
            <a:fld id="{B1BBE394-E19F-4FC8-A5E4-E80C4B8DCF50}" type="slidenum">
              <a:rPr lang="en-US"/>
              <a:pPr>
                <a:defRPr/>
              </a:pPr>
              <a:t>230</a:t>
            </a:fld>
            <a:endParaRPr lang="en-US"/>
          </a:p>
        </p:txBody>
      </p:sp>
      <p:pic>
        <p:nvPicPr>
          <p:cNvPr id="7" name="Picture 6"/>
          <p:cNvPicPr>
            <a:picLocks noChangeAspect="1"/>
          </p:cNvPicPr>
          <p:nvPr/>
        </p:nvPicPr>
        <p:blipFill rotWithShape="1">
          <a:blip r:embed="rId3"/>
          <a:srcRect l="2750" t="16140" r="2750" b="6490"/>
          <a:stretch/>
        </p:blipFill>
        <p:spPr>
          <a:xfrm>
            <a:off x="184177" y="171685"/>
            <a:ext cx="8775647" cy="6514631"/>
          </a:xfrm>
          <a:prstGeom prst="rect">
            <a:avLst/>
          </a:prstGeom>
          <a:ln>
            <a:solidFill>
              <a:schemeClr val="tx1"/>
            </a:solidFill>
          </a:ln>
        </p:spPr>
      </p:pic>
      <p:sp>
        <p:nvSpPr>
          <p:cNvPr id="5" name="Oval 4"/>
          <p:cNvSpPr/>
          <p:nvPr/>
        </p:nvSpPr>
        <p:spPr>
          <a:xfrm>
            <a:off x="184177" y="4865226"/>
            <a:ext cx="4083023"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863284169"/>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a:srcRect l="2826" t="16223" r="2572" b="15618"/>
          <a:stretch/>
        </p:blipFill>
        <p:spPr>
          <a:xfrm>
            <a:off x="179441" y="559472"/>
            <a:ext cx="8785119" cy="5739056"/>
          </a:xfrm>
          <a:prstGeom prst="rect">
            <a:avLst/>
          </a:prstGeom>
          <a:ln>
            <a:solidFill>
              <a:schemeClr val="tx1"/>
            </a:solidFill>
          </a:ln>
        </p:spPr>
      </p:pic>
      <p:sp>
        <p:nvSpPr>
          <p:cNvPr id="2" name="Footer Placeholder 1"/>
          <p:cNvSpPr>
            <a:spLocks noGrp="1"/>
          </p:cNvSpPr>
          <p:nvPr>
            <p:ph type="ftr" sz="quarter" idx="11"/>
          </p:nvPr>
        </p:nvSpPr>
        <p:spPr/>
        <p:txBody>
          <a:bodyPr/>
          <a:lstStyle/>
          <a:p>
            <a:pPr>
              <a:defRPr/>
            </a:pPr>
            <a:r>
              <a:rPr lang="en-US"/>
              <a:t>Module 1. Foundations</a:t>
            </a:r>
          </a:p>
        </p:txBody>
      </p:sp>
      <p:sp>
        <p:nvSpPr>
          <p:cNvPr id="3" name="Slide Number Placeholder 2"/>
          <p:cNvSpPr>
            <a:spLocks noGrp="1"/>
          </p:cNvSpPr>
          <p:nvPr>
            <p:ph type="sldNum" sz="quarter" idx="12"/>
          </p:nvPr>
        </p:nvSpPr>
        <p:spPr/>
        <p:txBody>
          <a:bodyPr/>
          <a:lstStyle/>
          <a:p>
            <a:pPr>
              <a:defRPr/>
            </a:pPr>
            <a:fld id="{4432E690-0554-4DE7-9584-C4EF9A0F9D00}" type="slidenum">
              <a:rPr lang="en-US"/>
              <a:pPr>
                <a:defRPr/>
              </a:pPr>
              <a:t>231</a:t>
            </a:fld>
            <a:endParaRPr lang="en-US"/>
          </a:p>
        </p:txBody>
      </p:sp>
      <p:sp>
        <p:nvSpPr>
          <p:cNvPr id="5" name="Oval 4"/>
          <p:cNvSpPr/>
          <p:nvPr/>
        </p:nvSpPr>
        <p:spPr>
          <a:xfrm>
            <a:off x="179441" y="5006050"/>
            <a:ext cx="5078359"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315082035"/>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US"/>
              <a:t>Module 1. Foundations</a:t>
            </a:r>
          </a:p>
        </p:txBody>
      </p:sp>
      <p:sp>
        <p:nvSpPr>
          <p:cNvPr id="3" name="Slide Number Placeholder 2"/>
          <p:cNvSpPr>
            <a:spLocks noGrp="1"/>
          </p:cNvSpPr>
          <p:nvPr>
            <p:ph type="sldNum" sz="quarter" idx="12"/>
          </p:nvPr>
        </p:nvSpPr>
        <p:spPr/>
        <p:txBody>
          <a:bodyPr/>
          <a:lstStyle/>
          <a:p>
            <a:pPr>
              <a:defRPr/>
            </a:pPr>
            <a:fld id="{81C8319A-C409-449B-9F18-AFFA269C9711}" type="slidenum">
              <a:rPr lang="en-US"/>
              <a:pPr>
                <a:defRPr/>
              </a:pPr>
              <a:t>232</a:t>
            </a:fld>
            <a:endParaRPr lang="en-US"/>
          </a:p>
        </p:txBody>
      </p:sp>
      <p:pic>
        <p:nvPicPr>
          <p:cNvPr id="7" name="Picture 6"/>
          <p:cNvPicPr>
            <a:picLocks noChangeAspect="1"/>
          </p:cNvPicPr>
          <p:nvPr/>
        </p:nvPicPr>
        <p:blipFill rotWithShape="1">
          <a:blip r:embed="rId3"/>
          <a:srcRect l="2656" t="16037" r="2656" b="7506"/>
          <a:stretch/>
        </p:blipFill>
        <p:spPr>
          <a:xfrm>
            <a:off x="175447" y="210122"/>
            <a:ext cx="8793106" cy="6437756"/>
          </a:xfrm>
          <a:prstGeom prst="rect">
            <a:avLst/>
          </a:prstGeom>
          <a:ln>
            <a:solidFill>
              <a:schemeClr val="tx1"/>
            </a:solidFill>
          </a:ln>
        </p:spPr>
      </p:pic>
      <p:sp>
        <p:nvSpPr>
          <p:cNvPr id="5" name="Oval 4"/>
          <p:cNvSpPr/>
          <p:nvPr/>
        </p:nvSpPr>
        <p:spPr>
          <a:xfrm>
            <a:off x="175447" y="5181600"/>
            <a:ext cx="4625153"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3292255065"/>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US"/>
              <a:t>Module 1. Foundations</a:t>
            </a:r>
          </a:p>
        </p:txBody>
      </p:sp>
      <p:sp>
        <p:nvSpPr>
          <p:cNvPr id="3" name="Slide Number Placeholder 2"/>
          <p:cNvSpPr>
            <a:spLocks noGrp="1"/>
          </p:cNvSpPr>
          <p:nvPr>
            <p:ph type="sldNum" sz="quarter" idx="12"/>
          </p:nvPr>
        </p:nvSpPr>
        <p:spPr/>
        <p:txBody>
          <a:bodyPr/>
          <a:lstStyle/>
          <a:p>
            <a:pPr>
              <a:defRPr/>
            </a:pPr>
            <a:fld id="{1962BF8D-C174-45D5-8C1B-DDB82E5D59A6}" type="slidenum">
              <a:rPr lang="en-US"/>
              <a:pPr>
                <a:defRPr/>
              </a:pPr>
              <a:t>233</a:t>
            </a:fld>
            <a:endParaRPr lang="en-US"/>
          </a:p>
        </p:txBody>
      </p:sp>
      <p:pic>
        <p:nvPicPr>
          <p:cNvPr id="6" name="Picture 5"/>
          <p:cNvPicPr>
            <a:picLocks noChangeAspect="1"/>
          </p:cNvPicPr>
          <p:nvPr/>
        </p:nvPicPr>
        <p:blipFill rotWithShape="1">
          <a:blip r:embed="rId3"/>
          <a:srcRect l="2741" t="16224" r="2741" b="22704"/>
          <a:stretch/>
        </p:blipFill>
        <p:spPr>
          <a:xfrm>
            <a:off x="183341" y="857839"/>
            <a:ext cx="8777318" cy="5142323"/>
          </a:xfrm>
          <a:prstGeom prst="rect">
            <a:avLst/>
          </a:prstGeom>
          <a:ln>
            <a:solidFill>
              <a:schemeClr val="tx1"/>
            </a:solidFill>
          </a:ln>
        </p:spPr>
      </p:pic>
      <p:sp>
        <p:nvSpPr>
          <p:cNvPr id="5" name="Oval 4"/>
          <p:cNvSpPr/>
          <p:nvPr/>
        </p:nvSpPr>
        <p:spPr>
          <a:xfrm>
            <a:off x="228600" y="4148138"/>
            <a:ext cx="4724400" cy="34766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3918008738"/>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8DE494C-2FA8-45AA-9BE4-30DAE60DC35B}"/>
              </a:ext>
            </a:extLst>
          </p:cNvPr>
          <p:cNvSpPr>
            <a:spLocks noGrp="1"/>
          </p:cNvSpPr>
          <p:nvPr>
            <p:ph type="ftr" sz="quarter" idx="11"/>
          </p:nvPr>
        </p:nvSpPr>
        <p:spPr/>
        <p:txBody>
          <a:bodyPr/>
          <a:lstStyle/>
          <a:p>
            <a:pPr>
              <a:defRPr/>
            </a:pPr>
            <a:r>
              <a:rPr lang="en-US"/>
              <a:t>Module 1. Foundations</a:t>
            </a:r>
          </a:p>
        </p:txBody>
      </p:sp>
      <p:sp>
        <p:nvSpPr>
          <p:cNvPr id="3" name="Slide Number Placeholder 2">
            <a:extLst>
              <a:ext uri="{FF2B5EF4-FFF2-40B4-BE49-F238E27FC236}">
                <a16:creationId xmlns:a16="http://schemas.microsoft.com/office/drawing/2014/main" id="{64828EF7-B253-471C-8D7B-01C6D32E3323}"/>
              </a:ext>
            </a:extLst>
          </p:cNvPr>
          <p:cNvSpPr>
            <a:spLocks noGrp="1"/>
          </p:cNvSpPr>
          <p:nvPr>
            <p:ph type="sldNum" sz="quarter" idx="12"/>
          </p:nvPr>
        </p:nvSpPr>
        <p:spPr/>
        <p:txBody>
          <a:bodyPr/>
          <a:lstStyle/>
          <a:p>
            <a:pPr>
              <a:defRPr/>
            </a:pPr>
            <a:fld id="{3BE3950E-DDF5-44B6-AABC-60FB42B89596}" type="slidenum">
              <a:rPr lang="en-US" smtClean="0"/>
              <a:pPr>
                <a:defRPr/>
              </a:pPr>
              <a:t>234</a:t>
            </a:fld>
            <a:endParaRPr lang="en-US"/>
          </a:p>
        </p:txBody>
      </p:sp>
      <p:pic>
        <p:nvPicPr>
          <p:cNvPr id="4" name="Picture 3">
            <a:extLst>
              <a:ext uri="{FF2B5EF4-FFF2-40B4-BE49-F238E27FC236}">
                <a16:creationId xmlns:a16="http://schemas.microsoft.com/office/drawing/2014/main" id="{97C7A3EA-0124-4DFF-A426-68856E5B4176}"/>
              </a:ext>
            </a:extLst>
          </p:cNvPr>
          <p:cNvPicPr>
            <a:picLocks noChangeAspect="1"/>
          </p:cNvPicPr>
          <p:nvPr/>
        </p:nvPicPr>
        <p:blipFill>
          <a:blip r:embed="rId3"/>
          <a:stretch>
            <a:fillRect/>
          </a:stretch>
        </p:blipFill>
        <p:spPr>
          <a:xfrm>
            <a:off x="215169" y="268605"/>
            <a:ext cx="8713661" cy="6320790"/>
          </a:xfrm>
          <a:prstGeom prst="rect">
            <a:avLst/>
          </a:prstGeom>
          <a:ln>
            <a:solidFill>
              <a:schemeClr val="tx1"/>
            </a:solidFill>
          </a:ln>
        </p:spPr>
      </p:pic>
      <p:sp>
        <p:nvSpPr>
          <p:cNvPr id="5" name="Oval 4">
            <a:extLst>
              <a:ext uri="{FF2B5EF4-FFF2-40B4-BE49-F238E27FC236}">
                <a16:creationId xmlns:a16="http://schemas.microsoft.com/office/drawing/2014/main" id="{F8CD6F9D-C043-4777-97E1-A97597771940}"/>
              </a:ext>
            </a:extLst>
          </p:cNvPr>
          <p:cNvSpPr/>
          <p:nvPr/>
        </p:nvSpPr>
        <p:spPr>
          <a:xfrm>
            <a:off x="164592" y="5638800"/>
            <a:ext cx="6033231" cy="46367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02700332"/>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US"/>
              <a:t>Module 1. Foundations</a:t>
            </a:r>
          </a:p>
        </p:txBody>
      </p:sp>
      <p:sp>
        <p:nvSpPr>
          <p:cNvPr id="3" name="Slide Number Placeholder 2"/>
          <p:cNvSpPr>
            <a:spLocks noGrp="1"/>
          </p:cNvSpPr>
          <p:nvPr>
            <p:ph type="sldNum" sz="quarter" idx="12"/>
          </p:nvPr>
        </p:nvSpPr>
        <p:spPr/>
        <p:txBody>
          <a:bodyPr/>
          <a:lstStyle/>
          <a:p>
            <a:pPr>
              <a:defRPr/>
            </a:pPr>
            <a:fld id="{89647932-D115-464D-9E4C-C5DEBCB3BD8D}" type="slidenum">
              <a:rPr lang="en-US"/>
              <a:pPr>
                <a:defRPr/>
              </a:pPr>
              <a:t>235</a:t>
            </a:fld>
            <a:endParaRPr lang="en-US"/>
          </a:p>
        </p:txBody>
      </p:sp>
      <p:pic>
        <p:nvPicPr>
          <p:cNvPr id="6" name="Picture 5"/>
          <p:cNvPicPr>
            <a:picLocks noChangeAspect="1"/>
          </p:cNvPicPr>
          <p:nvPr/>
        </p:nvPicPr>
        <p:blipFill rotWithShape="1">
          <a:blip r:embed="rId3"/>
          <a:srcRect l="2826" t="16130" r="2826" b="13567"/>
          <a:stretch/>
        </p:blipFill>
        <p:spPr>
          <a:xfrm>
            <a:off x="191235" y="469209"/>
            <a:ext cx="8761531" cy="5919583"/>
          </a:xfrm>
          <a:prstGeom prst="rect">
            <a:avLst/>
          </a:prstGeom>
          <a:ln>
            <a:solidFill>
              <a:schemeClr val="tx1"/>
            </a:solidFill>
          </a:ln>
        </p:spPr>
      </p:pic>
      <p:sp>
        <p:nvSpPr>
          <p:cNvPr id="5" name="Oval 4"/>
          <p:cNvSpPr/>
          <p:nvPr/>
        </p:nvSpPr>
        <p:spPr>
          <a:xfrm>
            <a:off x="229069" y="3945477"/>
            <a:ext cx="7086131" cy="36512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a:extLst>
              <a:ext uri="{FF2B5EF4-FFF2-40B4-BE49-F238E27FC236}">
                <a16:creationId xmlns:a16="http://schemas.microsoft.com/office/drawing/2014/main" id="{150BAFFD-1A57-41A5-B0B1-D77AC609F520}"/>
              </a:ext>
            </a:extLst>
          </p:cNvPr>
          <p:cNvSpPr/>
          <p:nvPr/>
        </p:nvSpPr>
        <p:spPr>
          <a:xfrm>
            <a:off x="246888" y="4310602"/>
            <a:ext cx="4544568" cy="694944"/>
          </a:xfrm>
          <a:prstGeom prst="rect">
            <a:avLst/>
          </a:prstGeom>
          <a:noFill/>
          <a:ln w="254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93698030"/>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pPr>
              <a:defRPr/>
            </a:pPr>
            <a:r>
              <a:rPr lang="en-US"/>
              <a:t>Module 1. Foundations</a:t>
            </a:r>
          </a:p>
        </p:txBody>
      </p:sp>
      <p:sp>
        <p:nvSpPr>
          <p:cNvPr id="5" name="Slide Number Placeholder 4"/>
          <p:cNvSpPr>
            <a:spLocks noGrp="1"/>
          </p:cNvSpPr>
          <p:nvPr>
            <p:ph type="sldNum" sz="quarter" idx="12"/>
          </p:nvPr>
        </p:nvSpPr>
        <p:spPr/>
        <p:txBody>
          <a:bodyPr/>
          <a:lstStyle/>
          <a:p>
            <a:pPr>
              <a:defRPr/>
            </a:pPr>
            <a:fld id="{E8A9FDF5-0985-473F-A7DD-16B3A4CB8C7F}" type="slidenum">
              <a:rPr lang="en-US"/>
              <a:pPr>
                <a:defRPr/>
              </a:pPr>
              <a:t>236</a:t>
            </a:fld>
            <a:endParaRPr lang="en-US"/>
          </a:p>
        </p:txBody>
      </p:sp>
      <p:pic>
        <p:nvPicPr>
          <p:cNvPr id="6" name="Picture 5"/>
          <p:cNvPicPr>
            <a:picLocks noChangeAspect="1"/>
          </p:cNvPicPr>
          <p:nvPr/>
        </p:nvPicPr>
        <p:blipFill rotWithShape="1">
          <a:blip r:embed="rId3"/>
          <a:srcRect l="2563" t="16057" r="2563" b="6874"/>
          <a:stretch/>
        </p:blipFill>
        <p:spPr>
          <a:xfrm>
            <a:off x="162971" y="184371"/>
            <a:ext cx="8818059" cy="6489259"/>
          </a:xfrm>
          <a:prstGeom prst="rect">
            <a:avLst/>
          </a:prstGeom>
          <a:ln>
            <a:solidFill>
              <a:schemeClr val="tx1"/>
            </a:solidFill>
          </a:ln>
        </p:spPr>
      </p:pic>
      <p:sp>
        <p:nvSpPr>
          <p:cNvPr id="3" name="Rectangle 2">
            <a:extLst>
              <a:ext uri="{FF2B5EF4-FFF2-40B4-BE49-F238E27FC236}">
                <a16:creationId xmlns:a16="http://schemas.microsoft.com/office/drawing/2014/main" id="{0DC731D8-DEBE-4A89-9B01-8D486D96D060}"/>
              </a:ext>
            </a:extLst>
          </p:cNvPr>
          <p:cNvSpPr/>
          <p:nvPr/>
        </p:nvSpPr>
        <p:spPr>
          <a:xfrm>
            <a:off x="162971" y="4215384"/>
            <a:ext cx="6237829" cy="990600"/>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98784738"/>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US"/>
              <a:t>Module 1. Foundations</a:t>
            </a:r>
          </a:p>
        </p:txBody>
      </p:sp>
      <p:sp>
        <p:nvSpPr>
          <p:cNvPr id="3" name="Slide Number Placeholder 2"/>
          <p:cNvSpPr>
            <a:spLocks noGrp="1"/>
          </p:cNvSpPr>
          <p:nvPr>
            <p:ph type="sldNum" sz="quarter" idx="12"/>
          </p:nvPr>
        </p:nvSpPr>
        <p:spPr/>
        <p:txBody>
          <a:bodyPr/>
          <a:lstStyle/>
          <a:p>
            <a:pPr>
              <a:defRPr/>
            </a:pPr>
            <a:fld id="{BF4C3A0D-D072-4A83-8BF2-47270A496711}" type="slidenum">
              <a:rPr lang="en-US"/>
              <a:pPr>
                <a:defRPr/>
              </a:pPr>
              <a:t>237</a:t>
            </a:fld>
            <a:endParaRPr lang="en-US"/>
          </a:p>
        </p:txBody>
      </p:sp>
      <p:pic>
        <p:nvPicPr>
          <p:cNvPr id="6" name="Picture 5"/>
          <p:cNvPicPr>
            <a:picLocks noChangeAspect="1"/>
          </p:cNvPicPr>
          <p:nvPr/>
        </p:nvPicPr>
        <p:blipFill rotWithShape="1">
          <a:blip r:embed="rId3"/>
          <a:srcRect l="2656" t="16037" r="2656" b="24196"/>
          <a:stretch/>
        </p:blipFill>
        <p:spPr>
          <a:xfrm>
            <a:off x="175447" y="912780"/>
            <a:ext cx="8793106" cy="5032441"/>
          </a:xfrm>
          <a:prstGeom prst="rect">
            <a:avLst/>
          </a:prstGeom>
          <a:ln>
            <a:solidFill>
              <a:schemeClr val="tx1"/>
            </a:solidFill>
          </a:ln>
        </p:spPr>
      </p:pic>
      <p:sp>
        <p:nvSpPr>
          <p:cNvPr id="5" name="Oval 4"/>
          <p:cNvSpPr/>
          <p:nvPr/>
        </p:nvSpPr>
        <p:spPr>
          <a:xfrm>
            <a:off x="175447" y="4648200"/>
            <a:ext cx="3863153" cy="685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3414130009"/>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US"/>
              <a:t>Module 1. Foundations</a:t>
            </a:r>
          </a:p>
        </p:txBody>
      </p:sp>
      <p:sp>
        <p:nvSpPr>
          <p:cNvPr id="3" name="Slide Number Placeholder 2"/>
          <p:cNvSpPr>
            <a:spLocks noGrp="1"/>
          </p:cNvSpPr>
          <p:nvPr>
            <p:ph type="sldNum" sz="quarter" idx="12"/>
          </p:nvPr>
        </p:nvSpPr>
        <p:spPr/>
        <p:txBody>
          <a:bodyPr/>
          <a:lstStyle/>
          <a:p>
            <a:pPr>
              <a:defRPr/>
            </a:pPr>
            <a:fld id="{3BE3950E-DDF5-44B6-AABC-60FB42B89596}" type="slidenum">
              <a:rPr lang="en-US" smtClean="0"/>
              <a:pPr>
                <a:defRPr/>
              </a:pPr>
              <a:t>238</a:t>
            </a:fld>
            <a:endParaRPr lang="en-US"/>
          </a:p>
        </p:txBody>
      </p:sp>
      <p:pic>
        <p:nvPicPr>
          <p:cNvPr id="7" name="Picture 6"/>
          <p:cNvPicPr>
            <a:picLocks noChangeAspect="1"/>
          </p:cNvPicPr>
          <p:nvPr/>
        </p:nvPicPr>
        <p:blipFill rotWithShape="1">
          <a:blip r:embed="rId3"/>
          <a:srcRect l="2741" t="16037" r="2741" b="37622"/>
          <a:stretch/>
        </p:blipFill>
        <p:spPr>
          <a:xfrm>
            <a:off x="183341" y="1478021"/>
            <a:ext cx="8777318" cy="3901958"/>
          </a:xfrm>
          <a:prstGeom prst="rect">
            <a:avLst/>
          </a:prstGeom>
          <a:ln>
            <a:solidFill>
              <a:schemeClr val="tx1"/>
            </a:solidFill>
          </a:ln>
        </p:spPr>
      </p:pic>
      <p:sp>
        <p:nvSpPr>
          <p:cNvPr id="5" name="Oval 4"/>
          <p:cNvSpPr/>
          <p:nvPr/>
        </p:nvSpPr>
        <p:spPr>
          <a:xfrm>
            <a:off x="218941" y="4803494"/>
            <a:ext cx="3895859" cy="32505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2110875001"/>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F431D072-F93D-4802-989B-51F5FCBC4BDF}"/>
              </a:ext>
            </a:extLst>
          </p:cNvPr>
          <p:cNvSpPr>
            <a:spLocks noGrp="1"/>
          </p:cNvSpPr>
          <p:nvPr>
            <p:ph type="ftr" sz="quarter" idx="11"/>
          </p:nvPr>
        </p:nvSpPr>
        <p:spPr/>
        <p:txBody>
          <a:bodyPr/>
          <a:lstStyle/>
          <a:p>
            <a:pPr>
              <a:defRPr/>
            </a:pPr>
            <a:r>
              <a:rPr lang="en-US"/>
              <a:t>Module 1. Foundations</a:t>
            </a:r>
          </a:p>
        </p:txBody>
      </p:sp>
      <p:sp>
        <p:nvSpPr>
          <p:cNvPr id="3" name="Slide Number Placeholder 2">
            <a:extLst>
              <a:ext uri="{FF2B5EF4-FFF2-40B4-BE49-F238E27FC236}">
                <a16:creationId xmlns:a16="http://schemas.microsoft.com/office/drawing/2014/main" id="{5E11F67A-3527-4043-901C-020D4C10C3EC}"/>
              </a:ext>
            </a:extLst>
          </p:cNvPr>
          <p:cNvSpPr>
            <a:spLocks noGrp="1"/>
          </p:cNvSpPr>
          <p:nvPr>
            <p:ph type="sldNum" sz="quarter" idx="12"/>
          </p:nvPr>
        </p:nvSpPr>
        <p:spPr/>
        <p:txBody>
          <a:bodyPr/>
          <a:lstStyle/>
          <a:p>
            <a:pPr>
              <a:defRPr/>
            </a:pPr>
            <a:fld id="{3BE3950E-DDF5-44B6-AABC-60FB42B89596}" type="slidenum">
              <a:rPr lang="en-US" smtClean="0"/>
              <a:pPr>
                <a:defRPr/>
              </a:pPr>
              <a:t>239</a:t>
            </a:fld>
            <a:endParaRPr lang="en-US"/>
          </a:p>
        </p:txBody>
      </p:sp>
      <p:pic>
        <p:nvPicPr>
          <p:cNvPr id="5" name="Picture 4">
            <a:extLst>
              <a:ext uri="{FF2B5EF4-FFF2-40B4-BE49-F238E27FC236}">
                <a16:creationId xmlns:a16="http://schemas.microsoft.com/office/drawing/2014/main" id="{22905E06-05C6-4364-9039-288D942B1B48}"/>
              </a:ext>
            </a:extLst>
          </p:cNvPr>
          <p:cNvPicPr>
            <a:picLocks noChangeAspect="1"/>
          </p:cNvPicPr>
          <p:nvPr/>
        </p:nvPicPr>
        <p:blipFill>
          <a:blip r:embed="rId3"/>
          <a:stretch>
            <a:fillRect/>
          </a:stretch>
        </p:blipFill>
        <p:spPr>
          <a:xfrm>
            <a:off x="119443" y="996696"/>
            <a:ext cx="8905113" cy="4864608"/>
          </a:xfrm>
          <a:prstGeom prst="rect">
            <a:avLst/>
          </a:prstGeom>
          <a:ln>
            <a:solidFill>
              <a:schemeClr val="tx1"/>
            </a:solidFill>
          </a:ln>
        </p:spPr>
      </p:pic>
      <p:sp>
        <p:nvSpPr>
          <p:cNvPr id="6" name="Rectangle: Rounded Corners 5">
            <a:extLst>
              <a:ext uri="{FF2B5EF4-FFF2-40B4-BE49-F238E27FC236}">
                <a16:creationId xmlns:a16="http://schemas.microsoft.com/office/drawing/2014/main" id="{531C96B8-9E5D-4E62-B265-1E932DC8CC3F}"/>
              </a:ext>
            </a:extLst>
          </p:cNvPr>
          <p:cNvSpPr/>
          <p:nvPr/>
        </p:nvSpPr>
        <p:spPr>
          <a:xfrm>
            <a:off x="119443" y="3886200"/>
            <a:ext cx="8905113" cy="609600"/>
          </a:xfrm>
          <a:prstGeom prst="round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73213099"/>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9D75D9B-1893-4EC2-B902-F5670C1DC5AE}"/>
              </a:ext>
            </a:extLst>
          </p:cNvPr>
          <p:cNvSpPr>
            <a:spLocks noGrp="1"/>
          </p:cNvSpPr>
          <p:nvPr>
            <p:ph type="ftr" sz="quarter" idx="11"/>
          </p:nvPr>
        </p:nvSpPr>
        <p:spPr/>
        <p:txBody>
          <a:bodyPr/>
          <a:lstStyle/>
          <a:p>
            <a:pPr>
              <a:defRPr/>
            </a:pPr>
            <a:r>
              <a:rPr lang="en-US"/>
              <a:t>Module 1. Foundations</a:t>
            </a:r>
          </a:p>
        </p:txBody>
      </p:sp>
      <p:sp>
        <p:nvSpPr>
          <p:cNvPr id="3" name="Slide Number Placeholder 2">
            <a:extLst>
              <a:ext uri="{FF2B5EF4-FFF2-40B4-BE49-F238E27FC236}">
                <a16:creationId xmlns:a16="http://schemas.microsoft.com/office/drawing/2014/main" id="{0406CD99-CEA5-4819-9A39-47E5A03BCF13}"/>
              </a:ext>
            </a:extLst>
          </p:cNvPr>
          <p:cNvSpPr>
            <a:spLocks noGrp="1"/>
          </p:cNvSpPr>
          <p:nvPr>
            <p:ph type="sldNum" sz="quarter" idx="12"/>
          </p:nvPr>
        </p:nvSpPr>
        <p:spPr/>
        <p:txBody>
          <a:bodyPr/>
          <a:lstStyle/>
          <a:p>
            <a:pPr>
              <a:defRPr/>
            </a:pPr>
            <a:fld id="{3BE3950E-DDF5-44B6-AABC-60FB42B89596}" type="slidenum">
              <a:rPr lang="en-US" smtClean="0"/>
              <a:pPr>
                <a:defRPr/>
              </a:pPr>
              <a:t>240</a:t>
            </a:fld>
            <a:endParaRPr lang="en-US"/>
          </a:p>
        </p:txBody>
      </p:sp>
      <p:pic>
        <p:nvPicPr>
          <p:cNvPr id="5" name="Picture 4">
            <a:extLst>
              <a:ext uri="{FF2B5EF4-FFF2-40B4-BE49-F238E27FC236}">
                <a16:creationId xmlns:a16="http://schemas.microsoft.com/office/drawing/2014/main" id="{D83AD025-42F3-4CE1-B5FF-FF6164CB2529}"/>
              </a:ext>
            </a:extLst>
          </p:cNvPr>
          <p:cNvPicPr>
            <a:picLocks noChangeAspect="1"/>
          </p:cNvPicPr>
          <p:nvPr/>
        </p:nvPicPr>
        <p:blipFill>
          <a:blip r:embed="rId3"/>
          <a:stretch>
            <a:fillRect/>
          </a:stretch>
        </p:blipFill>
        <p:spPr>
          <a:xfrm>
            <a:off x="1595435" y="-15398"/>
            <a:ext cx="6310313" cy="3634740"/>
          </a:xfrm>
          <a:prstGeom prst="rect">
            <a:avLst/>
          </a:prstGeom>
        </p:spPr>
      </p:pic>
      <p:pic>
        <p:nvPicPr>
          <p:cNvPr id="6" name="Picture 5">
            <a:extLst>
              <a:ext uri="{FF2B5EF4-FFF2-40B4-BE49-F238E27FC236}">
                <a16:creationId xmlns:a16="http://schemas.microsoft.com/office/drawing/2014/main" id="{FAD0D3E5-62B5-421D-90CB-8B0681C72249}"/>
              </a:ext>
            </a:extLst>
          </p:cNvPr>
          <p:cNvPicPr>
            <a:picLocks noChangeAspect="1"/>
          </p:cNvPicPr>
          <p:nvPr/>
        </p:nvPicPr>
        <p:blipFill>
          <a:blip r:embed="rId4"/>
          <a:stretch>
            <a:fillRect/>
          </a:stretch>
        </p:blipFill>
        <p:spPr>
          <a:xfrm>
            <a:off x="1595436" y="3585189"/>
            <a:ext cx="6280023" cy="3261170"/>
          </a:xfrm>
          <a:prstGeom prst="rect">
            <a:avLst/>
          </a:prstGeom>
        </p:spPr>
      </p:pic>
      <p:sp>
        <p:nvSpPr>
          <p:cNvPr id="7" name="Oval 6">
            <a:extLst>
              <a:ext uri="{FF2B5EF4-FFF2-40B4-BE49-F238E27FC236}">
                <a16:creationId xmlns:a16="http://schemas.microsoft.com/office/drawing/2014/main" id="{36A87192-E0B5-40FC-80F9-C1CECBFE04A8}"/>
              </a:ext>
            </a:extLst>
          </p:cNvPr>
          <p:cNvSpPr/>
          <p:nvPr/>
        </p:nvSpPr>
        <p:spPr>
          <a:xfrm>
            <a:off x="6248400" y="3585189"/>
            <a:ext cx="838200" cy="224811"/>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36499191"/>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7135698B-8E19-4590-A807-693539BBF943}"/>
              </a:ext>
            </a:extLst>
          </p:cNvPr>
          <p:cNvSpPr>
            <a:spLocks noGrp="1"/>
          </p:cNvSpPr>
          <p:nvPr>
            <p:ph type="ftr" sz="quarter" idx="11"/>
          </p:nvPr>
        </p:nvSpPr>
        <p:spPr/>
        <p:txBody>
          <a:bodyPr/>
          <a:lstStyle/>
          <a:p>
            <a:pPr>
              <a:defRPr/>
            </a:pPr>
            <a:r>
              <a:rPr lang="en-US"/>
              <a:t>Module 1. Foundations</a:t>
            </a:r>
          </a:p>
        </p:txBody>
      </p:sp>
      <p:sp>
        <p:nvSpPr>
          <p:cNvPr id="3" name="Slide Number Placeholder 2">
            <a:extLst>
              <a:ext uri="{FF2B5EF4-FFF2-40B4-BE49-F238E27FC236}">
                <a16:creationId xmlns:a16="http://schemas.microsoft.com/office/drawing/2014/main" id="{F64EDFB5-153D-4B65-AE43-9342A841764A}"/>
              </a:ext>
            </a:extLst>
          </p:cNvPr>
          <p:cNvSpPr>
            <a:spLocks noGrp="1"/>
          </p:cNvSpPr>
          <p:nvPr>
            <p:ph type="sldNum" sz="quarter" idx="12"/>
          </p:nvPr>
        </p:nvSpPr>
        <p:spPr/>
        <p:txBody>
          <a:bodyPr/>
          <a:lstStyle/>
          <a:p>
            <a:pPr>
              <a:defRPr/>
            </a:pPr>
            <a:fld id="{3BE3950E-DDF5-44B6-AABC-60FB42B89596}" type="slidenum">
              <a:rPr lang="en-US" smtClean="0"/>
              <a:pPr>
                <a:defRPr/>
              </a:pPr>
              <a:t>241</a:t>
            </a:fld>
            <a:endParaRPr lang="en-US"/>
          </a:p>
        </p:txBody>
      </p:sp>
      <p:pic>
        <p:nvPicPr>
          <p:cNvPr id="4" name="Picture 3">
            <a:extLst>
              <a:ext uri="{FF2B5EF4-FFF2-40B4-BE49-F238E27FC236}">
                <a16:creationId xmlns:a16="http://schemas.microsoft.com/office/drawing/2014/main" id="{04E11B8D-6F99-4F10-8DFC-514E1091D2F6}"/>
              </a:ext>
            </a:extLst>
          </p:cNvPr>
          <p:cNvPicPr>
            <a:picLocks noChangeAspect="1"/>
          </p:cNvPicPr>
          <p:nvPr/>
        </p:nvPicPr>
        <p:blipFill>
          <a:blip r:embed="rId3"/>
          <a:stretch>
            <a:fillRect/>
          </a:stretch>
        </p:blipFill>
        <p:spPr>
          <a:xfrm>
            <a:off x="291893" y="111970"/>
            <a:ext cx="8560213" cy="6331077"/>
          </a:xfrm>
          <a:prstGeom prst="rect">
            <a:avLst/>
          </a:prstGeom>
        </p:spPr>
      </p:pic>
      <p:sp>
        <p:nvSpPr>
          <p:cNvPr id="5" name="Oval 4">
            <a:extLst>
              <a:ext uri="{FF2B5EF4-FFF2-40B4-BE49-F238E27FC236}">
                <a16:creationId xmlns:a16="http://schemas.microsoft.com/office/drawing/2014/main" id="{948A54A6-B8E7-4B06-8A97-6B4E59BF717D}"/>
              </a:ext>
            </a:extLst>
          </p:cNvPr>
          <p:cNvSpPr/>
          <p:nvPr/>
        </p:nvSpPr>
        <p:spPr>
          <a:xfrm>
            <a:off x="5334000" y="3733800"/>
            <a:ext cx="1752600" cy="365125"/>
          </a:xfrm>
          <a:prstGeom prst="ellipse">
            <a:avLst/>
          </a:prstGeom>
          <a:noFill/>
          <a:ln w="222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2351161"/>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1889" name="Title 1"/>
          <p:cNvSpPr>
            <a:spLocks noGrp="1"/>
          </p:cNvSpPr>
          <p:nvPr>
            <p:ph type="title"/>
          </p:nvPr>
        </p:nvSpPr>
        <p:spPr/>
        <p:txBody>
          <a:bodyPr/>
          <a:lstStyle/>
          <a:p>
            <a:pPr eaLnBrk="1" hangingPunct="1"/>
            <a:r>
              <a:rPr lang="en-US"/>
              <a:t>6XX: Notes</a:t>
            </a:r>
          </a:p>
        </p:txBody>
      </p:sp>
      <p:sp>
        <p:nvSpPr>
          <p:cNvPr id="421890" name="Content Placeholder 2"/>
          <p:cNvSpPr>
            <a:spLocks noGrp="1"/>
          </p:cNvSpPr>
          <p:nvPr>
            <p:ph idx="1"/>
          </p:nvPr>
        </p:nvSpPr>
        <p:spPr/>
        <p:txBody>
          <a:bodyPr/>
          <a:lstStyle/>
          <a:p>
            <a:pPr eaLnBrk="1" hangingPunct="1"/>
            <a:r>
              <a:rPr lang="en-US" dirty="0"/>
              <a:t>667: Cataloguer’s note (RDA 5.9, 8.13)</a:t>
            </a:r>
          </a:p>
          <a:p>
            <a:pPr eaLnBrk="1" hangingPunct="1"/>
            <a:r>
              <a:rPr lang="en-US" dirty="0"/>
              <a:t>Intended for other catalogers, not for the public</a:t>
            </a:r>
          </a:p>
          <a:p>
            <a:pPr eaLnBrk="1" hangingPunct="1"/>
            <a:r>
              <a:rPr lang="en-US" dirty="0"/>
              <a:t>Free text, no required format, although there are some commonly used phrases</a:t>
            </a:r>
          </a:p>
          <a:p>
            <a:pPr eaLnBrk="1" hangingPunct="1"/>
            <a:r>
              <a:rPr lang="en-US" dirty="0"/>
              <a:t>DCM Z1 has a selection of representative examples</a:t>
            </a:r>
          </a:p>
          <a:p>
            <a:pPr eaLnBrk="1" hangingPunct="1"/>
            <a:endParaRPr lang="en-US" dirty="0"/>
          </a:p>
        </p:txBody>
      </p:sp>
      <p:sp>
        <p:nvSpPr>
          <p:cNvPr id="4" name="Footer Placeholder 3"/>
          <p:cNvSpPr>
            <a:spLocks noGrp="1"/>
          </p:cNvSpPr>
          <p:nvPr>
            <p:ph type="ftr" sz="quarter" idx="11"/>
          </p:nvPr>
        </p:nvSpPr>
        <p:spPr/>
        <p:txBody>
          <a:bodyPr/>
          <a:lstStyle/>
          <a:p>
            <a:pPr>
              <a:defRPr/>
            </a:pPr>
            <a:r>
              <a:rPr lang="en-US"/>
              <a:t>Module 1. Foundations</a:t>
            </a:r>
          </a:p>
        </p:txBody>
      </p:sp>
      <p:sp>
        <p:nvSpPr>
          <p:cNvPr id="5" name="Slide Number Placeholder 4"/>
          <p:cNvSpPr>
            <a:spLocks noGrp="1"/>
          </p:cNvSpPr>
          <p:nvPr>
            <p:ph type="sldNum" sz="quarter" idx="12"/>
          </p:nvPr>
        </p:nvSpPr>
        <p:spPr/>
        <p:txBody>
          <a:bodyPr/>
          <a:lstStyle/>
          <a:p>
            <a:pPr>
              <a:defRPr/>
            </a:pPr>
            <a:fld id="{BBB87A4A-BC32-4FC3-AFA4-B3155D14427A}" type="slidenum">
              <a:rPr lang="en-US"/>
              <a:pPr>
                <a:defRPr/>
              </a:pPr>
              <a:t>242</a:t>
            </a:fld>
            <a:endParaRPr lang="en-US"/>
          </a:p>
        </p:txBody>
      </p:sp>
    </p:spTree>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US"/>
              <a:t>Module 1. Foundations</a:t>
            </a:r>
          </a:p>
        </p:txBody>
      </p:sp>
      <p:sp>
        <p:nvSpPr>
          <p:cNvPr id="3" name="Slide Number Placeholder 2"/>
          <p:cNvSpPr>
            <a:spLocks noGrp="1"/>
          </p:cNvSpPr>
          <p:nvPr>
            <p:ph type="sldNum" sz="quarter" idx="12"/>
          </p:nvPr>
        </p:nvSpPr>
        <p:spPr/>
        <p:txBody>
          <a:bodyPr/>
          <a:lstStyle/>
          <a:p>
            <a:pPr>
              <a:defRPr/>
            </a:pPr>
            <a:fld id="{3BE3950E-DDF5-44B6-AABC-60FB42B89596}" type="slidenum">
              <a:rPr lang="en-US" smtClean="0"/>
              <a:pPr>
                <a:defRPr/>
              </a:pPr>
              <a:t>243</a:t>
            </a:fld>
            <a:endParaRPr lang="en-US"/>
          </a:p>
        </p:txBody>
      </p:sp>
      <p:pic>
        <p:nvPicPr>
          <p:cNvPr id="4" name="Picture 3"/>
          <p:cNvPicPr>
            <a:picLocks noChangeAspect="1"/>
          </p:cNvPicPr>
          <p:nvPr/>
        </p:nvPicPr>
        <p:blipFill>
          <a:blip r:embed="rId3"/>
          <a:stretch>
            <a:fillRect/>
          </a:stretch>
        </p:blipFill>
        <p:spPr>
          <a:xfrm>
            <a:off x="164306" y="1143000"/>
            <a:ext cx="8815388" cy="3943350"/>
          </a:xfrm>
          <a:prstGeom prst="rect">
            <a:avLst/>
          </a:prstGeom>
          <a:ln w="12700">
            <a:solidFill>
              <a:schemeClr val="tx1"/>
            </a:solidFill>
          </a:ln>
        </p:spPr>
      </p:pic>
      <p:sp>
        <p:nvSpPr>
          <p:cNvPr id="5" name="Oval 4"/>
          <p:cNvSpPr/>
          <p:nvPr/>
        </p:nvSpPr>
        <p:spPr>
          <a:xfrm>
            <a:off x="164306" y="4419600"/>
            <a:ext cx="4102894"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1905000" y="1581912"/>
            <a:ext cx="304800" cy="24688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15298446"/>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704975"/>
            <a:ext cx="8631439" cy="264795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Footer Placeholder 3"/>
          <p:cNvSpPr>
            <a:spLocks noGrp="1"/>
          </p:cNvSpPr>
          <p:nvPr>
            <p:ph type="ftr" sz="quarter" idx="11"/>
          </p:nvPr>
        </p:nvSpPr>
        <p:spPr/>
        <p:txBody>
          <a:bodyPr/>
          <a:lstStyle/>
          <a:p>
            <a:pPr>
              <a:defRPr/>
            </a:pPr>
            <a:r>
              <a:rPr lang="en-US"/>
              <a:t>Module 1. Foundations</a:t>
            </a:r>
          </a:p>
        </p:txBody>
      </p:sp>
      <p:sp>
        <p:nvSpPr>
          <p:cNvPr id="5" name="Slide Number Placeholder 4"/>
          <p:cNvSpPr>
            <a:spLocks noGrp="1"/>
          </p:cNvSpPr>
          <p:nvPr>
            <p:ph type="sldNum" sz="quarter" idx="12"/>
          </p:nvPr>
        </p:nvSpPr>
        <p:spPr/>
        <p:txBody>
          <a:bodyPr/>
          <a:lstStyle/>
          <a:p>
            <a:pPr>
              <a:defRPr/>
            </a:pPr>
            <a:fld id="{D33112F6-1B2C-4764-862A-01039E4F9950}" type="slidenum">
              <a:rPr lang="en-US"/>
              <a:pPr>
                <a:defRPr/>
              </a:pPr>
              <a:t>244</a:t>
            </a:fld>
            <a:endParaRPr lang="en-US"/>
          </a:p>
        </p:txBody>
      </p:sp>
      <p:sp>
        <p:nvSpPr>
          <p:cNvPr id="8" name="Oval 7"/>
          <p:cNvSpPr/>
          <p:nvPr/>
        </p:nvSpPr>
        <p:spPr>
          <a:xfrm>
            <a:off x="0" y="2819400"/>
            <a:ext cx="3733800" cy="64922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8841981-1739-48A2-A4F7-05F4F158EF35}"/>
              </a:ext>
            </a:extLst>
          </p:cNvPr>
          <p:cNvSpPr>
            <a:spLocks noGrp="1"/>
          </p:cNvSpPr>
          <p:nvPr>
            <p:ph type="ftr" sz="quarter" idx="11"/>
          </p:nvPr>
        </p:nvSpPr>
        <p:spPr/>
        <p:txBody>
          <a:bodyPr/>
          <a:lstStyle/>
          <a:p>
            <a:pPr>
              <a:defRPr/>
            </a:pPr>
            <a:r>
              <a:rPr lang="en-US"/>
              <a:t>Module 1. Foundations</a:t>
            </a:r>
          </a:p>
        </p:txBody>
      </p:sp>
      <p:sp>
        <p:nvSpPr>
          <p:cNvPr id="3" name="Slide Number Placeholder 2">
            <a:extLst>
              <a:ext uri="{FF2B5EF4-FFF2-40B4-BE49-F238E27FC236}">
                <a16:creationId xmlns:a16="http://schemas.microsoft.com/office/drawing/2014/main" id="{71002904-79F7-4F44-9B30-16B2B9436876}"/>
              </a:ext>
            </a:extLst>
          </p:cNvPr>
          <p:cNvSpPr>
            <a:spLocks noGrp="1"/>
          </p:cNvSpPr>
          <p:nvPr>
            <p:ph type="sldNum" sz="quarter" idx="12"/>
          </p:nvPr>
        </p:nvSpPr>
        <p:spPr/>
        <p:txBody>
          <a:bodyPr/>
          <a:lstStyle/>
          <a:p>
            <a:pPr>
              <a:defRPr/>
            </a:pPr>
            <a:fld id="{3BE3950E-DDF5-44B6-AABC-60FB42B89596}" type="slidenum">
              <a:rPr lang="en-US" smtClean="0"/>
              <a:pPr>
                <a:defRPr/>
              </a:pPr>
              <a:t>245</a:t>
            </a:fld>
            <a:endParaRPr lang="en-US"/>
          </a:p>
        </p:txBody>
      </p:sp>
      <p:pic>
        <p:nvPicPr>
          <p:cNvPr id="4" name="Picture 3">
            <a:extLst>
              <a:ext uri="{FF2B5EF4-FFF2-40B4-BE49-F238E27FC236}">
                <a16:creationId xmlns:a16="http://schemas.microsoft.com/office/drawing/2014/main" id="{DAC56ABE-2576-4CBB-A9D8-8054188CA421}"/>
              </a:ext>
            </a:extLst>
          </p:cNvPr>
          <p:cNvPicPr>
            <a:picLocks noChangeAspect="1"/>
          </p:cNvPicPr>
          <p:nvPr/>
        </p:nvPicPr>
        <p:blipFill>
          <a:blip r:embed="rId3"/>
          <a:stretch>
            <a:fillRect/>
          </a:stretch>
        </p:blipFill>
        <p:spPr>
          <a:xfrm>
            <a:off x="599952" y="265557"/>
            <a:ext cx="7492365" cy="6326886"/>
          </a:xfrm>
          <a:prstGeom prst="rect">
            <a:avLst/>
          </a:prstGeom>
          <a:ln>
            <a:solidFill>
              <a:schemeClr val="tx1"/>
            </a:solidFill>
          </a:ln>
        </p:spPr>
      </p:pic>
      <p:sp>
        <p:nvSpPr>
          <p:cNvPr id="5" name="Rectangle 4">
            <a:extLst>
              <a:ext uri="{FF2B5EF4-FFF2-40B4-BE49-F238E27FC236}">
                <a16:creationId xmlns:a16="http://schemas.microsoft.com/office/drawing/2014/main" id="{6D36BB7C-8FED-4B7B-ABF0-8C4F99DDF029}"/>
              </a:ext>
            </a:extLst>
          </p:cNvPr>
          <p:cNvSpPr/>
          <p:nvPr/>
        </p:nvSpPr>
        <p:spPr>
          <a:xfrm>
            <a:off x="599952" y="5862193"/>
            <a:ext cx="7315200" cy="36512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85193851"/>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985" name="Title 1"/>
          <p:cNvSpPr>
            <a:spLocks noGrp="1"/>
          </p:cNvSpPr>
          <p:nvPr>
            <p:ph type="title"/>
          </p:nvPr>
        </p:nvSpPr>
        <p:spPr/>
        <p:txBody>
          <a:bodyPr/>
          <a:lstStyle/>
          <a:p>
            <a:pPr eaLnBrk="1" hangingPunct="1"/>
            <a:r>
              <a:rPr lang="en-US" dirty="0"/>
              <a:t>6XX: Notes</a:t>
            </a:r>
          </a:p>
        </p:txBody>
      </p:sp>
      <p:sp>
        <p:nvSpPr>
          <p:cNvPr id="425986" name="Content Placeholder 2"/>
          <p:cNvSpPr>
            <a:spLocks noGrp="1"/>
          </p:cNvSpPr>
          <p:nvPr>
            <p:ph idx="1"/>
          </p:nvPr>
        </p:nvSpPr>
        <p:spPr>
          <a:xfrm>
            <a:off x="457200" y="1371600"/>
            <a:ext cx="8229600" cy="4876800"/>
          </a:xfrm>
        </p:spPr>
        <p:txBody>
          <a:bodyPr/>
          <a:lstStyle/>
          <a:p>
            <a:pPr eaLnBrk="1" hangingPunct="1"/>
            <a:r>
              <a:rPr lang="en-US" sz="2800" dirty="0"/>
              <a:t>670: Source consulted (RDA 5.8, 8.12)</a:t>
            </a:r>
          </a:p>
          <a:p>
            <a:pPr eaLnBrk="1" hangingPunct="1"/>
            <a:r>
              <a:rPr lang="en-US" sz="2800" dirty="0"/>
              <a:t>Records sources of information used to record other elements in the description</a:t>
            </a:r>
          </a:p>
          <a:p>
            <a:pPr eaLnBrk="1" hangingPunct="1"/>
            <a:r>
              <a:rPr lang="en-US" sz="2800" dirty="0"/>
              <a:t>Use one 670 per source</a:t>
            </a:r>
          </a:p>
          <a:p>
            <a:pPr eaLnBrk="1" hangingPunct="1"/>
            <a:r>
              <a:rPr lang="en-US" sz="2800" dirty="0"/>
              <a:t>In NACO practice the first is generally the resource being cataloged when the authority record is first created</a:t>
            </a:r>
          </a:p>
          <a:p>
            <a:pPr eaLnBrk="1" hangingPunct="1"/>
            <a:r>
              <a:rPr lang="en-US" sz="2800" dirty="0"/>
              <a:t>Suggested format: </a:t>
            </a:r>
          </a:p>
          <a:p>
            <a:pPr marL="457200" lvl="1" indent="0" eaLnBrk="1" hangingPunct="1">
              <a:buFont typeface="Arial" charset="0"/>
              <a:buNone/>
            </a:pPr>
            <a:r>
              <a:rPr lang="en-US" sz="2400" dirty="0"/>
              <a:t>	670    Title proper, date: $b location within source (data 	           found)</a:t>
            </a:r>
          </a:p>
        </p:txBody>
      </p:sp>
      <p:sp>
        <p:nvSpPr>
          <p:cNvPr id="4" name="Footer Placeholder 3"/>
          <p:cNvSpPr>
            <a:spLocks noGrp="1"/>
          </p:cNvSpPr>
          <p:nvPr>
            <p:ph type="ftr" sz="quarter" idx="11"/>
          </p:nvPr>
        </p:nvSpPr>
        <p:spPr/>
        <p:txBody>
          <a:bodyPr/>
          <a:lstStyle/>
          <a:p>
            <a:pPr>
              <a:defRPr/>
            </a:pPr>
            <a:r>
              <a:rPr lang="en-US"/>
              <a:t>Module 1. Foundations</a:t>
            </a:r>
          </a:p>
        </p:txBody>
      </p:sp>
      <p:sp>
        <p:nvSpPr>
          <p:cNvPr id="5" name="Slide Number Placeholder 4"/>
          <p:cNvSpPr>
            <a:spLocks noGrp="1"/>
          </p:cNvSpPr>
          <p:nvPr>
            <p:ph type="sldNum" sz="quarter" idx="12"/>
          </p:nvPr>
        </p:nvSpPr>
        <p:spPr/>
        <p:txBody>
          <a:bodyPr/>
          <a:lstStyle/>
          <a:p>
            <a:pPr>
              <a:defRPr/>
            </a:pPr>
            <a:fld id="{77B05ABC-4556-43C2-A057-04CE7677033F}" type="slidenum">
              <a:rPr lang="en-US"/>
              <a:pPr>
                <a:defRPr/>
              </a:pPr>
              <a:t>246</a:t>
            </a:fld>
            <a:endParaRPr lang="en-US"/>
          </a:p>
        </p:txBody>
      </p:sp>
    </p:spTree>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Content Placeholder 2"/>
          <p:cNvSpPr>
            <a:spLocks noGrp="1"/>
          </p:cNvSpPr>
          <p:nvPr>
            <p:ph idx="1"/>
          </p:nvPr>
        </p:nvSpPr>
        <p:spPr>
          <a:xfrm>
            <a:off x="200025" y="488950"/>
            <a:ext cx="8743950" cy="5867400"/>
          </a:xfrm>
        </p:spPr>
        <p:txBody>
          <a:bodyPr/>
          <a:lstStyle/>
          <a:p>
            <a:pPr eaLnBrk="1" hangingPunct="1"/>
            <a:r>
              <a:rPr lang="en-US" sz="2800" dirty="0"/>
              <a:t>For online sources, can use subfield $u to link to cited resource if it contains significant information that cannot be cited succinctly in the NAR</a:t>
            </a:r>
          </a:p>
          <a:p>
            <a:pPr eaLnBrk="1" hangingPunct="1">
              <a:spcAft>
                <a:spcPts val="1800"/>
              </a:spcAft>
            </a:pPr>
            <a:r>
              <a:rPr lang="en-US" sz="2800" dirty="0"/>
              <a:t>Does not take the place of requirement to cite relevant data in $a and $b of the 670 needed to support the 1XX or 4XXs</a:t>
            </a:r>
            <a:endParaRPr lang="en-US" sz="2400" dirty="0"/>
          </a:p>
          <a:p>
            <a:pPr marL="0" indent="0" eaLnBrk="1" hangingPunct="1">
              <a:buNone/>
            </a:pPr>
            <a:r>
              <a:rPr lang="en-US" sz="2200" dirty="0"/>
              <a:t>  670    Heather </a:t>
            </a:r>
            <a:r>
              <a:rPr lang="en-US" sz="2200" dirty="0" err="1"/>
              <a:t>Hiestand</a:t>
            </a:r>
            <a:r>
              <a:rPr lang="en-US" sz="2200" dirty="0"/>
              <a:t> website, June 13, 2018: $b home page (Heather</a:t>
            </a:r>
          </a:p>
          <a:p>
            <a:pPr marL="0" indent="0" eaLnBrk="1" hangingPunct="1">
              <a:buNone/>
            </a:pPr>
            <a:r>
              <a:rPr lang="en-US" sz="2200" dirty="0"/>
              <a:t>             </a:t>
            </a:r>
            <a:r>
              <a:rPr lang="en-US" sz="2200" dirty="0" err="1"/>
              <a:t>Hiestand</a:t>
            </a:r>
            <a:r>
              <a:rPr lang="en-US" sz="2200" dirty="0"/>
              <a:t>) about (born in Illinois; her family migrated west before</a:t>
            </a:r>
          </a:p>
          <a:p>
            <a:pPr marL="0" indent="0" eaLnBrk="1" hangingPunct="1">
              <a:buNone/>
            </a:pPr>
            <a:r>
              <a:rPr lang="en-US" sz="2200" dirty="0"/>
              <a:t>             she started school. Since then she has claimed Washington State as</a:t>
            </a:r>
          </a:p>
          <a:p>
            <a:pPr marL="0" indent="0" eaLnBrk="1" hangingPunct="1">
              <a:buNone/>
            </a:pPr>
            <a:r>
              <a:rPr lang="en-US" sz="2200" dirty="0"/>
              <a:t>             home, except for a few years in California; has written mystery,</a:t>
            </a:r>
          </a:p>
          <a:p>
            <a:pPr marL="0" indent="0" eaLnBrk="1" hangingPunct="1">
              <a:buNone/>
            </a:pPr>
            <a:r>
              <a:rPr lang="en-US" sz="2200" dirty="0"/>
              <a:t>             romance, and historical fantasy; author of many novels, novellas,</a:t>
            </a:r>
          </a:p>
          <a:p>
            <a:pPr marL="0" indent="0" eaLnBrk="1" hangingPunct="1">
              <a:buNone/>
            </a:pPr>
            <a:r>
              <a:rPr lang="en-US" sz="2200" dirty="0"/>
              <a:t>             and short stories; also writes as Heather Redmond and formerly,</a:t>
            </a:r>
          </a:p>
          <a:p>
            <a:pPr marL="0" indent="0" eaLnBrk="1" hangingPunct="1">
              <a:buNone/>
            </a:pPr>
            <a:r>
              <a:rPr lang="en-US" sz="2200" dirty="0"/>
              <a:t>             Anh </a:t>
            </a:r>
            <a:r>
              <a:rPr lang="en-US" sz="2200" dirty="0" err="1"/>
              <a:t>Leod</a:t>
            </a:r>
            <a:r>
              <a:rPr lang="en-US" sz="2200" dirty="0"/>
              <a:t>) $u http://heatherhiestand.com/about-heather/</a:t>
            </a:r>
          </a:p>
          <a:p>
            <a:pPr marL="0" indent="0" eaLnBrk="1" hangingPunct="1">
              <a:buNone/>
            </a:pPr>
            <a:endParaRPr lang="en-US" sz="2400" dirty="0"/>
          </a:p>
          <a:p>
            <a:pPr marL="0" indent="0" eaLnBrk="1" hangingPunct="1">
              <a:buNone/>
            </a:pPr>
            <a:endParaRPr lang="en-US" sz="2400" dirty="0"/>
          </a:p>
          <a:p>
            <a:pPr marL="0" indent="0" eaLnBrk="1" hangingPunct="1">
              <a:buNone/>
            </a:pPr>
            <a:r>
              <a:rPr lang="en-US" sz="2400" dirty="0"/>
              <a:t>      </a:t>
            </a:r>
          </a:p>
        </p:txBody>
      </p:sp>
      <p:sp>
        <p:nvSpPr>
          <p:cNvPr id="4" name="Slide Number Placeholder 3"/>
          <p:cNvSpPr>
            <a:spLocks noGrp="1"/>
          </p:cNvSpPr>
          <p:nvPr>
            <p:ph type="sldNum" sz="quarter" idx="12"/>
          </p:nvPr>
        </p:nvSpPr>
        <p:spPr/>
        <p:txBody>
          <a:bodyPr/>
          <a:lstStyle/>
          <a:p>
            <a:pPr>
              <a:defRPr/>
            </a:pPr>
            <a:fld id="{20D30DBA-9555-4BC2-8EA3-F545709E8DE6}" type="slidenum">
              <a:rPr lang="en-US"/>
              <a:pPr>
                <a:defRPr/>
              </a:pPr>
              <a:t>247</a:t>
            </a:fld>
            <a:endParaRPr lang="en-US" dirty="0"/>
          </a:p>
        </p:txBody>
      </p:sp>
      <p:sp>
        <p:nvSpPr>
          <p:cNvPr id="6" name="Footer Placeholder 5"/>
          <p:cNvSpPr>
            <a:spLocks noGrp="1"/>
          </p:cNvSpPr>
          <p:nvPr>
            <p:ph type="ftr" sz="quarter" idx="11"/>
          </p:nvPr>
        </p:nvSpPr>
        <p:spPr/>
        <p:txBody>
          <a:bodyPr/>
          <a:lstStyle/>
          <a:p>
            <a:pPr>
              <a:defRPr/>
            </a:pPr>
            <a:r>
              <a:rPr lang="en-US"/>
              <a:t>Module 2. Describing Persons</a:t>
            </a:r>
            <a:endParaRPr lang="en-US" dirty="0"/>
          </a:p>
        </p:txBody>
      </p:sp>
    </p:spTree>
    <p:extLst>
      <p:ext uri="{BB962C8B-B14F-4D97-AF65-F5344CB8AC3E}">
        <p14:creationId xmlns:p14="http://schemas.microsoft.com/office/powerpoint/2010/main" val="3988914620"/>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pPr>
              <a:defRPr/>
            </a:pPr>
            <a:r>
              <a:rPr lang="en-US"/>
              <a:t>Module 1. Foundations</a:t>
            </a:r>
          </a:p>
        </p:txBody>
      </p:sp>
      <p:sp>
        <p:nvSpPr>
          <p:cNvPr id="5" name="Slide Number Placeholder 4"/>
          <p:cNvSpPr>
            <a:spLocks noGrp="1"/>
          </p:cNvSpPr>
          <p:nvPr>
            <p:ph type="sldNum" sz="quarter" idx="12"/>
          </p:nvPr>
        </p:nvSpPr>
        <p:spPr/>
        <p:txBody>
          <a:bodyPr/>
          <a:lstStyle/>
          <a:p>
            <a:pPr>
              <a:defRPr/>
            </a:pPr>
            <a:fld id="{A38ACDD6-3794-4D38-908B-99BEAD5352E5}" type="slidenum">
              <a:rPr lang="en-US"/>
              <a:pPr>
                <a:defRPr/>
              </a:pPr>
              <a:t>248</a:t>
            </a:fld>
            <a:endParaRPr lang="en-US"/>
          </a:p>
        </p:txBody>
      </p:sp>
      <p:pic>
        <p:nvPicPr>
          <p:cNvPr id="3" name="Picture 2">
            <a:extLst>
              <a:ext uri="{FF2B5EF4-FFF2-40B4-BE49-F238E27FC236}">
                <a16:creationId xmlns:a16="http://schemas.microsoft.com/office/drawing/2014/main" id="{6A2CAD77-EBB3-458C-9D21-F25EFC8A82F5}"/>
              </a:ext>
            </a:extLst>
          </p:cNvPr>
          <p:cNvPicPr>
            <a:picLocks noChangeAspect="1"/>
          </p:cNvPicPr>
          <p:nvPr/>
        </p:nvPicPr>
        <p:blipFill>
          <a:blip r:embed="rId3"/>
          <a:stretch>
            <a:fillRect/>
          </a:stretch>
        </p:blipFill>
        <p:spPr>
          <a:xfrm>
            <a:off x="170021" y="914400"/>
            <a:ext cx="8803958" cy="4872514"/>
          </a:xfrm>
          <a:prstGeom prst="rect">
            <a:avLst/>
          </a:prstGeom>
        </p:spPr>
      </p:pic>
    </p:spTree>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457200" y="201450"/>
            <a:ext cx="8153400" cy="6123150"/>
          </a:xfrm>
          <a:prstGeom prst="rect">
            <a:avLst/>
          </a:prstGeom>
          <a:ln>
            <a:solidFill>
              <a:schemeClr val="tx1"/>
            </a:solidFill>
          </a:ln>
        </p:spPr>
      </p:pic>
      <p:sp>
        <p:nvSpPr>
          <p:cNvPr id="4" name="Footer Placeholder 3"/>
          <p:cNvSpPr>
            <a:spLocks noGrp="1"/>
          </p:cNvSpPr>
          <p:nvPr>
            <p:ph type="ftr" sz="quarter" idx="11"/>
          </p:nvPr>
        </p:nvSpPr>
        <p:spPr/>
        <p:txBody>
          <a:bodyPr/>
          <a:lstStyle/>
          <a:p>
            <a:pPr>
              <a:defRPr/>
            </a:pPr>
            <a:r>
              <a:rPr lang="en-US"/>
              <a:t>Module 1. Foundations</a:t>
            </a:r>
          </a:p>
        </p:txBody>
      </p:sp>
      <p:sp>
        <p:nvSpPr>
          <p:cNvPr id="5" name="Slide Number Placeholder 4"/>
          <p:cNvSpPr>
            <a:spLocks noGrp="1"/>
          </p:cNvSpPr>
          <p:nvPr>
            <p:ph type="sldNum" sz="quarter" idx="12"/>
          </p:nvPr>
        </p:nvSpPr>
        <p:spPr/>
        <p:txBody>
          <a:bodyPr/>
          <a:lstStyle/>
          <a:p>
            <a:pPr>
              <a:defRPr/>
            </a:pPr>
            <a:fld id="{1AB953E8-9957-4202-86C4-7484DE8BA507}" type="slidenum">
              <a:rPr lang="en-US"/>
              <a:pPr>
                <a:defRPr/>
              </a:pPr>
              <a:t>249</a:t>
            </a:fld>
            <a:endParaRPr lang="en-US"/>
          </a:p>
        </p:txBody>
      </p:sp>
      <p:sp>
        <p:nvSpPr>
          <p:cNvPr id="6" name="Oval 5"/>
          <p:cNvSpPr/>
          <p:nvPr/>
        </p:nvSpPr>
        <p:spPr>
          <a:xfrm>
            <a:off x="0" y="5029200"/>
            <a:ext cx="9144000" cy="162735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2129" name="Title 1"/>
          <p:cNvSpPr>
            <a:spLocks noGrp="1"/>
          </p:cNvSpPr>
          <p:nvPr>
            <p:ph type="title"/>
          </p:nvPr>
        </p:nvSpPr>
        <p:spPr/>
        <p:txBody>
          <a:bodyPr/>
          <a:lstStyle/>
          <a:p>
            <a:pPr eaLnBrk="1" hangingPunct="1"/>
            <a:r>
              <a:rPr lang="en-US"/>
              <a:t>6XX: Notes</a:t>
            </a:r>
          </a:p>
        </p:txBody>
      </p:sp>
      <p:sp>
        <p:nvSpPr>
          <p:cNvPr id="432130" name="Content Placeholder 2"/>
          <p:cNvSpPr>
            <a:spLocks noGrp="1"/>
          </p:cNvSpPr>
          <p:nvPr>
            <p:ph idx="1"/>
          </p:nvPr>
        </p:nvSpPr>
        <p:spPr>
          <a:xfrm>
            <a:off x="457200" y="1371600"/>
            <a:ext cx="8382000" cy="4876800"/>
          </a:xfrm>
        </p:spPr>
        <p:txBody>
          <a:bodyPr/>
          <a:lstStyle/>
          <a:p>
            <a:pPr marL="342900" lvl="1" indent="-342900" eaLnBrk="1" hangingPunct="1">
              <a:buFont typeface="Arial" charset="0"/>
              <a:buChar char="•"/>
            </a:pPr>
            <a:r>
              <a:rPr lang="en-US" dirty="0"/>
              <a:t>Alternately, 046 or 3XX $v and $u can be used to record a Source Consulted element. However:</a:t>
            </a:r>
          </a:p>
          <a:p>
            <a:pPr marL="742950" lvl="2" indent="-342900" eaLnBrk="1" hangingPunct="1"/>
            <a:r>
              <a:rPr lang="en-US" dirty="0"/>
              <a:t>In PCC practice, information used to create the authorized access point (1XX) or variant access points (4XX) must be recorded </a:t>
            </a:r>
            <a:r>
              <a:rPr lang="en-US"/>
              <a:t>in 670s.</a:t>
            </a:r>
            <a:endParaRPr lang="en-US" dirty="0"/>
          </a:p>
          <a:p>
            <a:pPr marL="742950" lvl="2" indent="-342900" eaLnBrk="1" hangingPunct="1"/>
            <a:r>
              <a:rPr lang="en-US" dirty="0"/>
              <a:t>$v may be used alone; $u must always be preceded by $v</a:t>
            </a:r>
          </a:p>
          <a:p>
            <a:pPr marL="742950" lvl="2" indent="-342900" eaLnBrk="1" hangingPunct="1">
              <a:buFont typeface="Arial" charset="0"/>
              <a:buNone/>
            </a:pPr>
            <a:endParaRPr lang="en-US" dirty="0"/>
          </a:p>
          <a:p>
            <a:pPr marL="742950" lvl="2" indent="-342900" eaLnBrk="1" hangingPunct="1">
              <a:buNone/>
            </a:pPr>
            <a:r>
              <a:rPr lang="en-US" dirty="0"/>
              <a:t>	100 1_ 	</a:t>
            </a:r>
            <a:r>
              <a:rPr lang="en-US" dirty="0" err="1"/>
              <a:t>Antonelli</a:t>
            </a:r>
            <a:r>
              <a:rPr lang="en-US" dirty="0"/>
              <a:t>, Lou, $d 1957-</a:t>
            </a:r>
          </a:p>
          <a:p>
            <a:pPr marL="742950" lvl="2" indent="-342900" eaLnBrk="1" hangingPunct="1">
              <a:buNone/>
            </a:pPr>
            <a:r>
              <a:rPr lang="en-US" dirty="0"/>
              <a:t>	370  __	Medford (Mass.) $e Mount Pleasant (Tex.) $2 </a:t>
            </a:r>
            <a:r>
              <a:rPr lang="en-US" dirty="0" err="1"/>
              <a:t>naf</a:t>
            </a:r>
            <a:r>
              <a:rPr lang="en-US" dirty="0"/>
              <a:t> 		$v Lou Antonelli website, viewed March 19, 2015 		$u http://www.louantonelli.blogspot.com/</a:t>
            </a:r>
          </a:p>
          <a:p>
            <a:pPr marL="742950" lvl="2" indent="-342900" eaLnBrk="1" hangingPunct="1"/>
            <a:endParaRPr lang="en-US" dirty="0"/>
          </a:p>
          <a:p>
            <a:pPr eaLnBrk="1" hangingPunct="1"/>
            <a:endParaRPr lang="en-US" sz="2800" dirty="0"/>
          </a:p>
          <a:p>
            <a:pPr eaLnBrk="1" hangingPunct="1"/>
            <a:endParaRPr lang="en-US" sz="2800" dirty="0"/>
          </a:p>
        </p:txBody>
      </p:sp>
      <p:sp>
        <p:nvSpPr>
          <p:cNvPr id="4" name="Footer Placeholder 3"/>
          <p:cNvSpPr>
            <a:spLocks noGrp="1"/>
          </p:cNvSpPr>
          <p:nvPr>
            <p:ph type="ftr" sz="quarter" idx="11"/>
          </p:nvPr>
        </p:nvSpPr>
        <p:spPr/>
        <p:txBody>
          <a:bodyPr/>
          <a:lstStyle/>
          <a:p>
            <a:pPr>
              <a:defRPr/>
            </a:pPr>
            <a:r>
              <a:rPr lang="en-US"/>
              <a:t>Module 1. Foundations</a:t>
            </a:r>
          </a:p>
        </p:txBody>
      </p:sp>
      <p:sp>
        <p:nvSpPr>
          <p:cNvPr id="5" name="Slide Number Placeholder 4"/>
          <p:cNvSpPr>
            <a:spLocks noGrp="1"/>
          </p:cNvSpPr>
          <p:nvPr>
            <p:ph type="sldNum" sz="quarter" idx="12"/>
          </p:nvPr>
        </p:nvSpPr>
        <p:spPr/>
        <p:txBody>
          <a:bodyPr/>
          <a:lstStyle/>
          <a:p>
            <a:pPr>
              <a:defRPr/>
            </a:pPr>
            <a:fld id="{E8ECE17B-CB2E-43D5-9B57-EEDABB3A1437}" type="slidenum">
              <a:rPr lang="en-US"/>
              <a:pPr>
                <a:defRPr/>
              </a:pPr>
              <a:t>250</a:t>
            </a:fld>
            <a:endParaRPr lang="en-US"/>
          </a:p>
        </p:txBody>
      </p:sp>
    </p:spTree>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4177" name="Title 1"/>
          <p:cNvSpPr>
            <a:spLocks noGrp="1"/>
          </p:cNvSpPr>
          <p:nvPr>
            <p:ph type="title"/>
          </p:nvPr>
        </p:nvSpPr>
        <p:spPr/>
        <p:txBody>
          <a:bodyPr/>
          <a:lstStyle/>
          <a:p>
            <a:pPr eaLnBrk="1" hangingPunct="1"/>
            <a:r>
              <a:rPr lang="en-US" dirty="0"/>
              <a:t>6XX: Notes</a:t>
            </a:r>
          </a:p>
        </p:txBody>
      </p:sp>
      <p:sp>
        <p:nvSpPr>
          <p:cNvPr id="434178" name="Content Placeholder 2"/>
          <p:cNvSpPr>
            <a:spLocks noGrp="1"/>
          </p:cNvSpPr>
          <p:nvPr>
            <p:ph idx="1"/>
          </p:nvPr>
        </p:nvSpPr>
        <p:spPr>
          <a:xfrm>
            <a:off x="457200" y="1371600"/>
            <a:ext cx="8229600" cy="4525963"/>
          </a:xfrm>
        </p:spPr>
        <p:txBody>
          <a:bodyPr/>
          <a:lstStyle/>
          <a:p>
            <a:pPr eaLnBrk="1" hangingPunct="1"/>
            <a:r>
              <a:rPr lang="en-US" sz="2800" dirty="0"/>
              <a:t>675 – Source data not found</a:t>
            </a:r>
          </a:p>
          <a:p>
            <a:pPr lvl="1" eaLnBrk="1" hangingPunct="1"/>
            <a:r>
              <a:rPr lang="en-US" sz="2400" dirty="0"/>
              <a:t>Citation for a consulted source in which no information is found related </a:t>
            </a:r>
            <a:r>
              <a:rPr lang="en-US" sz="2400" i="1" dirty="0"/>
              <a:t>in any manner </a:t>
            </a:r>
            <a:r>
              <a:rPr lang="en-US" sz="2400" dirty="0"/>
              <a:t>to the entity represented by the authority record </a:t>
            </a:r>
            <a:r>
              <a:rPr lang="en-US" sz="2400" i="1" dirty="0"/>
              <a:t>or related entities</a:t>
            </a:r>
          </a:p>
          <a:p>
            <a:pPr lvl="1" eaLnBrk="1" hangingPunct="1"/>
            <a:r>
              <a:rPr lang="en-US" sz="2400" dirty="0"/>
              <a:t>Always cite the resource being cataloged if it provides no information related to the entity when the authority record is first created </a:t>
            </a:r>
          </a:p>
          <a:p>
            <a:pPr lvl="1" eaLnBrk="1" hangingPunct="1"/>
            <a:r>
              <a:rPr lang="en-US" sz="2400" dirty="0"/>
              <a:t>Use with discretion – it is not necessary to cite every source you searched. Use as a time saver for others by citing sources you think other catalogers might attempt to search</a:t>
            </a:r>
          </a:p>
        </p:txBody>
      </p:sp>
      <p:sp>
        <p:nvSpPr>
          <p:cNvPr id="4" name="Footer Placeholder 3"/>
          <p:cNvSpPr>
            <a:spLocks noGrp="1"/>
          </p:cNvSpPr>
          <p:nvPr>
            <p:ph type="ftr" sz="quarter" idx="11"/>
          </p:nvPr>
        </p:nvSpPr>
        <p:spPr/>
        <p:txBody>
          <a:bodyPr/>
          <a:lstStyle/>
          <a:p>
            <a:pPr>
              <a:defRPr/>
            </a:pPr>
            <a:r>
              <a:rPr lang="en-US"/>
              <a:t>Module 1. Foundations</a:t>
            </a:r>
          </a:p>
        </p:txBody>
      </p:sp>
      <p:sp>
        <p:nvSpPr>
          <p:cNvPr id="5" name="Slide Number Placeholder 4"/>
          <p:cNvSpPr>
            <a:spLocks noGrp="1"/>
          </p:cNvSpPr>
          <p:nvPr>
            <p:ph type="sldNum" sz="quarter" idx="12"/>
          </p:nvPr>
        </p:nvSpPr>
        <p:spPr/>
        <p:txBody>
          <a:bodyPr/>
          <a:lstStyle/>
          <a:p>
            <a:pPr>
              <a:defRPr/>
            </a:pPr>
            <a:fld id="{9D34CCC1-A900-45BE-A0F5-0C26BF6B1486}" type="slidenum">
              <a:rPr lang="en-US"/>
              <a:pPr>
                <a:defRPr/>
              </a:pPr>
              <a:t>251</a:t>
            </a:fld>
            <a:endParaRPr lang="en-US"/>
          </a:p>
        </p:txBody>
      </p:sp>
    </p:spTree>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225" name="Title 1"/>
          <p:cNvSpPr>
            <a:spLocks noGrp="1"/>
          </p:cNvSpPr>
          <p:nvPr>
            <p:ph type="title"/>
          </p:nvPr>
        </p:nvSpPr>
        <p:spPr/>
        <p:txBody>
          <a:bodyPr/>
          <a:lstStyle/>
          <a:p>
            <a:pPr eaLnBrk="1" hangingPunct="1"/>
            <a:r>
              <a:rPr lang="en-US"/>
              <a:t>6XX: Notes</a:t>
            </a:r>
          </a:p>
        </p:txBody>
      </p:sp>
      <p:sp>
        <p:nvSpPr>
          <p:cNvPr id="3" name="Content Placeholder 2"/>
          <p:cNvSpPr>
            <a:spLocks noGrp="1"/>
          </p:cNvSpPr>
          <p:nvPr>
            <p:ph idx="1"/>
          </p:nvPr>
        </p:nvSpPr>
        <p:spPr>
          <a:xfrm>
            <a:off x="457200" y="1371600"/>
            <a:ext cx="8229600" cy="4525963"/>
          </a:xfrm>
        </p:spPr>
        <p:txBody>
          <a:bodyPr rtlCol="0">
            <a:normAutofit/>
          </a:bodyPr>
          <a:lstStyle/>
          <a:p>
            <a:pPr eaLnBrk="1" fontAlgn="auto" hangingPunct="1">
              <a:spcAft>
                <a:spcPts val="0"/>
              </a:spcAft>
              <a:buFont typeface="Arial" pitchFamily="34" charset="0"/>
              <a:buChar char="•"/>
              <a:defRPr/>
            </a:pPr>
            <a:r>
              <a:rPr lang="en-US" dirty="0"/>
              <a:t>675 – Source data not found</a:t>
            </a:r>
          </a:p>
          <a:p>
            <a:pPr lvl="1" eaLnBrk="1" fontAlgn="auto" hangingPunct="1">
              <a:spcAft>
                <a:spcPts val="0"/>
              </a:spcAft>
              <a:buFont typeface="Arial" pitchFamily="34" charset="0"/>
              <a:buChar char="–"/>
              <a:defRPr/>
            </a:pPr>
            <a:r>
              <a:rPr lang="en-US" dirty="0"/>
              <a:t>Not repeatable</a:t>
            </a:r>
          </a:p>
          <a:p>
            <a:pPr lvl="1" eaLnBrk="1" fontAlgn="auto" hangingPunct="1">
              <a:spcAft>
                <a:spcPts val="0"/>
              </a:spcAft>
              <a:buFont typeface="Arial" pitchFamily="34" charset="0"/>
              <a:buChar char="–"/>
              <a:defRPr/>
            </a:pPr>
            <a:r>
              <a:rPr lang="en-US" dirty="0"/>
              <a:t>Only subfield $a available</a:t>
            </a:r>
          </a:p>
          <a:p>
            <a:pPr lvl="1" eaLnBrk="1" fontAlgn="auto" hangingPunct="1">
              <a:spcAft>
                <a:spcPts val="0"/>
              </a:spcAft>
              <a:buFont typeface="Arial" pitchFamily="34" charset="0"/>
              <a:buChar char="–"/>
              <a:defRPr/>
            </a:pPr>
            <a:r>
              <a:rPr lang="en-US" dirty="0"/>
              <a:t>Repeat subfield $a for each source</a:t>
            </a:r>
          </a:p>
          <a:p>
            <a:pPr lvl="1" eaLnBrk="1" fontAlgn="auto" hangingPunct="1">
              <a:spcAft>
                <a:spcPts val="0"/>
              </a:spcAft>
              <a:buFont typeface="Arial" pitchFamily="34" charset="0"/>
              <a:buChar char="–"/>
              <a:defRPr/>
            </a:pPr>
            <a:r>
              <a:rPr lang="en-US" dirty="0"/>
              <a:t>Separate each subfield $a by a semicolon</a:t>
            </a:r>
          </a:p>
          <a:p>
            <a:pPr marL="457200" lvl="1" indent="0" eaLnBrk="1" fontAlgn="auto" hangingPunct="1">
              <a:spcAft>
                <a:spcPts val="0"/>
              </a:spcAft>
              <a:buFont typeface="Arial" pitchFamily="34" charset="0"/>
              <a:buNone/>
              <a:defRPr/>
            </a:pPr>
            <a:endParaRPr lang="en-US" dirty="0"/>
          </a:p>
          <a:p>
            <a:pPr marL="457200" lvl="1" indent="0" eaLnBrk="1" fontAlgn="auto" hangingPunct="1">
              <a:spcAft>
                <a:spcPts val="0"/>
              </a:spcAft>
              <a:buFont typeface="Arial" pitchFamily="34" charset="0"/>
              <a:buNone/>
              <a:tabLst>
                <a:tab pos="1435100" algn="l"/>
              </a:tabLst>
              <a:defRPr/>
            </a:pPr>
            <a:r>
              <a:rPr lang="en-US" dirty="0"/>
              <a:t>675	$a GNIS, 2 February 2013; $a The Columbia 	gazetteer of the world, 1998</a:t>
            </a:r>
          </a:p>
        </p:txBody>
      </p:sp>
      <p:sp>
        <p:nvSpPr>
          <p:cNvPr id="4" name="Footer Placeholder 3"/>
          <p:cNvSpPr>
            <a:spLocks noGrp="1"/>
          </p:cNvSpPr>
          <p:nvPr>
            <p:ph type="ftr" sz="quarter" idx="11"/>
          </p:nvPr>
        </p:nvSpPr>
        <p:spPr/>
        <p:txBody>
          <a:bodyPr/>
          <a:lstStyle/>
          <a:p>
            <a:pPr>
              <a:defRPr/>
            </a:pPr>
            <a:r>
              <a:rPr lang="en-US"/>
              <a:t>Module 1. Foundations</a:t>
            </a:r>
          </a:p>
        </p:txBody>
      </p:sp>
      <p:sp>
        <p:nvSpPr>
          <p:cNvPr id="5" name="Slide Number Placeholder 4"/>
          <p:cNvSpPr>
            <a:spLocks noGrp="1"/>
          </p:cNvSpPr>
          <p:nvPr>
            <p:ph type="sldNum" sz="quarter" idx="12"/>
          </p:nvPr>
        </p:nvSpPr>
        <p:spPr/>
        <p:txBody>
          <a:bodyPr/>
          <a:lstStyle/>
          <a:p>
            <a:pPr>
              <a:defRPr/>
            </a:pPr>
            <a:fld id="{DE41C56B-7FAA-4F66-B61F-7B6093597082}" type="slidenum">
              <a:rPr lang="en-US"/>
              <a:pPr>
                <a:defRPr/>
              </a:pPr>
              <a:t>252</a:t>
            </a:fld>
            <a:endParaRPr lang="en-US"/>
          </a:p>
        </p:txBody>
      </p:sp>
    </p:spTree>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609600" y="396608"/>
            <a:ext cx="7787543" cy="5959741"/>
          </a:xfrm>
          <a:prstGeom prst="rect">
            <a:avLst/>
          </a:prstGeom>
          <a:ln>
            <a:solidFill>
              <a:schemeClr val="tx1"/>
            </a:solidFill>
          </a:ln>
        </p:spPr>
      </p:pic>
      <p:sp>
        <p:nvSpPr>
          <p:cNvPr id="4" name="Footer Placeholder 3"/>
          <p:cNvSpPr>
            <a:spLocks noGrp="1"/>
          </p:cNvSpPr>
          <p:nvPr>
            <p:ph type="ftr" sz="quarter" idx="11"/>
          </p:nvPr>
        </p:nvSpPr>
        <p:spPr/>
        <p:txBody>
          <a:bodyPr/>
          <a:lstStyle/>
          <a:p>
            <a:pPr>
              <a:defRPr/>
            </a:pPr>
            <a:r>
              <a:rPr lang="en-US"/>
              <a:t>Module 1. Foundations</a:t>
            </a:r>
          </a:p>
        </p:txBody>
      </p:sp>
      <p:sp>
        <p:nvSpPr>
          <p:cNvPr id="5" name="Slide Number Placeholder 4"/>
          <p:cNvSpPr>
            <a:spLocks noGrp="1"/>
          </p:cNvSpPr>
          <p:nvPr>
            <p:ph type="sldNum" sz="quarter" idx="12"/>
          </p:nvPr>
        </p:nvSpPr>
        <p:spPr/>
        <p:txBody>
          <a:bodyPr/>
          <a:lstStyle/>
          <a:p>
            <a:pPr>
              <a:defRPr/>
            </a:pPr>
            <a:fld id="{9CE1EF19-327C-46F3-B2D8-978AAC9C4742}" type="slidenum">
              <a:rPr lang="en-US"/>
              <a:pPr>
                <a:defRPr/>
              </a:pPr>
              <a:t>253</a:t>
            </a:fld>
            <a:endParaRPr lang="en-US"/>
          </a:p>
        </p:txBody>
      </p:sp>
      <p:sp>
        <p:nvSpPr>
          <p:cNvPr id="7" name="Oval 6"/>
          <p:cNvSpPr/>
          <p:nvPr/>
        </p:nvSpPr>
        <p:spPr>
          <a:xfrm>
            <a:off x="304800" y="5623560"/>
            <a:ext cx="8305800" cy="62179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5900" y="152400"/>
            <a:ext cx="6172200" cy="857250"/>
          </a:xfrm>
        </p:spPr>
        <p:txBody>
          <a:bodyPr/>
          <a:lstStyle/>
          <a:p>
            <a:r>
              <a:rPr lang="en-US" dirty="0"/>
              <a:t>6XX: Notes</a:t>
            </a:r>
          </a:p>
        </p:txBody>
      </p:sp>
      <p:sp>
        <p:nvSpPr>
          <p:cNvPr id="3" name="Content Placeholder 2"/>
          <p:cNvSpPr>
            <a:spLocks noGrp="1"/>
          </p:cNvSpPr>
          <p:nvPr>
            <p:ph idx="1"/>
          </p:nvPr>
        </p:nvSpPr>
        <p:spPr>
          <a:xfrm>
            <a:off x="533400" y="990600"/>
            <a:ext cx="8153400" cy="5029200"/>
          </a:xfrm>
        </p:spPr>
        <p:txBody>
          <a:bodyPr/>
          <a:lstStyle/>
          <a:p>
            <a:r>
              <a:rPr lang="en-US" sz="2800" dirty="0"/>
              <a:t>672 – Title Related to the Entity</a:t>
            </a:r>
          </a:p>
          <a:p>
            <a:r>
              <a:rPr lang="en-US" sz="2800" dirty="0"/>
              <a:t>673 – Title Not Related to the Entity</a:t>
            </a:r>
          </a:p>
          <a:p>
            <a:pPr lvl="1"/>
            <a:r>
              <a:rPr lang="en-US" sz="2400" dirty="0"/>
              <a:t>Subfield $a = Title</a:t>
            </a:r>
          </a:p>
          <a:p>
            <a:pPr lvl="1"/>
            <a:r>
              <a:rPr lang="en-US" sz="2400" dirty="0"/>
              <a:t>Subfield $b = Remainder of title</a:t>
            </a:r>
          </a:p>
          <a:p>
            <a:pPr lvl="1"/>
            <a:r>
              <a:rPr lang="en-US" sz="2400" dirty="0"/>
              <a:t>Subfield $f = Date</a:t>
            </a:r>
          </a:p>
          <a:p>
            <a:pPr lvl="1"/>
            <a:r>
              <a:rPr lang="en-US" sz="2400" dirty="0"/>
              <a:t>Subfield $w = Bibliographic record control number </a:t>
            </a:r>
          </a:p>
          <a:p>
            <a:r>
              <a:rPr lang="en-US" sz="2800" dirty="0"/>
              <a:t>Optional, but useful when there might be confusion about who is the creator of similar works by authors with the same name</a:t>
            </a:r>
          </a:p>
          <a:p>
            <a:r>
              <a:rPr lang="en-US" sz="2800" dirty="0"/>
              <a:t>See MARC 21 and DCM Z1 for detailed guidance</a:t>
            </a:r>
          </a:p>
        </p:txBody>
      </p:sp>
      <p:sp>
        <p:nvSpPr>
          <p:cNvPr id="4" name="Footer Placeholder 3"/>
          <p:cNvSpPr>
            <a:spLocks noGrp="1"/>
          </p:cNvSpPr>
          <p:nvPr>
            <p:ph type="ftr" sz="quarter" idx="11"/>
          </p:nvPr>
        </p:nvSpPr>
        <p:spPr/>
        <p:txBody>
          <a:bodyPr/>
          <a:lstStyle/>
          <a:p>
            <a:pPr>
              <a:defRPr/>
            </a:pPr>
            <a:r>
              <a:rPr lang="en-US"/>
              <a:t>Module 1. Foundations</a:t>
            </a:r>
          </a:p>
        </p:txBody>
      </p:sp>
      <p:sp>
        <p:nvSpPr>
          <p:cNvPr id="5" name="Slide Number Placeholder 4"/>
          <p:cNvSpPr>
            <a:spLocks noGrp="1"/>
          </p:cNvSpPr>
          <p:nvPr>
            <p:ph type="sldNum" sz="quarter" idx="12"/>
          </p:nvPr>
        </p:nvSpPr>
        <p:spPr/>
        <p:txBody>
          <a:bodyPr/>
          <a:lstStyle/>
          <a:p>
            <a:pPr>
              <a:defRPr/>
            </a:pPr>
            <a:fld id="{9FF10FD5-B2C9-4D02-9C9E-0529890EA313}" type="slidenum">
              <a:rPr lang="en-US" smtClean="0"/>
              <a:pPr>
                <a:defRPr/>
              </a:pPr>
              <a:t>254</a:t>
            </a:fld>
            <a:endParaRPr lang="en-US"/>
          </a:p>
        </p:txBody>
      </p:sp>
    </p:spTree>
    <p:extLst>
      <p:ext uri="{BB962C8B-B14F-4D97-AF65-F5344CB8AC3E}">
        <p14:creationId xmlns:p14="http://schemas.microsoft.com/office/powerpoint/2010/main" val="2619022233"/>
      </p:ext>
    </p:extLst>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pPr>
              <a:defRPr/>
            </a:pPr>
            <a:r>
              <a:rPr lang="en-US"/>
              <a:t>Module 1. Foundations</a:t>
            </a:r>
          </a:p>
        </p:txBody>
      </p:sp>
      <p:sp>
        <p:nvSpPr>
          <p:cNvPr id="5" name="Slide Number Placeholder 4"/>
          <p:cNvSpPr>
            <a:spLocks noGrp="1"/>
          </p:cNvSpPr>
          <p:nvPr>
            <p:ph type="sldNum" sz="quarter" idx="12"/>
          </p:nvPr>
        </p:nvSpPr>
        <p:spPr/>
        <p:txBody>
          <a:bodyPr/>
          <a:lstStyle/>
          <a:p>
            <a:pPr>
              <a:defRPr/>
            </a:pPr>
            <a:fld id="{9FF10FD5-B2C9-4D02-9C9E-0529890EA313}" type="slidenum">
              <a:rPr lang="en-US" smtClean="0"/>
              <a:pPr>
                <a:defRPr/>
              </a:pPr>
              <a:t>255</a:t>
            </a:fld>
            <a:endParaRPr lang="en-US"/>
          </a:p>
        </p:txBody>
      </p:sp>
      <p:pic>
        <p:nvPicPr>
          <p:cNvPr id="6" name="Picture 5"/>
          <p:cNvPicPr>
            <a:picLocks noChangeAspect="1"/>
          </p:cNvPicPr>
          <p:nvPr/>
        </p:nvPicPr>
        <p:blipFill>
          <a:blip r:embed="rId3"/>
          <a:stretch>
            <a:fillRect/>
          </a:stretch>
        </p:blipFill>
        <p:spPr>
          <a:xfrm>
            <a:off x="688015" y="1010746"/>
            <a:ext cx="7767971" cy="4887611"/>
          </a:xfrm>
          <a:prstGeom prst="rect">
            <a:avLst/>
          </a:prstGeom>
          <a:ln>
            <a:solidFill>
              <a:schemeClr val="tx1"/>
            </a:solidFill>
          </a:ln>
        </p:spPr>
      </p:pic>
      <p:sp>
        <p:nvSpPr>
          <p:cNvPr id="7" name="Rounded Rectangle 6"/>
          <p:cNvSpPr/>
          <p:nvPr/>
        </p:nvSpPr>
        <p:spPr>
          <a:xfrm>
            <a:off x="672085" y="4502819"/>
            <a:ext cx="2120156" cy="1395538"/>
          </a:xfrm>
          <a:prstGeom prst="roundRect">
            <a:avLst/>
          </a:prstGeom>
          <a:noFill/>
          <a:ln w="222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1045106498"/>
      </p:ext>
    </p:extLst>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4417" name="Title 1"/>
          <p:cNvSpPr>
            <a:spLocks noGrp="1"/>
          </p:cNvSpPr>
          <p:nvPr>
            <p:ph type="title"/>
          </p:nvPr>
        </p:nvSpPr>
        <p:spPr/>
        <p:txBody>
          <a:bodyPr/>
          <a:lstStyle/>
          <a:p>
            <a:pPr eaLnBrk="1" hangingPunct="1"/>
            <a:r>
              <a:rPr lang="en-US"/>
              <a:t>6XX: Notes</a:t>
            </a:r>
          </a:p>
        </p:txBody>
      </p:sp>
      <p:sp>
        <p:nvSpPr>
          <p:cNvPr id="3" name="Content Placeholder 2"/>
          <p:cNvSpPr>
            <a:spLocks noGrp="1"/>
          </p:cNvSpPr>
          <p:nvPr>
            <p:ph idx="1"/>
          </p:nvPr>
        </p:nvSpPr>
        <p:spPr>
          <a:xfrm>
            <a:off x="457200" y="1371600"/>
            <a:ext cx="8229600" cy="4525963"/>
          </a:xfrm>
        </p:spPr>
        <p:txBody>
          <a:bodyPr rtlCol="0">
            <a:normAutofit lnSpcReduction="10000"/>
          </a:bodyPr>
          <a:lstStyle/>
          <a:p>
            <a:pPr eaLnBrk="1" fontAlgn="auto" hangingPunct="1">
              <a:spcAft>
                <a:spcPts val="0"/>
              </a:spcAft>
              <a:buFont typeface="Arial" pitchFamily="34" charset="0"/>
              <a:buChar char="•"/>
              <a:defRPr/>
            </a:pPr>
            <a:r>
              <a:rPr lang="en-US"/>
              <a:t>678 – Biographical or Historical Data (RDA 6.7, 9.17, 10.8, 11.11)</a:t>
            </a:r>
          </a:p>
          <a:p>
            <a:pPr lvl="1" eaLnBrk="1" fontAlgn="auto" hangingPunct="1">
              <a:spcAft>
                <a:spcPts val="0"/>
              </a:spcAft>
              <a:buFont typeface="Arial" pitchFamily="34" charset="0"/>
              <a:buChar char="–"/>
              <a:defRPr/>
            </a:pPr>
            <a:r>
              <a:rPr lang="en-US"/>
              <a:t>Record a brief statement about the person, family, corporate body, or work. This is entirely free text, in your own words, based on all the sources you have consulted</a:t>
            </a:r>
          </a:p>
          <a:p>
            <a:pPr lvl="1" eaLnBrk="1" fontAlgn="auto" hangingPunct="1">
              <a:spcAft>
                <a:spcPts val="0"/>
              </a:spcAft>
              <a:buFont typeface="Arial" pitchFamily="34" charset="0"/>
              <a:buChar char="–"/>
              <a:defRPr/>
            </a:pPr>
            <a:r>
              <a:rPr lang="en-US"/>
              <a:t>Intended to be read by the public</a:t>
            </a:r>
          </a:p>
          <a:p>
            <a:pPr lvl="1" eaLnBrk="1" fontAlgn="auto" hangingPunct="1">
              <a:spcAft>
                <a:spcPts val="0"/>
              </a:spcAft>
              <a:buFont typeface="Arial" pitchFamily="34" charset="0"/>
              <a:buChar char="–"/>
              <a:defRPr/>
            </a:pPr>
            <a:r>
              <a:rPr lang="en-US"/>
              <a:t>Recommended format</a:t>
            </a:r>
          </a:p>
          <a:p>
            <a:pPr lvl="2" eaLnBrk="1" fontAlgn="auto" hangingPunct="1">
              <a:spcAft>
                <a:spcPts val="0"/>
              </a:spcAft>
              <a:buFont typeface="Arial" pitchFamily="34" charset="0"/>
              <a:buChar char="•"/>
              <a:defRPr/>
            </a:pPr>
            <a:r>
              <a:rPr lang="en-US"/>
              <a:t>[Entity’s name in direct order] ([dates if available]) was/is a … [describe the entity]</a:t>
            </a:r>
          </a:p>
        </p:txBody>
      </p:sp>
      <p:sp>
        <p:nvSpPr>
          <p:cNvPr id="4" name="Footer Placeholder 3"/>
          <p:cNvSpPr>
            <a:spLocks noGrp="1"/>
          </p:cNvSpPr>
          <p:nvPr>
            <p:ph type="ftr" sz="quarter" idx="11"/>
          </p:nvPr>
        </p:nvSpPr>
        <p:spPr/>
        <p:txBody>
          <a:bodyPr/>
          <a:lstStyle/>
          <a:p>
            <a:pPr>
              <a:defRPr/>
            </a:pPr>
            <a:r>
              <a:rPr lang="en-US"/>
              <a:t>Module 1. Foundations</a:t>
            </a:r>
          </a:p>
        </p:txBody>
      </p:sp>
      <p:sp>
        <p:nvSpPr>
          <p:cNvPr id="5" name="Slide Number Placeholder 4"/>
          <p:cNvSpPr>
            <a:spLocks noGrp="1"/>
          </p:cNvSpPr>
          <p:nvPr>
            <p:ph type="sldNum" sz="quarter" idx="12"/>
          </p:nvPr>
        </p:nvSpPr>
        <p:spPr/>
        <p:txBody>
          <a:bodyPr/>
          <a:lstStyle/>
          <a:p>
            <a:pPr>
              <a:defRPr/>
            </a:pPr>
            <a:fld id="{8A3C487D-FA9E-43B8-AB22-0E55862939AA}" type="slidenum">
              <a:rPr lang="en-US"/>
              <a:pPr>
                <a:defRPr/>
              </a:pPr>
              <a:t>256</a:t>
            </a:fld>
            <a:endParaRPr lang="en-US"/>
          </a:p>
        </p:txBody>
      </p:sp>
    </p:spTree>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200025" y="340736"/>
            <a:ext cx="8715375" cy="5983864"/>
          </a:xfrm>
          <a:prstGeom prst="rect">
            <a:avLst/>
          </a:prstGeom>
          <a:ln>
            <a:solidFill>
              <a:schemeClr val="tx1"/>
            </a:solidFill>
          </a:ln>
        </p:spPr>
      </p:pic>
      <p:sp>
        <p:nvSpPr>
          <p:cNvPr id="4" name="Footer Placeholder 3"/>
          <p:cNvSpPr>
            <a:spLocks noGrp="1"/>
          </p:cNvSpPr>
          <p:nvPr>
            <p:ph type="ftr" sz="quarter" idx="11"/>
          </p:nvPr>
        </p:nvSpPr>
        <p:spPr/>
        <p:txBody>
          <a:bodyPr/>
          <a:lstStyle/>
          <a:p>
            <a:pPr>
              <a:defRPr/>
            </a:pPr>
            <a:r>
              <a:rPr lang="en-US"/>
              <a:t>Module 1. Foundations</a:t>
            </a:r>
          </a:p>
        </p:txBody>
      </p:sp>
      <p:sp>
        <p:nvSpPr>
          <p:cNvPr id="5" name="Slide Number Placeholder 4"/>
          <p:cNvSpPr>
            <a:spLocks noGrp="1"/>
          </p:cNvSpPr>
          <p:nvPr>
            <p:ph type="sldNum" sz="quarter" idx="12"/>
          </p:nvPr>
        </p:nvSpPr>
        <p:spPr/>
        <p:txBody>
          <a:bodyPr/>
          <a:lstStyle/>
          <a:p>
            <a:pPr>
              <a:defRPr/>
            </a:pPr>
            <a:fld id="{154429EF-5872-4EC5-91FC-5FFFFE25DEAB}" type="slidenum">
              <a:rPr lang="en-US"/>
              <a:pPr>
                <a:defRPr/>
              </a:pPr>
              <a:t>257</a:t>
            </a:fld>
            <a:endParaRPr lang="en-US"/>
          </a:p>
        </p:txBody>
      </p:sp>
      <p:sp>
        <p:nvSpPr>
          <p:cNvPr id="7" name="Oval 6"/>
          <p:cNvSpPr/>
          <p:nvPr/>
        </p:nvSpPr>
        <p:spPr>
          <a:xfrm>
            <a:off x="228600" y="5772875"/>
            <a:ext cx="5029200" cy="609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0149" y="0"/>
            <a:ext cx="8391525" cy="6344140"/>
          </a:xfrm>
          <a:prstGeom prst="rect">
            <a:avLst/>
          </a:prstGeom>
        </p:spPr>
      </p:pic>
      <p:sp>
        <p:nvSpPr>
          <p:cNvPr id="4" name="Footer Placeholder 3"/>
          <p:cNvSpPr>
            <a:spLocks noGrp="1"/>
          </p:cNvSpPr>
          <p:nvPr>
            <p:ph type="ftr" sz="quarter" idx="11"/>
          </p:nvPr>
        </p:nvSpPr>
        <p:spPr/>
        <p:txBody>
          <a:bodyPr/>
          <a:lstStyle/>
          <a:p>
            <a:pPr>
              <a:defRPr/>
            </a:pPr>
            <a:r>
              <a:rPr lang="en-US"/>
              <a:t>Module 1. Foundations</a:t>
            </a:r>
          </a:p>
        </p:txBody>
      </p:sp>
      <p:sp>
        <p:nvSpPr>
          <p:cNvPr id="5" name="Slide Number Placeholder 4"/>
          <p:cNvSpPr>
            <a:spLocks noGrp="1"/>
          </p:cNvSpPr>
          <p:nvPr>
            <p:ph type="sldNum" sz="quarter" idx="12"/>
          </p:nvPr>
        </p:nvSpPr>
        <p:spPr/>
        <p:txBody>
          <a:bodyPr/>
          <a:lstStyle/>
          <a:p>
            <a:pPr>
              <a:defRPr/>
            </a:pPr>
            <a:fld id="{9DF85D72-A1A6-4175-BF4B-8B88C8880265}" type="slidenum">
              <a:rPr lang="en-US"/>
              <a:pPr>
                <a:defRPr/>
              </a:pPr>
              <a:t>258</a:t>
            </a:fld>
            <a:endParaRPr lang="en-US"/>
          </a:p>
        </p:txBody>
      </p:sp>
      <p:sp>
        <p:nvSpPr>
          <p:cNvPr id="7" name="Oval 6"/>
          <p:cNvSpPr/>
          <p:nvPr/>
        </p:nvSpPr>
        <p:spPr>
          <a:xfrm>
            <a:off x="220149" y="5948362"/>
            <a:ext cx="6705600" cy="52863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609600" y="55078"/>
            <a:ext cx="7924800" cy="6379779"/>
          </a:xfrm>
          <a:prstGeom prst="rect">
            <a:avLst/>
          </a:prstGeom>
          <a:ln>
            <a:solidFill>
              <a:schemeClr val="tx1"/>
            </a:solidFill>
          </a:ln>
        </p:spPr>
      </p:pic>
      <p:sp>
        <p:nvSpPr>
          <p:cNvPr id="4" name="Footer Placeholder 3"/>
          <p:cNvSpPr>
            <a:spLocks noGrp="1"/>
          </p:cNvSpPr>
          <p:nvPr>
            <p:ph type="ftr" sz="quarter" idx="11"/>
          </p:nvPr>
        </p:nvSpPr>
        <p:spPr/>
        <p:txBody>
          <a:bodyPr/>
          <a:lstStyle/>
          <a:p>
            <a:pPr>
              <a:defRPr/>
            </a:pPr>
            <a:r>
              <a:rPr lang="en-US"/>
              <a:t>Module 1. Foundations</a:t>
            </a:r>
          </a:p>
        </p:txBody>
      </p:sp>
      <p:sp>
        <p:nvSpPr>
          <p:cNvPr id="5" name="Slide Number Placeholder 4"/>
          <p:cNvSpPr>
            <a:spLocks noGrp="1"/>
          </p:cNvSpPr>
          <p:nvPr>
            <p:ph type="sldNum" sz="quarter" idx="12"/>
          </p:nvPr>
        </p:nvSpPr>
        <p:spPr/>
        <p:txBody>
          <a:bodyPr/>
          <a:lstStyle/>
          <a:p>
            <a:pPr>
              <a:defRPr/>
            </a:pPr>
            <a:fld id="{DE371C69-8432-4461-AE1D-DDF96211A2B1}" type="slidenum">
              <a:rPr lang="en-US"/>
              <a:pPr>
                <a:defRPr/>
              </a:pPr>
              <a:t>259</a:t>
            </a:fld>
            <a:endParaRPr lang="en-US"/>
          </a:p>
        </p:txBody>
      </p:sp>
      <p:sp>
        <p:nvSpPr>
          <p:cNvPr id="8" name="Oval 7"/>
          <p:cNvSpPr/>
          <p:nvPr/>
        </p:nvSpPr>
        <p:spPr>
          <a:xfrm>
            <a:off x="228600" y="5760720"/>
            <a:ext cx="8839200" cy="59531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2609" name="Title 1"/>
          <p:cNvSpPr>
            <a:spLocks noGrp="1"/>
          </p:cNvSpPr>
          <p:nvPr>
            <p:ph type="title"/>
          </p:nvPr>
        </p:nvSpPr>
        <p:spPr/>
        <p:txBody>
          <a:bodyPr/>
          <a:lstStyle/>
          <a:p>
            <a:pPr eaLnBrk="1" hangingPunct="1"/>
            <a:r>
              <a:rPr lang="en-US"/>
              <a:t>Module 1: NACO Foundations</a:t>
            </a:r>
          </a:p>
        </p:txBody>
      </p:sp>
      <p:sp>
        <p:nvSpPr>
          <p:cNvPr id="452610" name="Content Placeholder 2"/>
          <p:cNvSpPr>
            <a:spLocks noGrp="1"/>
          </p:cNvSpPr>
          <p:nvPr>
            <p:ph idx="1"/>
          </p:nvPr>
        </p:nvSpPr>
        <p:spPr/>
        <p:txBody>
          <a:bodyPr/>
          <a:lstStyle/>
          <a:p>
            <a:pPr marL="0" indent="0" algn="ctr" eaLnBrk="1" hangingPunct="1">
              <a:buFont typeface="Arial" charset="0"/>
              <a:buNone/>
            </a:pPr>
            <a:endParaRPr lang="en-US" b="1"/>
          </a:p>
          <a:p>
            <a:pPr marL="0" indent="0" algn="ctr" eaLnBrk="1" hangingPunct="1">
              <a:buFont typeface="Arial" charset="0"/>
              <a:buNone/>
            </a:pPr>
            <a:endParaRPr lang="en-US" b="1"/>
          </a:p>
          <a:p>
            <a:pPr marL="0" indent="0" algn="ctr" eaLnBrk="1" hangingPunct="1">
              <a:buFont typeface="Arial" charset="0"/>
              <a:buNone/>
            </a:pPr>
            <a:endParaRPr lang="en-US" b="1"/>
          </a:p>
          <a:p>
            <a:pPr marL="0" indent="0" algn="ctr" eaLnBrk="1" hangingPunct="1">
              <a:buFont typeface="Arial" charset="0"/>
              <a:buNone/>
            </a:pPr>
            <a:r>
              <a:rPr lang="en-US" sz="4800" b="1"/>
              <a:t>Questions?</a:t>
            </a:r>
          </a:p>
          <a:p>
            <a:pPr marL="0" indent="0" eaLnBrk="1" hangingPunct="1">
              <a:buFont typeface="Arial" charset="0"/>
              <a:buNone/>
            </a:pPr>
            <a:endParaRPr lang="en-US"/>
          </a:p>
        </p:txBody>
      </p:sp>
      <p:sp>
        <p:nvSpPr>
          <p:cNvPr id="5" name="Slide Number Placeholder 4"/>
          <p:cNvSpPr>
            <a:spLocks noGrp="1"/>
          </p:cNvSpPr>
          <p:nvPr>
            <p:ph type="sldNum" sz="quarter" idx="12"/>
          </p:nvPr>
        </p:nvSpPr>
        <p:spPr/>
        <p:txBody>
          <a:bodyPr/>
          <a:lstStyle/>
          <a:p>
            <a:pPr>
              <a:defRPr/>
            </a:pPr>
            <a:fld id="{6CC30C33-C0D8-404D-B5DD-8E14C460CEB5}" type="slidenum">
              <a:rPr lang="en-US"/>
              <a:pPr>
                <a:defRPr/>
              </a:pPr>
              <a:t>260</a:t>
            </a:fld>
            <a:endParaRPr lang="en-US" dirty="0"/>
          </a:p>
        </p:txBody>
      </p:sp>
      <p:sp>
        <p:nvSpPr>
          <p:cNvPr id="6" name="Footer Placeholder 5"/>
          <p:cNvSpPr>
            <a:spLocks noGrp="1"/>
          </p:cNvSpPr>
          <p:nvPr>
            <p:ph type="ftr" sz="quarter" idx="11"/>
          </p:nvPr>
        </p:nvSpPr>
        <p:spPr/>
        <p:txBody>
          <a:bodyPr/>
          <a:lstStyle/>
          <a:p>
            <a:pPr>
              <a:defRPr/>
            </a:pPr>
            <a:r>
              <a:rPr lang="en-US"/>
              <a:t>Module 1. Foundations</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UIDATA" val="&lt;database version=&quot;10.0&quot;&gt;&lt;object type=&quot;1&quot; unique_id=&quot;10001&quot;&gt;&lt;object type=&quot;2&quot; unique_id=&quot;10002&quot;&gt;&lt;object type=&quot;3&quot; unique_id=&quot;10003&quot;&gt;&lt;property id=&quot;20148&quot; value=&quot;5&quot;/&gt;&lt;property id=&quot;20300&quot; value=&quot;Slide 1 - &amp;quot;NACO Training&amp;quot;&quot;/&gt;&lt;property id=&quot;20307&quot; value=&quot;256&quot;/&gt;&lt;/object&gt;&lt;object type=&quot;3&quot; unique_id=&quot;10004&quot;&gt;&lt;property id=&quot;20148&quot; value=&quot;5&quot;/&gt;&lt;property id=&quot;20300&quot; value=&quot;Slide 2&quot;/&gt;&lt;property id=&quot;20307&quot; value=&quot;482&quot;/&gt;&lt;/object&gt;&lt;object type=&quot;3&quot; unique_id=&quot;10005&quot;&gt;&lt;property id=&quot;20148&quot; value=&quot;5&quot;/&gt;&lt;property id=&quot;20300&quot; value=&quot;Slide 3 - &amp;quot;NACO Foundations&amp;quot;&quot;/&gt;&lt;property id=&quot;20307&quot; value=&quot;481&quot;/&gt;&lt;/object&gt;&lt;object type=&quot;3&quot; unique_id=&quot;10006&quot;&gt;&lt;property id=&quot;20148&quot; value=&quot;5&quot;/&gt;&lt;property id=&quot;20300&quot; value=&quot;Slide 4 - &amp;quot;Learning Objectives (1)&amp;quot;&quot;/&gt;&lt;property id=&quot;20307&quot; value=&quot;257&quot;/&gt;&lt;/object&gt;&lt;object type=&quot;3&quot; unique_id=&quot;10007&quot;&gt;&lt;property id=&quot;20148&quot; value=&quot;5&quot;/&gt;&lt;property id=&quot;20300&quot; value=&quot;Slide 5 - &amp;quot;Learning Objectives (2)&amp;quot;&quot;/&gt;&lt;property id=&quot;20307&quot; value=&quot;258&quot;/&gt;&lt;/object&gt;&lt;object type=&quot;3&quot; unique_id=&quot;10008&quot;&gt;&lt;property id=&quot;20148&quot; value=&quot;5&quot;/&gt;&lt;property id=&quot;20300&quot; value=&quot;Slide 6 - &amp;quot;Day 1: NACO Foundations&amp;quot;&quot;/&gt;&lt;property id=&quot;20307&quot; value=&quot;259&quot;/&gt;&lt;/object&gt;&lt;object type=&quot;3&quot; unique_id=&quot;10009&quot;&gt;&lt;property id=&quot;20148&quot; value=&quot;5&quot;/&gt;&lt;property id=&quot;20300&quot; value=&quot;Slide 7 - &amp;quot;Day 2: Describing Persons&amp;quot;&quot;/&gt;&lt;property id=&quot;20307&quot; value=&quot;260&quot;/&gt;&lt;/object&gt;&lt;object type=&quot;3&quot; unique_id=&quot;10010&quot;&gt;&lt;property id=&quot;20148&quot; value=&quot;5&quot;/&gt;&lt;property id=&quot;20300&quot; value=&quot;Slide 8 - &amp;quot;Day 3: Describing Families Describing Corporate Bodies &amp;quot;&quot;/&gt;&lt;property id=&quot;20307&quot; value=&quot;261&quot;/&gt;&lt;/object&gt;&lt;object type=&quot;3&quot; unique_id=&quot;10011&quot;&gt;&lt;property id=&quot;20148&quot; value=&quot;5&quot;/&gt;&lt;property id=&quot;20300&quot; value=&quot;Slide 9 - &amp;quot;Day 4: Describing Places Describing Works and Expressions&amp;quot;&quot;/&gt;&lt;property id=&quot;20307&quot; value=&quot;262&quot;/&gt;&lt;/object&gt;&lt;object type=&quot;3&quot; unique_id=&quot;10012&quot;&gt;&lt;property id=&quot;20148&quot; value=&quot;5&quot;/&gt;&lt;property id=&quot;20300&quot; value=&quot;Slide 10 - &amp;quot;Day 5: Making Changes to Existing NARs and NACO Administration&amp;quot;&quot;/&gt;&lt;property id=&quot;20307&quot; value=&quot;263&quot;/&gt;&lt;/object&gt;&lt;object type=&quot;3&quot; unique_id=&quot;10013&quot;&gt;&lt;property id=&quot;20148&quot; value=&quot;5&quot;/&gt;&lt;property id=&quot;20300&quot; value=&quot;Slide 11 - &amp;quot;Day 1: NACO Foundations&amp;quot;&quot;/&gt;&lt;property id=&quot;20307&quot; value=&quot;264&quot;/&gt;&lt;/object&gt;&lt;object type=&quot;3&quot; unique_id=&quot;10014&quot;&gt;&lt;property id=&quot;20148&quot; value=&quot;5&quot;/&gt;&lt;property id=&quot;20300&quot; value=&quot;Slide 12 - &amp;quot;NACO Principles: Authorities in a Shared Database&amp;quot;&quot;/&gt;&lt;property id=&quot;20307&quot; value=&quot;265&quot;/&gt;&lt;/object&gt;&lt;object type=&quot;3&quot; unique_id=&quot;10015&quot;&gt;&lt;property id=&quot;20148&quot; value=&quot;5&quot;/&gt;&lt;property id=&quot;20300&quot; value=&quot;Slide 13 - &amp;quot;Standards in Card Catalogs&amp;quot;&quot;/&gt;&lt;property id=&quot;20307&quot; value=&quot;267&quot;/&gt;&lt;/object&gt;&lt;object type=&quot;3&quot; unique_id=&quot;10016&quot;&gt;&lt;property id=&quot;20148&quot; value=&quot;5&quot;/&gt;&lt;property id=&quot;20300&quot; value=&quot;Slide 14 - &amp;quot;Standards Today&amp;quot;&quot;/&gt;&lt;property id=&quot;20307&quot; value=&quot;266&quot;/&gt;&lt;/object&gt;&lt;object type=&quot;3&quot; unique_id=&quot;10017&quot;&gt;&lt;property id=&quot;20148&quot; value=&quot;5&quot;/&gt;&lt;property id=&quot;20300&quot; value=&quot;Slide 15&quot;/&gt;&lt;property id=&quot;20307&quot; value=&quot;301&quot;/&gt;&lt;/object&gt;&lt;object type=&quot;3&quot; unique_id=&quot;10018&quot;&gt;&lt;property id=&quot;20148&quot; value=&quot;5&quot;/&gt;&lt;property id=&quot;20300&quot; value=&quot;Slide 16 - &amp;quot;Name Authority Cooperative Program (NACO)&amp;quot;&quot;/&gt;&lt;property id=&quot;20307&quot; value=&quot;269&quot;/&gt;&lt;/object&gt;&lt;object type=&quot;3&quot; unique_id=&quot;10019&quot;&gt;&lt;property id=&quot;20148&quot; value=&quot;5&quot;/&gt;&lt;property id=&quot;20300&quot; value=&quot;Slide 17 - &amp;quot;Exchanging Records&amp;quot;&quot;/&gt;&lt;property id=&quot;20307&quot; value=&quot;270&quot;/&gt;&lt;/object&gt;&lt;object type=&quot;3&quot; unique_id=&quot;10020&quot;&gt;&lt;property id=&quot;20148&quot; value=&quot;5&quot;/&gt;&lt;property id=&quot;20300&quot; value=&quot;Slide 18 - &amp;quot;MARC 21 to BIBFRAME&amp;quot;&quot;/&gt;&lt;property id=&quot;20307&quot; value=&quot;357&quot;/&gt;&lt;/object&gt;&lt;object type=&quot;3&quot; unique_id=&quot;10021&quot;&gt;&lt;property id=&quot;20148&quot; value=&quot;5&quot;/&gt;&lt;property id=&quot;20300&quot; value=&quot;Slide 19&quot;/&gt;&lt;property id=&quot;20307&quot; value=&quot;272&quot;/&gt;&lt;/object&gt;&lt;object type=&quot;3&quot; unique_id=&quot;10022&quot;&gt;&lt;property id=&quot;20148&quot; value=&quot;5&quot;/&gt;&lt;property id=&quot;20300&quot; value=&quot;Slide 20 - &amp;quot;High Value – Low Effort&amp;quot;&quot;/&gt;&lt;property id=&quot;20307&quot; value=&quot;273&quot;/&gt;&lt;/object&gt;&lt;object type=&quot;3&quot; unique_id=&quot;10023&quot;&gt;&lt;property id=&quot;20148&quot; value=&quot;5&quot;/&gt;&lt;property id=&quot;20300&quot; value=&quot;Slide 21 - &amp;quot;Dynamic File&amp;quot;&quot;/&gt;&lt;property id=&quot;20307&quot; value=&quot;274&quot;/&gt;&lt;/object&gt;&lt;object type=&quot;3&quot; unique_id=&quot;10024&quot;&gt;&lt;property id=&quot;20148&quot; value=&quot;5&quot;/&gt;&lt;property id=&quot;20300&quot; value=&quot;Slide 22 - &amp;quot;The Catalog Serves the Users&amp;quot;&quot;/&gt;&lt;property id=&quot;20307&quot; value=&quot;275&quot;/&gt;&lt;/object&gt;&lt;object type=&quot;3&quot; unique_id=&quot;10025&quot;&gt;&lt;property id=&quot;20148&quot; value=&quot;5&quot;/&gt;&lt;property id=&quot;20300&quot; value=&quot;Slide 23 - &amp;quot;NARs and the NAF&amp;quot;&quot;/&gt;&lt;property id=&quot;20307&quot; value=&quot;276&quot;/&gt;&lt;/object&gt;&lt;object type=&quot;3&quot; unique_id=&quot;10026&quot;&gt;&lt;property id=&quot;20148&quot; value=&quot;5&quot;/&gt;&lt;property id=&quot;20300&quot; value=&quot;Slide 24 - &amp;quot;Cataloger’s Judgment&amp;quot;&quot;/&gt;&lt;property id=&quot;20307&quot; value=&quot;277&quot;/&gt;&lt;/object&gt;&lt;object type=&quot;3&quot; unique_id=&quot;10027&quot;&gt;&lt;property id=&quot;20148&quot; value=&quot;5&quot;/&gt;&lt;property id=&quot;20300&quot; value=&quot;Slide 25 - &amp;quot;Specific Practices&amp;quot;&quot;/&gt;&lt;property id=&quot;20307&quot; value=&quot;278&quot;/&gt;&lt;/object&gt;&lt;object type=&quot;3&quot; unique_id=&quot;10028&quot;&gt;&lt;property id=&quot;20148&quot; value=&quot;5&quot;/&gt;&lt;property id=&quot;20300&quot; value=&quot;Slide 26 - &amp;quot;Focus on Work in Hand&amp;quot;&quot;/&gt;&lt;property id=&quot;20307&quot; value=&quot;279&quot;/&gt;&lt;/object&gt;&lt;object type=&quot;3&quot; unique_id=&quot;10029&quot;&gt;&lt;property id=&quot;20148&quot; value=&quot;5&quot;/&gt;&lt;property id=&quot;20300&quot; value=&quot;Slide 27 - &amp;quot;Go To the Source&amp;quot;&quot;/&gt;&lt;property id=&quot;20307&quot; value=&quot;280&quot;/&gt;&lt;/object&gt;&lt;object type=&quot;3&quot; unique_id=&quot;10030&quot;&gt;&lt;property id=&quot;20148&quot; value=&quot;5&quot;/&gt;&lt;property id=&quot;20300&quot; value=&quot;Slide 28 - &amp;quot;NACO Parameters&amp;quot;&quot;/&gt;&lt;property id=&quot;20307&quot; value=&quot;281&quot;/&gt;&lt;/object&gt;&lt;object type=&quot;3&quot; unique_id=&quot;10031&quot;&gt;&lt;property id=&quot;20148&quot; value=&quot;5&quot;/&gt;&lt;property id=&quot;20300&quot; value=&quot;Slide 29 - &amp;quot;NACO Parameter: Documentation&amp;quot;&quot;/&gt;&lt;property id=&quot;20307&quot; value=&quot;282&quot;/&gt;&lt;/object&gt;&lt;object type=&quot;3&quot; unique_id=&quot;10032&quot;&gt;&lt;property id=&quot;20148&quot; value=&quot;5&quot;/&gt;&lt;property id=&quot;20300&quot; value=&quot;Slide 30 - &amp;quot;Use Both RDA and LC-PCC PSs&amp;quot;&quot;/&gt;&lt;property id=&quot;20307&quot; value=&quot;283&quot;/&gt;&lt;/object&gt;&lt;object type=&quot;3&quot; unique_id=&quot;10033&quot;&gt;&lt;property id=&quot;20148&quot; value=&quot;5&quot;/&gt;&lt;property id=&quot;20300&quot; value=&quot;Slide 31 - &amp;quot;MARC 21 Format : Cataloger’s Desktop&amp;quot;&quot;/&gt;&lt;property id=&quot;20307&quot; value=&quot;285&quot;/&gt;&lt;/object&gt;&lt;object type=&quot;3&quot; unique_id=&quot;10034&quot;&gt;&lt;property id=&quot;20148&quot; value=&quot;5&quot;/&gt;&lt;property id=&quot;20300&quot; value=&quot;Slide 32 - &amp;quot;LC Guidelines Supplement  to MARC 21 Authority Format&amp;quot;&quot;/&gt;&lt;property id=&quot;20307&quot; value=&quot;286&quot;/&gt;&lt;/object&gt;&lt;object type=&quot;3&quot; unique_id=&quot;10035&quot;&gt;&lt;property id=&quot;20148&quot; value=&quot;5&quot;/&gt;&lt;property id=&quot;20300&quot; value=&quot;Slide 33 - &amp;quot;LC Guidelines&amp;quot;&quot;/&gt;&lt;property id=&quot;20307&quot; value=&quot;288&quot;/&gt;&lt;/object&gt;&lt;object type=&quot;3&quot; unique_id=&quot;10036&quot;&gt;&lt;property id=&quot;20148&quot; value=&quot;5&quot;/&gt;&lt;property id=&quot;20300&quot; value=&quot;Slide 34 - &amp;quot;Descriptive Cataloging Manual (DCM Z1): Name and Series Authority Records&amp;quot;&quot;/&gt;&lt;property id=&quot;20307&quot; value=&quot;289&quot;/&gt;&lt;/object&gt;&lt;object type=&quot;3&quot; unique_id=&quot;10037&quot;&gt;&lt;property id=&quot;20148&quot; value=&quot;5&quot;/&gt;&lt;property id=&quot;20300&quot; value=&quot;Slide 35 - &amp;quot;DCM Z1&amp;quot;&quot;/&gt;&lt;property id=&quot;20307&quot; value=&quot;291&quot;/&gt;&lt;/object&gt;&lt;object type=&quot;3&quot; unique_id=&quot;10038&quot;&gt;&lt;property id=&quot;20148&quot; value=&quot;5&quot;/&gt;&lt;property id=&quot;20300&quot; value=&quot;Slide 36 - &amp;quot;Tag Links: LC Guidelines and DCM Z1&amp;quot;&quot;/&gt;&lt;property id=&quot;20307&quot; value=&quot;292&quot;/&gt;&lt;/object&gt;&lt;object type=&quot;3&quot; unique_id=&quot;10039&quot;&gt;&lt;property id=&quot;20148&quot; value=&quot;5&quot;/&gt;&lt;property id=&quot;20300&quot; value=&quot;Slide 37 - &amp;quot;LC Guidelines: 053&amp;quot;&quot;/&gt;&lt;property id=&quot;20307&quot; value=&quot;510&quot;/&gt;&lt;/object&gt;&lt;object type=&quot;3&quot; unique_id=&quot;10040&quot;&gt;&lt;property id=&quot;20148&quot; value=&quot;5&quot;/&gt;&lt;property id=&quot;20300&quot; value=&quot;Slide 38 - &amp;quot;DCM Z1: 053&amp;quot;&quot;/&gt;&lt;property id=&quot;20307&quot; value=&quot;511&quot;/&gt;&lt;/object&gt;&lt;object type=&quot;3&quot; unique_id=&quot;10041&quot;&gt;&lt;property id=&quot;20148&quot; value=&quot;5&quot;/&gt;&lt;property id=&quot;20300&quot; value=&quot;Slide 39 - &amp;quot;Other Documentation&amp;quot;&quot;/&gt;&lt;property id=&quot;20307&quot; value=&quot;295&quot;/&gt;&lt;/object&gt;&lt;object type=&quot;3&quot; unique_id=&quot;10042&quot;&gt;&lt;property id=&quot;20148&quot; value=&quot;5&quot;/&gt;&lt;property id=&quot;20300&quot; value=&quot;Slide 40 - &amp;quot;Division of the World: Name vs. Subject file&amp;quot;&quot;/&gt;&lt;property id=&quot;20307&quot; value=&quot;300&quot;/&gt;&lt;/object&gt;&lt;object type=&quot;3&quot; unique_id=&quot;10043&quot;&gt;&lt;property id=&quot;20148&quot; value=&quot;5&quot;/&gt;&lt;property id=&quot;20300&quot; value=&quot;Slide 41&quot;/&gt;&lt;property id=&quot;20307&quot; value=&quot;299&quot;/&gt;&lt;/object&gt;&lt;object type=&quot;3&quot; unique_id=&quot;10044&quot;&gt;&lt;property id=&quot;20148&quot; value=&quot;5&quot;/&gt;&lt;property id=&quot;20300&quot; value=&quot;Slide 42&quot;/&gt;&lt;property id=&quot;20307&quot; value=&quot;302&quot;/&gt;&lt;/object&gt;&lt;object type=&quot;3&quot; unique_id=&quot;10045&quot;&gt;&lt;property id=&quot;20148&quot; value=&quot;5&quot;/&gt;&lt;property id=&quot;20300&quot; value=&quot;Slide 43 - &amp;quot;PCC Home Page&amp;quot;&quot;/&gt;&lt;property id=&quot;20307&quot; value=&quot;303&quot;/&gt;&lt;/object&gt;&lt;object type=&quot;3&quot; unique_id=&quot;10046&quot;&gt;&lt;property id=&quot;20148&quot; value=&quot;5&quot;/&gt;&lt;property id=&quot;20300&quot; value=&quot;Slide 44 - &amp;quot;NACO Home Page&amp;quot;&quot;/&gt;&lt;property id=&quot;20307&quot; value=&quot;304&quot;/&gt;&lt;/object&gt;&lt;object type=&quot;3&quot; unique_id=&quot;10047&quot;&gt;&lt;property id=&quot;20148&quot; value=&quot;5&quot;/&gt;&lt;property id=&quot;20300&quot; value=&quot;Slide 45&quot;/&gt;&lt;property id=&quot;20307&quot; value=&quot;305&quot;/&gt;&lt;/object&gt;&lt;object type=&quot;3&quot; unique_id=&quot;10048&quot;&gt;&lt;property id=&quot;20148&quot; value=&quot;5&quot;/&gt;&lt;property id=&quot;20300&quot; value=&quot;Slide 46 - &amp;quot;NACO Parameter :  Contribution Guidelines for PCC&amp;quot;&quot;/&gt;&lt;property id=&quot;20307&quot; value=&quot;306&quot;/&gt;&lt;/object&gt;&lt;object type=&quot;3&quot; unique_id=&quot;10049&quot;&gt;&lt;property id=&quot;20148&quot; value=&quot;5&quot;/&gt;&lt;property id=&quot;20300&quot; value=&quot;Slide 47 - &amp;quot;1. Parent-Subordinate  Hierarchies&amp;quot;&quot;/&gt;&lt;property id=&quot;20307&quot; value=&quot;307&quot;/&gt;&lt;/object&gt;&lt;object type=&quot;3&quot; unique_id=&quot;10050&quot;&gt;&lt;property id=&quot;20148&quot; value=&quot;5&quot;/&gt;&lt;property id=&quot;20300&quot; value=&quot;Slide 48 - &amp;quot;1b. Parent-Subordinate Hierarchies&amp;quot;&quot;/&gt;&lt;property id=&quot;20307&quot; value=&quot;308&quot;/&gt;&lt;/object&gt;&lt;object type=&quot;3&quot; unique_id=&quot;10051&quot;&gt;&lt;property id=&quot;20148&quot; value=&quot;5&quot;/&gt;&lt;property id=&quot;20300&quot; value=&quot;Slide 49 - &amp;quot;1c. Parent-Subordinate  Hierarchies&amp;quot;&quot;/&gt;&lt;property id=&quot;20307&quot; value=&quot;309&quot;/&gt;&lt;/object&gt;&lt;object type=&quot;3&quot; unique_id=&quot;10052&quot;&gt;&lt;property id=&quot;20148&quot; value=&quot;5&quot;/&gt;&lt;property id=&quot;20300&quot; value=&quot;Slide 50 - &amp;quot; 1d. Parent-Subordinate Hierarchies&amp;quot;&quot;/&gt;&lt;property id=&quot;20307&quot; value=&quot;310&quot;/&gt;&lt;/object&gt;&lt;object type=&quot;3&quot; unique_id=&quot;10053&quot;&gt;&lt;property id=&quot;20148&quot; value=&quot;5&quot;/&gt;&lt;property id=&quot;20300&quot; value=&quot;Slide 51 - &amp;quot;2. Bodies in Variant Access Points&amp;quot;&quot;/&gt;&lt;property id=&quot;20307&quot; value=&quot;311&quot;/&gt;&lt;/object&gt;&lt;object type=&quot;3&quot; unique_id=&quot;10054&quot;&gt;&lt;property id=&quot;20148&quot; value=&quot;5&quot;/&gt;&lt;property id=&quot;20300&quot; value=&quot;Slide 52 - &amp;quot;2b. Bodies in Variant Access Points&amp;quot;&quot;/&gt;&lt;property id=&quot;20307&quot; value=&quot;312&quot;/&gt;&lt;/object&gt;&lt;object type=&quot;3&quot; unique_id=&quot;10055&quot;&gt;&lt;property id=&quot;20148&quot; value=&quot;5&quot;/&gt;&lt;property id=&quot;20300&quot; value=&quot;Slide 53 - &amp;quot;2c. Bodies in Variant Access Points&amp;quot;&quot;/&gt;&lt;property id=&quot;20307&quot; value=&quot;313&quot;/&gt;&lt;/object&gt;&lt;object type=&quot;3&quot; unique_id=&quot;10056&quot;&gt;&lt;property id=&quot;20148&quot; value=&quot;5&quot;/&gt;&lt;property id=&quot;20300&quot; value=&quot;Slide 54 - &amp;quot;3. Related Entities (5XX)&amp;quot;&quot;/&gt;&lt;property id=&quot;20307&quot; value=&quot;354&quot;/&gt;&lt;/object&gt;&lt;object type=&quot;3&quot; unique_id=&quot;10057&quot;&gt;&lt;property id=&quot;20148&quot; value=&quot;5&quot;/&gt;&lt;property id=&quot;20300&quot; value=&quot;Slide 55 - &amp;quot;3b. Related Entities (5XX)&amp;quot;&quot;/&gt;&lt;property id=&quot;20307&quot; value=&quot;478&quot;/&gt;&lt;/object&gt;&lt;object type=&quot;3&quot; unique_id=&quot;10058&quot;&gt;&lt;property id=&quot;20148&quot; value=&quot;5&quot;/&gt;&lt;property id=&quot;20300&quot; value=&quot;Slide 56 - &amp;quot;3c. Related Entities (5XX)&amp;quot;&quot;/&gt;&lt;property id=&quot;20307&quot; value=&quot;315&quot;/&gt;&lt;/object&gt;&lt;object type=&quot;3&quot; unique_id=&quot;10059&quot;&gt;&lt;property id=&quot;20148&quot; value=&quot;5&quot;/&gt;&lt;property id=&quot;20300&quot; value=&quot;Slide 57 - &amp;quot;3d. Related Entities (5XX):  Previous practice&amp;quot;&quot;/&gt;&lt;property id=&quot;20307&quot; value=&quot;314&quot;/&gt;&lt;/object&gt;&lt;object type=&quot;3&quot; unique_id=&quot;10060&quot;&gt;&lt;property id=&quot;20148&quot; value=&quot;5&quot;/&gt;&lt;property id=&quot;20300&quot; value=&quot;Slide 58 - &amp;quot;3e. Related Entities (5XX)&amp;quot;&quot;/&gt;&lt;property id=&quot;20307&quot; value=&quot;355&quot;/&gt;&lt;/object&gt;&lt;object type=&quot;3&quot; unique_id=&quot;10061&quot;&gt;&lt;property id=&quot;20148&quot; value=&quot;5&quot;/&gt;&lt;property id=&quot;20300&quot; value=&quot;Slide 59 - &amp;quot;3f. Related Entities (5XX)&amp;quot;&quot;/&gt;&lt;property id=&quot;20307&quot; value=&quot;362&quot;/&gt;&lt;/object&gt;&lt;object type=&quot;3&quot; unique_id=&quot;10062&quot;&gt;&lt;property id=&quot;20148&quot; value=&quot;5&quot;/&gt;&lt;property id=&quot;20300&quot; value=&quot;Slide 60 - &amp;quot;3g. Related Entities (5XX)&amp;quot;&quot;/&gt;&lt;property id=&quot;20307&quot; value=&quot;359&quot;/&gt;&lt;/object&gt;&lt;object type=&quot;3&quot; unique_id=&quot;10063&quot;&gt;&lt;property id=&quot;20148&quot; value=&quot;5&quot;/&gt;&lt;property id=&quot;20300&quot; value=&quot;Slide 61 - &amp;quot;Mandatory Match 5XX-1XX&amp;quot;&quot;/&gt;&lt;property id=&quot;20307&quot; value=&quot;344&quot;/&gt;&lt;/object&gt;&lt;object type=&quot;3&quot; unique_id=&quot;10064&quot;&gt;&lt;property id=&quot;20148&quot; value=&quot;5&quot;/&gt;&lt;property id=&quot;20300&quot; value=&quot;Slide 62 - &amp;quot;4. Creator/Work Access Points&amp;quot;&quot;/&gt;&lt;property id=&quot;20307&quot; value=&quot;360&quot;/&gt;&lt;/object&gt;&lt;object type=&quot;3&quot; unique_id=&quot;10065&quot;&gt;&lt;property id=&quot;20148&quot; value=&quot;5&quot;/&gt;&lt;property id=&quot;20300&quot; value=&quot;Slide 63 - &amp;quot;4b. Creator/Work Access Points&amp;quot;&quot;/&gt;&lt;property id=&quot;20307&quot; value=&quot;363&quot;/&gt;&lt;/object&gt;&lt;object type=&quot;3&quot; unique_id=&quot;10066&quot;&gt;&lt;property id=&quot;20148&quot; value=&quot;5&quot;/&gt;&lt;property id=&quot;20300&quot; value=&quot;Slide 64 - &amp;quot;4c. Creator/Work Access Points&amp;quot;&quot;/&gt;&lt;property id=&quot;20307&quot; value=&quot;365&quot;/&gt;&lt;/object&gt;&lt;object type=&quot;3&quot; unique_id=&quot;10067&quot;&gt;&lt;property id=&quot;20148&quot; value=&quot;5&quot;/&gt;&lt;property id=&quot;20300&quot; value=&quot;Slide 65 - &amp;quot;4d. Creator/Work Access Points&amp;quot;&quot;/&gt;&lt;property id=&quot;20307&quot; value=&quot;316&quot;/&gt;&lt;/object&gt;&lt;object type=&quot;3&quot; unique_id=&quot;10068&quot;&gt;&lt;property id=&quot;20148&quot; value=&quot;5&quot;/&gt;&lt;property id=&quot;20300&quot; value=&quot;Slide 66 - &amp;quot;4e. Creator/Work Access Points&amp;quot;&quot;/&gt;&lt;property id=&quot;20307&quot; value=&quot;317&quot;/&gt;&lt;/object&gt;&lt;object type=&quot;3&quot; unique_id=&quot;10069&quot;&gt;&lt;property id=&quot;20148&quot; value=&quot;5&quot;/&gt;&lt;property id=&quot;20300&quot; value=&quot;Slide 67 - &amp;quot;Place name in qualifier&amp;quot;&quot;/&gt;&lt;property id=&quot;20307&quot; value=&quot;361&quot;/&gt;&lt;/object&gt;&lt;object type=&quot;3&quot; unique_id=&quot;10070&quot;&gt;&lt;property id=&quot;20148&quot; value=&quot;5&quot;/&gt;&lt;property id=&quot;20300&quot; value=&quot;Slide 68 - &amp;quot;NACO Parameter : Changes to existing NARs&amp;quot;&quot;/&gt;&lt;property id=&quot;20307&quot; value=&quot;318&quot;/&gt;&lt;/object&gt;&lt;object type=&quot;3&quot; unique_id=&quot;10071&quot;&gt;&lt;property id=&quot;20148&quot; value=&quot;5&quot;/&gt;&lt;property id=&quot;20300&quot; value=&quot;Slide 69 - &amp;quot;NACO Parameter : Deletion of NARs&amp;quot;&quot;/&gt;&lt;property id=&quot;20307&quot; value=&quot;319&quot;/&gt;&lt;/object&gt;&lt;object type=&quot;3&quot; unique_id=&quot;10072&quot;&gt;&lt;property id=&quot;20148&quot; value=&quot;5&quot;/&gt;&lt;property id=&quot;20300&quot; value=&quot;Slide 70 - &amp;quot;NACO Parameter : Bibliographic File Maintenance (BFM)&amp;quot;&quot;/&gt;&lt;property id=&quot;20307&quot; value=&quot;320&quot;/&gt;&lt;/object&gt;&lt;object type=&quot;3&quot; unique_id=&quot;10073&quot;&gt;&lt;property id=&quot;20148&quot; value=&quot;5&quot;/&gt;&lt;property id=&quot;20300&quot; value=&quot;Slide 71 - &amp;quot;BFM : Examples&amp;quot;&quot;/&gt;&lt;property id=&quot;20307&quot; value=&quot;356&quot;/&gt;&lt;/object&gt;&lt;object type=&quot;3&quot; unique_id=&quot;10074&quot;&gt;&lt;property id=&quot;20148&quot; value=&quot;5&quot;/&gt;&lt;property id=&quot;20300&quot; value=&quot;Slide 72 - &amp;quot;NACO Parameter : Searching&amp;quot;&quot;/&gt;&lt;property id=&quot;20307&quot; value=&quot;321&quot;/&gt;&lt;/object&gt;&lt;object type=&quot;3&quot; unique_id=&quot;10075&quot;&gt;&lt;property id=&quot;20148&quot; value=&quot;5&quot;/&gt;&lt;property id=&quot;20300&quot; value=&quot;Slide 73 - &amp;quot;    Why Search? (1)&amp;quot;&quot;/&gt;&lt;property id=&quot;20307&quot; value=&quot;322&quot;/&gt;&lt;/object&gt;&lt;object type=&quot;3&quot; unique_id=&quot;10076&quot;&gt;&lt;property id=&quot;20148&quot; value=&quot;5&quot;/&gt;&lt;property id=&quot;20300&quot; value=&quot;Slide 74 - &amp;quot;    Why Search? (2)&amp;quot;&quot;/&gt;&lt;property id=&quot;20307&quot; value=&quot;323&quot;/&gt;&lt;/object&gt;&lt;object type=&quot;3&quot; unique_id=&quot;10077&quot;&gt;&lt;property id=&quot;20148&quot; value=&quot;5&quot;/&gt;&lt;property id=&quot;20300&quot; value=&quot;Slide 75 - &amp;quot;Why Search? (3)&amp;quot;&quot;/&gt;&lt;property id=&quot;20307&quot; value=&quot;358&quot;/&gt;&lt;/object&gt;&lt;object type=&quot;3&quot; unique_id=&quot;10078&quot;&gt;&lt;property id=&quot;20148&quot; value=&quot;5&quot;/&gt;&lt;property id=&quot;20300&quot; value=&quot;Slide 76 - &amp;quot;    Why search? (4)&amp;quot;&quot;/&gt;&lt;property id=&quot;20307&quot; value=&quot;324&quot;/&gt;&lt;/object&gt;&lt;object type=&quot;3&quot; unique_id=&quot;10079&quot;&gt;&lt;property id=&quot;20148&quot; value=&quot;5&quot;/&gt;&lt;property id=&quot;20300&quot; value=&quot;Slide 77 - &amp;quot;  Searching : How?&amp;quot;&quot;/&gt;&lt;property id=&quot;20307&quot; value=&quot;325&quot;/&gt;&lt;/object&gt;&lt;object type=&quot;3&quot; unique_id=&quot;10080&quot;&gt;&lt;property id=&quot;20148&quot; value=&quot;5&quot;/&gt;&lt;property id=&quot;20300&quot; value=&quot;Slide 78&quot;/&gt;&lt;property id=&quot;20307&quot; value=&quot;367&quot;/&gt;&lt;/object&gt;&lt;object type=&quot;3&quot; unique_id=&quot;10081&quot;&gt;&lt;property id=&quot;20148&quot; value=&quot;5&quot;/&gt;&lt;property id=&quot;20300&quot; value=&quot;Slide 79&quot;/&gt;&lt;property id=&quot;20307&quot; value=&quot;366&quot;/&gt;&lt;/object&gt;&lt;object type=&quot;3&quot; unique_id=&quot;10082&quot;&gt;&lt;property id=&quot;20148&quot; value=&quot;5&quot;/&gt;&lt;property id=&quot;20300&quot; value=&quot;Slide 80 - &amp;quot;  Searching : When?&amp;quot;&quot;/&gt;&lt;property id=&quot;20307&quot; value=&quot;326&quot;/&gt;&lt;/object&gt;&lt;object type=&quot;3&quot; unique_id=&quot;10083&quot;&gt;&lt;property id=&quot;20148&quot; value=&quot;5&quot;/&gt;&lt;property id=&quot;20300&quot; value=&quot;Slide 81 - &amp;quot;NACO Normalization&amp;quot;&quot;/&gt;&lt;property id=&quot;20307&quot; value=&quot;329&quot;/&gt;&lt;/object&gt;&lt;object type=&quot;3&quot; unique_id=&quot;10084&quot;&gt;&lt;property id=&quot;20148&quot; value=&quot;5&quot;/&gt;&lt;property id=&quot;20300&quot; value=&quot;Slide 82 - &amp;quot;Normalization: Documentation&amp;quot;&quot;/&gt;&lt;property id=&quot;20307&quot; value=&quot;352&quot;/&gt;&lt;/object&gt;&lt;object type=&quot;3&quot; unique_id=&quot;10085&quot;&gt;&lt;property id=&quot;20148&quot; value=&quot;5&quot;/&gt;&lt;property id=&quot;20300&quot; value=&quot;Slide 83 - &amp;quot;Normalization: Documentation&amp;quot;&quot;/&gt;&lt;property id=&quot;20307&quot; value=&quot;353&quot;/&gt;&lt;/object&gt;&lt;object type=&quot;3&quot; unique_id=&quot;10086&quot;&gt;&lt;property id=&quot;20148&quot; value=&quot;5&quot;/&gt;&lt;property id=&quot;20300&quot; value=&quot;Slide 84 - &amp;quot;Impact of Normalization&amp;quot;&quot;/&gt;&lt;property id=&quot;20307&quot; value=&quot;351&quot;/&gt;&lt;/object&gt;&lt;object type=&quot;3&quot; unique_id=&quot;10087&quot;&gt;&lt;property id=&quot;20148&quot; value=&quot;5&quot;/&gt;&lt;property id=&quot;20300&quot; value=&quot;Slide 85 - &amp;quot;NACO Normalization&amp;quot;&quot;/&gt;&lt;property id=&quot;20307&quot; value=&quot;330&quot;/&gt;&lt;/object&gt;&lt;object type=&quot;3&quot; unique_id=&quot;10088&quot;&gt;&lt;property id=&quot;20148&quot; value=&quot;5&quot;/&gt;&lt;property id=&quot;20300&quot; value=&quot;Slide 86 - &amp;quot;What happens in the Normalization process?&amp;quot;&quot;/&gt;&lt;property id=&quot;20307&quot; value=&quot;331&quot;/&gt;&lt;/object&gt;&lt;object type=&quot;3&quot; unique_id=&quot;10089&quot;&gt;&lt;property id=&quot;20148&quot; value=&quot;5&quot;/&gt;&lt;property id=&quot;20300&quot; value=&quot;Slide 87 - &amp;quot;What happens in the Normalization process?&amp;quot;&quot;/&gt;&lt;property id=&quot;20307&quot; value=&quot;332&quot;/&gt;&lt;/object&gt;&lt;object type=&quot;3&quot; unique_id=&quot;10090&quot;&gt;&lt;property id=&quot;20148&quot; value=&quot;5&quot;/&gt;&lt;property id=&quot;20300&quot; value=&quot;Slide 88 - &amp;quot;Tags Are Not Compared&amp;quot;&quot;/&gt;&lt;property id=&quot;20307&quot; value=&quot;333&quot;/&gt;&lt;/object&gt;&lt;object type=&quot;3&quot; unique_id=&quot;10091&quot;&gt;&lt;property id=&quot;20148&quot; value=&quot;5&quot;/&gt;&lt;property id=&quot;20300&quot; value=&quot;Slide 89 - &amp;quot;What happens to the symbols?&amp;quot;&quot;/&gt;&lt;property id=&quot;20307&quot; value=&quot;496&quot;/&gt;&lt;/object&gt;&lt;object type=&quot;3&quot; unique_id=&quot;10092&quot;&gt;&lt;property id=&quot;20148&quot; value=&quot;5&quot;/&gt;&lt;property id=&quot;20300&quot; value=&quot;Slide 90 - &amp;quot;What is Compared?&amp;quot;&quot;/&gt;&lt;property id=&quot;20307&quot; value=&quot;335&quot;/&gt;&lt;/object&gt;&lt;object type=&quot;3&quot; unique_id=&quot;10093&quot;&gt;&lt;property id=&quot;20148&quot; value=&quot;5&quot;/&gt;&lt;property id=&quot;20300&quot; value=&quot;Slide 91 - &amp;quot;Normalized Authorized Access Point&amp;quot;&quot;/&gt;&lt;property id=&quot;20307&quot; value=&quot;336&quot;/&gt;&lt;/object&gt;&lt;object type=&quot;3&quot; unique_id=&quot;10094&quot;&gt;&lt;property id=&quot;20148&quot; value=&quot;5&quot;/&gt;&lt;property id=&quot;20300&quot; value=&quot;Slide 92 - &amp;quot;Conflicts and Duplicates&amp;quot;&quot;/&gt;&lt;property id=&quot;20307&quot; value=&quot;338&quot;/&gt;&lt;/object&gt;&lt;object type=&quot;3&quot; unique_id=&quot;10095&quot;&gt;&lt;property id=&quot;20148&quot; value=&quot;5&quot;/&gt;&lt;property id=&quot;20300&quot; value=&quot;Slide 93 - &amp;quot;What is a conflict?&amp;quot;&quot;/&gt;&lt;property id=&quot;20307&quot; value=&quot;339&quot;/&gt;&lt;/object&gt;&lt;object type=&quot;3&quot; unique_id=&quot;10096&quot;&gt;&lt;property id=&quot;20148&quot; value=&quot;5&quot;/&gt;&lt;property id=&quot;20300&quot; value=&quot;Slide 94 - &amp;quot;1XX  Duplicates&amp;quot;&quot;/&gt;&lt;property id=&quot;20307&quot; value=&quot;340&quot;/&gt;&lt;/object&gt;&lt;object type=&quot;3&quot; unique_id=&quot;10097&quot;&gt;&lt;property id=&quot;20148&quot; value=&quot;5&quot;/&gt;&lt;property id=&quot;20300&quot; value=&quot;Slide 95 - &amp;quot;1XX-4XX Conflict&amp;quot;&quot;/&gt;&lt;property id=&quot;20307&quot; value=&quot;341&quot;/&gt;&lt;/object&gt;&lt;object type=&quot;3&quot; unique_id=&quot;10098&quot;&gt;&lt;property id=&quot;20148&quot; value=&quot;5&quot;/&gt;&lt;property id=&quot;20300&quot; value=&quot;Slide 96 - &amp;quot;Conflict Within a Record&amp;quot;&quot;/&gt;&lt;property id=&quot;20307&quot; value=&quot;342&quot;/&gt;&lt;/object&gt;&lt;object type=&quot;3&quot; unique_id=&quot;10099&quot;&gt;&lt;property id=&quot;20148&quot; value=&quot;5&quot;/&gt;&lt;property id=&quot;20300&quot; value=&quot;Slide 97 - &amp;quot;No Conflict Between Records&amp;quot;&quot;/&gt;&lt;property id=&quot;20307&quot; value=&quot;343&quot;/&gt;&lt;/object&gt;&lt;object type=&quot;3&quot; unique_id=&quot;10100&quot;&gt;&lt;property id=&quot;20148&quot; value=&quot;5&quot;/&gt;&lt;property id=&quot;20300&quot; value=&quot;Slide 98 - &amp;quot;Normalization Exercises&amp;quot;&quot;/&gt;&lt;property id=&quot;20307&quot; value=&quot;345&quot;/&gt;&lt;/object&gt;&lt;object type=&quot;3&quot; unique_id=&quot;10101&quot;&gt;&lt;property id=&quot;20148&quot; value=&quot;5&quot;/&gt;&lt;property id=&quot;20300&quot; value=&quot;Slide 99 - &amp;quot;Exercise 1&amp;quot;&quot;/&gt;&lt;property id=&quot;20307&quot; value=&quot;346&quot;/&gt;&lt;/object&gt;&lt;object type=&quot;3&quot; unique_id=&quot;10102&quot;&gt;&lt;property id=&quot;20148&quot; value=&quot;5&quot;/&gt;&lt;property id=&quot;20300&quot; value=&quot;Slide 100 - &amp;quot;Exercise 2&amp;quot;&quot;/&gt;&lt;property id=&quot;20307&quot; value=&quot;347&quot;/&gt;&lt;/object&gt;&lt;object type=&quot;3&quot; unique_id=&quot;10103&quot;&gt;&lt;property id=&quot;20148&quot; value=&quot;5&quot;/&gt;&lt;property id=&quot;20300&quot; value=&quot;Slide 101 - &amp;quot;Exercise 3&amp;quot;&quot;/&gt;&lt;property id=&quot;20307&quot; value=&quot;348&quot;/&gt;&lt;/object&gt;&lt;object type=&quot;3&quot; unique_id=&quot;10104&quot;&gt;&lt;property id=&quot;20148&quot; value=&quot;5&quot;/&gt;&lt;property id=&quot;20300&quot; value=&quot;Slide 102 - &amp;quot;Exercise 4&amp;quot;&quot;/&gt;&lt;property id=&quot;20307&quot; value=&quot;349&quot;/&gt;&lt;/object&gt;&lt;object type=&quot;3&quot; unique_id=&quot;10105&quot;&gt;&lt;property id=&quot;20148&quot; value=&quot;5&quot;/&gt;&lt;property id=&quot;20300&quot; value=&quot;Slide 103 - &amp;quot;Exercise 5&amp;quot;&quot;/&gt;&lt;property id=&quot;20307&quot; value=&quot;350&quot;/&gt;&lt;/object&gt;&lt;object type=&quot;3&quot; unique_id=&quot;10106&quot;&gt;&lt;property id=&quot;20148&quot; value=&quot;5&quot;/&gt;&lt;property id=&quot;20300&quot; value=&quot;Slide 104 - &amp;quot;FRBR&amp;quot;&quot;/&gt;&lt;property id=&quot;20307&quot; value=&quot;369&quot;/&gt;&lt;/object&gt;&lt;object type=&quot;3&quot; unique_id=&quot;10107&quot;&gt;&lt;property id=&quot;20148&quot; value=&quot;5&quot;/&gt;&lt;property id=&quot;20300&quot; value=&quot;Slide 105 - &amp;quot;FRAD &amp;amp; FRSAD&amp;quot;&quot;/&gt;&lt;property id=&quot;20307&quot; value=&quot;370&quot;/&gt;&lt;/object&gt;&lt;object type=&quot;3&quot; unique_id=&quot;10108&quot;&gt;&lt;property id=&quot;20148&quot; value=&quot;5&quot;/&gt;&lt;property id=&quot;20300&quot; value=&quot;Slide 106 - &amp;quot;FRBR&amp;quot;&quot;/&gt;&lt;property id=&quot;20307&quot; value=&quot;371&quot;/&gt;&lt;/object&gt;&lt;object type=&quot;3&quot; unique_id=&quot;10109&quot;&gt;&lt;property id=&quot;20148&quot; value=&quot;5&quot;/&gt;&lt;property id=&quot;20300&quot; value=&quot;Slide 107 - &amp;quot;Entity-Relationship Model&amp;quot;&quot;/&gt;&lt;property id=&quot;20307&quot; value=&quot;372&quot;/&gt;&lt;/object&gt;&lt;object type=&quot;3&quot; unique_id=&quot;10110&quot;&gt;&lt;property id=&quot;20148&quot; value=&quot;5&quot;/&gt;&lt;property id=&quot;20300&quot; value=&quot;Slide 108 - &amp;quot;Entity-Relationship Diagramming&amp;quot;&quot;/&gt;&lt;property id=&quot;20307&quot; value=&quot;373&quot;/&gt;&lt;/object&gt;&lt;object type=&quot;3&quot; unique_id=&quot;10111&quot;&gt;&lt;property id=&quot;20148&quot; value=&quot;5&quot;/&gt;&lt;property id=&quot;20300&quot; value=&quot;Slide 109 - &amp;quot;Entity-Relationship Diagramming&amp;quot;&quot;/&gt;&lt;property id=&quot;20307&quot; value=&quot;374&quot;/&gt;&lt;/object&gt;&lt;object type=&quot;3&quot; unique_id=&quot;10112&quot;&gt;&lt;property id=&quot;20148&quot; value=&quot;5&quot;/&gt;&lt;property id=&quot;20300&quot; value=&quot;Slide 110 - &amp;quot;FRBR Diagramming&amp;quot;&quot;/&gt;&lt;property id=&quot;20307&quot; value=&quot;375&quot;/&gt;&lt;/object&gt;&lt;object type=&quot;3&quot; unique_id=&quot;10113&quot;&gt;&lt;property id=&quot;20148&quot; value=&quot;5&quot;/&gt;&lt;property id=&quot;20300&quot; value=&quot;Slide 111 - &amp;quot;FRBR Diagramming&amp;quot;&quot;/&gt;&lt;property id=&quot;20307&quot; value=&quot;376&quot;/&gt;&lt;/object&gt;&lt;object type=&quot;3&quot; unique_id=&quot;10114&quot;&gt;&lt;property id=&quot;20148&quot; value=&quot;5&quot;/&gt;&lt;property id=&quot;20300&quot; value=&quot;Slide 112 - &amp;quot;FRBR Entities&amp;quot;&quot;/&gt;&lt;property id=&quot;20307&quot; value=&quot;377&quot;/&gt;&lt;/object&gt;&lt;object type=&quot;3&quot; unique_id=&quot;10115&quot;&gt;&lt;property id=&quot;20148&quot; value=&quot;5&quot;/&gt;&lt;property id=&quot;20300&quot; value=&quot;Slide 113 - &amp;quot;FRBR Entities&amp;quot;&quot;/&gt;&lt;property id=&quot;20307&quot; value=&quot;378&quot;/&gt;&lt;/object&gt;&lt;object type=&quot;3&quot; unique_id=&quot;10116&quot;&gt;&lt;property id=&quot;20148&quot; value=&quot;5&quot;/&gt;&lt;property id=&quot;20300&quot; value=&quot;Slide 114 - &amp;quot;FRBR Relationships (Group 1)&amp;quot;&quot;/&gt;&lt;property id=&quot;20307&quot; value=&quot;379&quot;/&gt;&lt;/object&gt;&lt;object type=&quot;3&quot; unique_id=&quot;10117&quot;&gt;&lt;property id=&quot;20148&quot; value=&quot;5&quot;/&gt;&lt;property id=&quot;20300&quot; value=&quot;Slide 115 - &amp;quot;FRBR Relationships&amp;quot;&quot;/&gt;&lt;property id=&quot;20307&quot; value=&quot;380&quot;/&gt;&lt;/object&gt;&lt;object type=&quot;3&quot; unique_id=&quot;10118&quot;&gt;&lt;property id=&quot;20148&quot; value=&quot;5&quot;/&gt;&lt;property id=&quot;20300&quot; value=&quot;Slide 116 - &amp;quot;FRBR/FRAD Entities&amp;quot;&quot;/&gt;&lt;property id=&quot;20307&quot; value=&quot;381&quot;/&gt;&lt;/object&gt;&lt;object type=&quot;3&quot; unique_id=&quot;10119&quot;&gt;&lt;property id=&quot;20148&quot; value=&quot;5&quot;/&gt;&lt;property id=&quot;20300&quot; value=&quot;Slide 117 - &amp;quot;FRBR Entities&amp;quot;&quot;/&gt;&lt;property id=&quot;20307&quot; value=&quot;382&quot;/&gt;&lt;/object&gt;&lt;object type=&quot;3&quot; unique_id=&quot;10120&quot;&gt;&lt;property id=&quot;20148&quot; value=&quot;5&quot;/&gt;&lt;property id=&quot;20300&quot; value=&quot;Slide 118&quot;/&gt;&lt;property id=&quot;20307&quot; value=&quot;383&quot;/&gt;&lt;/object&gt;&lt;object type=&quot;3&quot; unique_id=&quot;10121&quot;&gt;&lt;property id=&quot;20148&quot; value=&quot;5&quot;/&gt;&lt;property id=&quot;20300&quot; value=&quot;Slide 119 - &amp;quot;FRBR Entities&amp;quot;&quot;/&gt;&lt;property id=&quot;20307&quot; value=&quot;384&quot;/&gt;&lt;/object&gt;&lt;object type=&quot;3&quot; unique_id=&quot;10122&quot;&gt;&lt;property id=&quot;20148&quot; value=&quot;5&quot;/&gt;&lt;property id=&quot;20300&quot; value=&quot;Slide 120 - &amp;quot;FRBR Entities&amp;quot;&quot;/&gt;&lt;property id=&quot;20307&quot; value=&quot;385&quot;/&gt;&lt;/object&gt;&lt;object type=&quot;3&quot; unique_id=&quot;10123&quot;&gt;&lt;property id=&quot;20148&quot; value=&quot;5&quot;/&gt;&lt;property id=&quot;20300&quot; value=&quot;Slide 121 - &amp;quot;FRBR Group 3 Relationships&amp;quot;&quot;/&gt;&lt;property id=&quot;20307&quot; value=&quot;386&quot;/&gt;&lt;/object&gt;&lt;object type=&quot;3&quot; unique_id=&quot;10124&quot;&gt;&lt;property id=&quot;20148&quot; value=&quot;5&quot;/&gt;&lt;property id=&quot;20300&quot; value=&quot;Slide 122 - &amp;quot;FRBR/RDA Attributes&amp;quot;&quot;/&gt;&lt;property id=&quot;20307&quot; value=&quot;387&quot;/&gt;&lt;/object&gt;&lt;object type=&quot;3&quot; unique_id=&quot;10125&quot;&gt;&lt;property id=&quot;20148&quot; value=&quot;5&quot;/&gt;&lt;property id=&quot;20300&quot; value=&quot;Slide 123&quot;/&gt;&lt;property id=&quot;20307&quot; value=&quot;388&quot;/&gt;&lt;/object&gt;&lt;object type=&quot;3&quot; unique_id=&quot;10126&quot;&gt;&lt;property id=&quot;20148&quot; value=&quot;5&quot;/&gt;&lt;property id=&quot;20300&quot; value=&quot;Slide 124 - &amp;quot;Person Entity Attributes&amp;quot;&quot;/&gt;&lt;property id=&quot;20307&quot; value=&quot;389&quot;/&gt;&lt;/object&gt;&lt;object type=&quot;3&quot; unique_id=&quot;10127&quot;&gt;&lt;property id=&quot;20148&quot; value=&quot;5&quot;/&gt;&lt;property id=&quot;20300&quot; value=&quot;Slide 125 - &amp;quot;Person Entity Attributes (MARC)&amp;quot;&quot;/&gt;&lt;property id=&quot;20307&quot; value=&quot;390&quot;/&gt;&lt;/object&gt;&lt;object type=&quot;3&quot; unique_id=&quot;10128&quot;&gt;&lt;property id=&quot;20148&quot; value=&quot;5&quot;/&gt;&lt;property id=&quot;20300&quot; value=&quot;Slide 126&quot;/&gt;&lt;property id=&quot;20307&quot; value=&quot;391&quot;/&gt;&lt;/object&gt;&lt;object type=&quot;3&quot; unique_id=&quot;10129&quot;&gt;&lt;property id=&quot;20148&quot; value=&quot;5&quot;/&gt;&lt;property id=&quot;20300&quot; value=&quot;Slide 127 - &amp;quot;Work Entity Attributes&amp;quot;&quot;/&gt;&lt;property id=&quot;20307&quot; value=&quot;392&quot;/&gt;&lt;/object&gt;&lt;object type=&quot;3&quot; unique_id=&quot;10130&quot;&gt;&lt;property id=&quot;20148&quot; value=&quot;5&quot;/&gt;&lt;property id=&quot;20300&quot; value=&quot;Slide 128 - &amp;quot;Work Entity Attributes  (Current MARC Practice)&amp;quot;&quot;/&gt;&lt;property id=&quot;20307&quot; value=&quot;393&quot;/&gt;&lt;/object&gt;&lt;object type=&quot;3&quot; unique_id=&quot;10131&quot;&gt;&lt;property id=&quot;20148&quot; value=&quot;5&quot;/&gt;&lt;property id=&quot;20300&quot; value=&quot;Slide 129 - &amp;quot;Entity-Relationship Linking&amp;quot;&quot;/&gt;&lt;property id=&quot;20307&quot; value=&quot;394&quot;/&gt;&lt;/object&gt;&lt;object type=&quot;3&quot; unique_id=&quot;10132&quot;&gt;&lt;property id=&quot;20148&quot; value=&quot;5&quot;/&gt;&lt;property id=&quot;20300&quot; value=&quot;Slide 130 - &amp;quot;Linking in MARC&amp;quot;&quot;/&gt;&lt;property id=&quot;20307&quot; value=&quot;395&quot;/&gt;&lt;/object&gt;&lt;object type=&quot;3&quot; unique_id=&quot;10133&quot;&gt;&lt;property id=&quot;20148&quot; value=&quot;5&quot;/&gt;&lt;property id=&quot;20300&quot; value=&quot;Slide 131 - &amp;quot;FRBR/FRAD User Tasks&amp;quot;&quot;/&gt;&lt;property id=&quot;20307&quot; value=&quot;396&quot;/&gt;&lt;/object&gt;&lt;object type=&quot;3&quot; unique_id=&quot;10134&quot;&gt;&lt;property id=&quot;20148&quot; value=&quot;5&quot;/&gt;&lt;property id=&quot;20300&quot; value=&quot;Slide 132 - &amp;quot;The MARC Authority Format&amp;quot;&quot;/&gt;&lt;property id=&quot;20307&quot; value=&quot;398&quot;/&gt;&lt;/object&gt;&lt;object type=&quot;3&quot; unique_id=&quot;10135&quot;&gt;&lt;property id=&quot;20148&quot; value=&quot;5&quot;/&gt;&lt;property id=&quot;20300&quot; value=&quot;Slide 133 - &amp;quot;MARC Authority Structure&amp;quot;&quot;/&gt;&lt;property id=&quot;20307&quot; value=&quot;399&quot;/&gt;&lt;/object&gt;&lt;object type=&quot;3&quot; unique_id=&quot;10136&quot;&gt;&lt;property id=&quot;20148&quot; value=&quot;5&quot;/&gt;&lt;property id=&quot;20300&quot; value=&quot;Slide 134 - &amp;quot;MARC Authority Structure&amp;quot;&quot;/&gt;&lt;property id=&quot;20307&quot; value=&quot;400&quot;/&gt;&lt;/object&gt;&lt;object type=&quot;3&quot; unique_id=&quot;10137&quot;&gt;&lt;property id=&quot;20148&quot; value=&quot;5&quot;/&gt;&lt;property id=&quot;20300&quot; value=&quot;Slide 135 - &amp;quot;MARC Authority Structure&amp;quot;&quot;/&gt;&lt;property id=&quot;20307&quot; value=&quot;401&quot;/&gt;&lt;/object&gt;&lt;object type=&quot;3&quot; unique_id=&quot;10138&quot;&gt;&lt;property id=&quot;20148&quot; value=&quot;5&quot;/&gt;&lt;property id=&quot;20300&quot; value=&quot;Slide 136 - &amp;quot;MARC Authority Structure: Quiz&amp;quot;&quot;/&gt;&lt;property id=&quot;20307&quot; value=&quot;479&quot;/&gt;&lt;/object&gt;&lt;object type=&quot;3&quot; unique_id=&quot;10139&quot;&gt;&lt;property id=&quot;20148&quot; value=&quot;5&quot;/&gt;&lt;property id=&quot;20300&quot; value=&quot;Slide 137 - &amp;quot;MARC Authority Structure: Quiz&amp;quot;&quot;/&gt;&lt;property id=&quot;20307&quot; value=&quot;402&quot;/&gt;&lt;/object&gt;&lt;object type=&quot;3&quot; unique_id=&quot;10140&quot;&gt;&lt;property id=&quot;20148&quot; value=&quot;5&quot;/&gt;&lt;property id=&quot;20300&quot; value=&quot;Slide 138 - &amp;quot;00X : Control Fields&amp;quot;&quot;/&gt;&lt;property id=&quot;20307&quot; value=&quot;403&quot;/&gt;&lt;/object&gt;&lt;object type=&quot;3&quot; unique_id=&quot;10141&quot;&gt;&lt;property id=&quot;20148&quot; value=&quot;5&quot;/&gt;&lt;property id=&quot;20300&quot; value=&quot;Slide 139&quot;/&gt;&lt;property id=&quot;20307&quot; value=&quot;404&quot;/&gt;&lt;/object&gt;&lt;object type=&quot;3&quot; unique_id=&quot;10142&quot;&gt;&lt;property id=&quot;20148&quot; value=&quot;5&quot;/&gt;&lt;property id=&quot;20300&quot; value=&quot;Slide 140 - &amp;quot;00X : Control Fields&amp;quot;&quot;/&gt;&lt;property id=&quot;20307&quot; value=&quot;405&quot;/&gt;&lt;/object&gt;&lt;object type=&quot;3&quot; unique_id=&quot;10143&quot;&gt;&lt;property id=&quot;20148&quot; value=&quot;5&quot;/&gt;&lt;property id=&quot;20300&quot; value=&quot;Slide 141&quot;/&gt;&lt;property id=&quot;20307&quot; value=&quot;406&quot;/&gt;&lt;/object&gt;&lt;object type=&quot;3&quot; unique_id=&quot;10144&quot;&gt;&lt;property id=&quot;20148&quot; value=&quot;5&quot;/&gt;&lt;property id=&quot;20300&quot; value=&quot;Slide 142&quot;/&gt;&lt;property id=&quot;20307&quot; value=&quot;407&quot;/&gt;&lt;/object&gt;&lt;object type=&quot;3&quot; unique_id=&quot;10145&quot;&gt;&lt;property id=&quot;20148&quot; value=&quot;5&quot;/&gt;&lt;property id=&quot;20300&quot; value=&quot;Slide 143&quot;/&gt;&lt;property id=&quot;20307&quot; value=&quot;408&quot;/&gt;&lt;/object&gt;&lt;object type=&quot;3&quot; unique_id=&quot;10146&quot;&gt;&lt;property id=&quot;20148&quot; value=&quot;5&quot;/&gt;&lt;property id=&quot;20300&quot; value=&quot;Slide 144 - &amp;quot;00X : Control Fields&amp;quot;&quot;/&gt;&lt;property id=&quot;20307&quot; value=&quot;409&quot;/&gt;&lt;/object&gt;&lt;object type=&quot;3&quot; unique_id=&quot;10147&quot;&gt;&lt;property id=&quot;20148&quot; value=&quot;5&quot;/&gt;&lt;property id=&quot;20300&quot; value=&quot;Slide 145&quot;/&gt;&lt;property id=&quot;20307&quot; value=&quot;410&quot;/&gt;&lt;/object&gt;&lt;object type=&quot;3&quot; unique_id=&quot;10148&quot;&gt;&lt;property id=&quot;20148&quot; value=&quot;5&quot;/&gt;&lt;property id=&quot;20300&quot; value=&quot;Slide 146 - &amp;quot;00X : Control Fields&amp;quot;&quot;/&gt;&lt;property id=&quot;20307&quot; value=&quot;411&quot;/&gt;&lt;/object&gt;&lt;object type=&quot;3&quot; unique_id=&quot;10149&quot;&gt;&lt;property id=&quot;20148&quot; value=&quot;5&quot;/&gt;&lt;property id=&quot;20300&quot; value=&quot;Slide 147&quot;/&gt;&lt;property id=&quot;20307&quot; value=&quot;412&quot;/&gt;&lt;/object&gt;&lt;object type=&quot;3&quot; unique_id=&quot;10150&quot;&gt;&lt;property id=&quot;20148&quot; value=&quot;5&quot;/&gt;&lt;property id=&quot;20300&quot; value=&quot;Slide 148 - &amp;quot;00X : Control Fields&amp;quot;&quot;/&gt;&lt;property id=&quot;20307&quot; value=&quot;413&quot;/&gt;&lt;/object&gt;&lt;object type=&quot;3&quot; unique_id=&quot;10151&quot;&gt;&lt;property id=&quot;20148&quot; value=&quot;5&quot;/&gt;&lt;property id=&quot;20300&quot; value=&quot;Slide 149&quot;/&gt;&lt;property id=&quot;20307&quot; value=&quot;414&quot;/&gt;&lt;/object&gt;&lt;object type=&quot;3&quot; unique_id=&quot;10152&quot;&gt;&lt;property id=&quot;20148&quot; value=&quot;5&quot;/&gt;&lt;property id=&quot;20300&quot; value=&quot;Slide 150 - &amp;quot;00X : Control Fields&amp;quot;&quot;/&gt;&lt;property id=&quot;20307&quot; value=&quot;415&quot;/&gt;&lt;/object&gt;&lt;object type=&quot;3&quot; unique_id=&quot;10153&quot;&gt;&lt;property id=&quot;20148&quot; value=&quot;5&quot;/&gt;&lt;property id=&quot;20300&quot; value=&quot;Slide 151&quot;/&gt;&lt;property id=&quot;20307&quot; value=&quot;416&quot;/&gt;&lt;/object&gt;&lt;object type=&quot;3&quot; unique_id=&quot;10154&quot;&gt;&lt;property id=&quot;20148&quot; value=&quot;5&quot;/&gt;&lt;property id=&quot;20300&quot; value=&quot;Slide 152&quot;/&gt;&lt;property id=&quot;20307&quot; value=&quot;476&quot;/&gt;&lt;/object&gt;&lt;object type=&quot;3&quot; unique_id=&quot;10155&quot;&gt;&lt;property id=&quot;20148&quot; value=&quot;5&quot;/&gt;&lt;property id=&quot;20300&quot; value=&quot;Slide 153&quot;/&gt;&lt;property id=&quot;20307&quot; value=&quot;417&quot;/&gt;&lt;/object&gt;&lt;object type=&quot;3&quot; unique_id=&quot;10156&quot;&gt;&lt;property id=&quot;20148&quot; value=&quot;5&quot;/&gt;&lt;property id=&quot;20300&quot; value=&quot;Slide 154 - &amp;quot;00X : Control Fields&amp;quot;&quot;/&gt;&lt;property id=&quot;20307&quot; value=&quot;418&quot;/&gt;&lt;/object&gt;&lt;object type=&quot;3&quot; unique_id=&quot;10157&quot;&gt;&lt;property id=&quot;20148&quot; value=&quot;5&quot;/&gt;&lt;property id=&quot;20300&quot; value=&quot;Slide 155&quot;/&gt;&lt;property id=&quot;20307&quot; value=&quot;419&quot;/&gt;&lt;/object&gt;&lt;object type=&quot;3&quot; unique_id=&quot;10158&quot;&gt;&lt;property id=&quot;20148&quot; value=&quot;5&quot;/&gt;&lt;property id=&quot;20300&quot; value=&quot;Slide 156&quot;/&gt;&lt;property id=&quot;20307&quot; value=&quot;420&quot;/&gt;&lt;/object&gt;&lt;object type=&quot;3&quot; unique_id=&quot;10159&quot;&gt;&lt;property id=&quot;20148&quot; value=&quot;5&quot;/&gt;&lt;property id=&quot;20300&quot; value=&quot;Slide 157 - &amp;quot;00X : Control Fields&amp;quot;&quot;/&gt;&lt;property id=&quot;20307&quot; value=&quot;421&quot;/&gt;&lt;/object&gt;&lt;object type=&quot;3&quot; unique_id=&quot;10160&quot;&gt;&lt;property id=&quot;20148&quot; value=&quot;5&quot;/&gt;&lt;property id=&quot;20300&quot; value=&quot;Slide 158&quot;/&gt;&lt;property id=&quot;20307&quot; value=&quot;422&quot;/&gt;&lt;/object&gt;&lt;object type=&quot;3&quot; unique_id=&quot;10161&quot;&gt;&lt;property id=&quot;20148&quot; value=&quot;5&quot;/&gt;&lt;property id=&quot;20300&quot; value=&quot;Slide 159&quot;/&gt;&lt;property id=&quot;20307&quot; value=&quot;423&quot;/&gt;&lt;/object&gt;&lt;object type=&quot;3&quot; unique_id=&quot;10162&quot;&gt;&lt;property id=&quot;20148&quot; value=&quot;5&quot;/&gt;&lt;property id=&quot;20300&quot; value=&quot;Slide 160&quot;/&gt;&lt;property id=&quot;20307&quot; value=&quot;424&quot;/&gt;&lt;/object&gt;&lt;object type=&quot;3&quot; unique_id=&quot;10163&quot;&gt;&lt;property id=&quot;20148&quot; value=&quot;5&quot;/&gt;&lt;property id=&quot;20300&quot; value=&quot;Slide 161&quot;/&gt;&lt;property id=&quot;20307&quot; value=&quot;425&quot;/&gt;&lt;/object&gt;&lt;object type=&quot;3&quot; unique_id=&quot;10164&quot;&gt;&lt;property id=&quot;20148&quot; value=&quot;5&quot;/&gt;&lt;property id=&quot;20300&quot; value=&quot;Slide 162 - &amp;quot;01X-09X : Code Fields&amp;quot;&quot;/&gt;&lt;property id=&quot;20307&quot; value=&quot;426&quot;/&gt;&lt;/object&gt;&lt;object type=&quot;3&quot; unique_id=&quot;10165&quot;&gt;&lt;property id=&quot;20148&quot; value=&quot;5&quot;/&gt;&lt;property id=&quot;20300&quot; value=&quot;Slide 163&quot;/&gt;&lt;property id=&quot;20307&quot; value=&quot;427&quot;/&gt;&lt;/object&gt;&lt;object type=&quot;3&quot; unique_id=&quot;10166&quot;&gt;&lt;property id=&quot;20148&quot; value=&quot;5&quot;/&gt;&lt;property id=&quot;20300&quot; value=&quot;Slide 164 - &amp;quot;01X-09X : Code Fields&amp;quot;&quot;/&gt;&lt;property id=&quot;20307&quot; value=&quot;428&quot;/&gt;&lt;/object&gt;&lt;object type=&quot;3&quot; unique_id=&quot;10167&quot;&gt;&lt;property id=&quot;20148&quot; value=&quot;5&quot;/&gt;&lt;property id=&quot;20300&quot; value=&quot;Slide 165 - &amp;quot;01X-09X : Code Fields&amp;quot;&quot;/&gt;&lt;property id=&quot;20307&quot; value=&quot;429&quot;/&gt;&lt;/object&gt;&lt;object type=&quot;3&quot; unique_id=&quot;10168&quot;&gt;&lt;property id=&quot;20148&quot; value=&quot;5&quot;/&gt;&lt;property id=&quot;20300&quot; value=&quot;Slide 166 - &amp;quot;01X-09X : Code Fields&amp;quot;&quot;/&gt;&lt;property id=&quot;20307&quot; value=&quot;430&quot;/&gt;&lt;/object&gt;&lt;object type=&quot;3&quot; unique_id=&quot;10169&quot;&gt;&lt;property id=&quot;20148&quot; value=&quot;5&quot;/&gt;&lt;property id=&quot;20300&quot; value=&quot;Slide 167 - &amp;quot;01X-09X : Code Fields&amp;quot;&quot;/&gt;&lt;property id=&quot;20307&quot; value=&quot;431&quot;/&gt;&lt;/object&gt;&lt;object type=&quot;3&quot; unique_id=&quot;10170&quot;&gt;&lt;property id=&quot;20148&quot; value=&quot;5&quot;/&gt;&lt;property id=&quot;20300&quot; value=&quot;Slide 168&quot;/&gt;&lt;property id=&quot;20307&quot; value=&quot;432&quot;/&gt;&lt;/object&gt;&lt;object type=&quot;3&quot; unique_id=&quot;10171&quot;&gt;&lt;property id=&quot;20148&quot; value=&quot;5&quot;/&gt;&lt;property id=&quot;20300&quot; value=&quot;Slide 169&quot;/&gt;&lt;property id=&quot;20307&quot; value=&quot;491&quot;/&gt;&lt;/object&gt;&lt;object type=&quot;3&quot; unique_id=&quot;10172&quot;&gt;&lt;property id=&quot;20148&quot; value=&quot;5&quot;/&gt;&lt;property id=&quot;20300&quot; value=&quot;Slide 170 - &amp;quot;053: Local Classification Number&amp;quot;&quot;/&gt;&lt;property id=&quot;20307&quot; value=&quot;489&quot;/&gt;&lt;/object&gt;&lt;object type=&quot;3&quot; unique_id=&quot;10173&quot;&gt;&lt;property id=&quot;20148&quot; value=&quot;5&quot;/&gt;&lt;property id=&quot;20300&quot; value=&quot;Slide 171 - &amp;quot;053: Local Classification Number&amp;quot;&quot;/&gt;&lt;property id=&quot;20307&quot; value=&quot;507&quot;/&gt;&lt;/object&gt;&lt;object type=&quot;3&quot; unique_id=&quot;10174&quot;&gt;&lt;property id=&quot;20148&quot; value=&quot;5&quot;/&gt;&lt;property id=&quot;20300&quot; value=&quot;Slide 172 - &amp;quot;Record with 053s&amp;quot;&quot;/&gt;&lt;property id=&quot;20307&quot; value=&quot;487&quot;/&gt;&lt;/object&gt;&lt;object type=&quot;3&quot; unique_id=&quot;10175&quot;&gt;&lt;property id=&quot;20148&quot; value=&quot;5&quot;/&gt;&lt;property id=&quot;20300&quot; value=&quot;Slide 173 - &amp;quot;1XX: Authorized Access Point&amp;quot;&quot;/&gt;&lt;property id=&quot;20307&quot; value=&quot;433&quot;/&gt;&lt;/object&gt;&lt;object type=&quot;3&quot; unique_id=&quot;10176&quot;&gt;&lt;property id=&quot;20148&quot; value=&quot;5&quot;/&gt;&lt;property id=&quot;20300&quot; value=&quot;Slide 174 - &amp;quot;1XX: Authorized Access Point&amp;quot;&quot;/&gt;&lt;property id=&quot;20307&quot; value=&quot;434&quot;/&gt;&lt;/object&gt;&lt;object type=&quot;3&quot; unique_id=&quot;10177&quot;&gt;&lt;property id=&quot;20148&quot; value=&quot;5&quot;/&gt;&lt;property id=&quot;20300&quot; value=&quot;Slide 175&quot;/&gt;&lt;property id=&quot;20307&quot; value=&quot;435&quot;/&gt;&lt;/object&gt;&lt;object type=&quot;3&quot; unique_id=&quot;10178&quot;&gt;&lt;property id=&quot;20148&quot; value=&quot;5&quot;/&gt;&lt;property id=&quot;20300&quot; value=&quot;Slide 176 - &amp;quot;3XX: RDA Elements&amp;quot;&quot;/&gt;&lt;property id=&quot;20307&quot; value=&quot;436&quot;/&gt;&lt;/object&gt;&lt;object type=&quot;3&quot; unique_id=&quot;10179&quot;&gt;&lt;property id=&quot;20148&quot; value=&quot;5&quot;/&gt;&lt;property id=&quot;20300&quot; value=&quot;Slide 177 - &amp;quot;Recording the Place Attribute  (1XX, 4XX, 5XX)&amp;quot;&quot;/&gt;&lt;property id=&quot;20307&quot; value=&quot;509&quot;/&gt;&lt;/object&gt;&lt;object type=&quot;3&quot; unique_id=&quot;10180&quot;&gt;&lt;property id=&quot;20148&quot; value=&quot;5&quot;/&gt;&lt;property id=&quot;20300&quot; value=&quot;Slide 178 - &amp;quot;Recording the Place Attribute (370)&amp;quot;&quot;/&gt;&lt;property id=&quot;20307&quot; value=&quot;438&quot;/&gt;&lt;/object&gt;&lt;object type=&quot;3&quot; unique_id=&quot;10181&quot;&gt;&lt;property id=&quot;20148&quot; value=&quot;5&quot;/&gt;&lt;property id=&quot;20300&quot; value=&quot;Slide 179 - &amp;quot;Exercise:  Recording the Place Attribute (370)&amp;quot;&quot;/&gt;&lt;property id=&quot;20307&quot; value=&quot;439&quot;/&gt;&lt;/object&gt;&lt;object type=&quot;3&quot; unique_id=&quot;10182&quot;&gt;&lt;property id=&quot;20148&quot; value=&quot;5&quot;/&gt;&lt;property id=&quot;20300&quot; value=&quot;Slide 180 - &amp;quot;Recording the Place Attribute (370)&amp;quot;&quot;/&gt;&lt;property id=&quot;20307&quot; value=&quot;440&quot;/&gt;&lt;/object&gt;&lt;object type=&quot;3&quot; unique_id=&quot;10183&quot;&gt;&lt;property id=&quot;20148&quot; value=&quot;5&quot;/&gt;&lt;property id=&quot;20300&quot; value=&quot;Slide 181 - &amp;quot;Recording the Place Attribute (370): LCSH&amp;quot;&quot;/&gt;&lt;property id=&quot;20307&quot; value=&quot;441&quot;/&gt;&lt;/object&gt;&lt;object type=&quot;3&quot; unique_id=&quot;10184&quot;&gt;&lt;property id=&quot;20148&quot; value=&quot;5&quot;/&gt;&lt;property id=&quot;20300&quot; value=&quot;Slide 182&quot;/&gt;&lt;property id=&quot;20307&quot; value=&quot;442&quot;/&gt;&lt;/object&gt;&lt;object type=&quot;3&quot; unique_id=&quot;10185&quot;&gt;&lt;property id=&quot;20148&quot; value=&quot;5&quot;/&gt;&lt;property id=&quot;20300&quot; value=&quot;Slide 183 - &amp;quot;3XX: RDA Elements&amp;quot;&quot;/&gt;&lt;property id=&quot;20307&quot; value=&quot;443&quot;/&gt;&lt;/object&gt;&lt;object type=&quot;3&quot; unique_id=&quot;10186&quot;&gt;&lt;property id=&quot;20148&quot; value=&quot;5&quot;/&gt;&lt;property id=&quot;20300&quot; value=&quot;Slide 184&quot;/&gt;&lt;property id=&quot;20307&quot; value=&quot;444&quot;/&gt;&lt;/object&gt;&lt;object type=&quot;3&quot; unique_id=&quot;10187&quot;&gt;&lt;property id=&quot;20148&quot; value=&quot;5&quot;/&gt;&lt;property id=&quot;20300&quot; value=&quot;Slide 185&quot;/&gt;&lt;property id=&quot;20307&quot; value=&quot;492&quot;/&gt;&lt;/object&gt;&lt;object type=&quot;3&quot; unique_id=&quot;10188&quot;&gt;&lt;property id=&quot;20148&quot; value=&quot;5&quot;/&gt;&lt;property id=&quot;20300&quot; value=&quot;Slide 186 - &amp;quot;4XX: Variant Access Point&amp;quot;&quot;/&gt;&lt;property id=&quot;20307&quot; value=&quot;445&quot;/&gt;&lt;/object&gt;&lt;object type=&quot;3&quot; unique_id=&quot;10189&quot;&gt;&lt;property id=&quot;20148&quot; value=&quot;5&quot;/&gt;&lt;property id=&quot;20300&quot; value=&quot;Slide 187 - &amp;quot;4XX: Variant Access Point&amp;quot;&quot;/&gt;&lt;property id=&quot;20307&quot; value=&quot;446&quot;/&gt;&lt;/object&gt;&lt;object type=&quot;3&quot; unique_id=&quot;10190&quot;&gt;&lt;property id=&quot;20148&quot; value=&quot;5&quot;/&gt;&lt;property id=&quot;20300&quot; value=&quot;Slide 188&quot;/&gt;&lt;property id=&quot;20307&quot; value=&quot;447&quot;/&gt;&lt;/object&gt;&lt;object type=&quot;3&quot; unique_id=&quot;10191&quot;&gt;&lt;property id=&quot;20148&quot; value=&quot;5&quot;/&gt;&lt;property id=&quot;20300&quot; value=&quot;Slide 189 - &amp;quot;5XX : Links to Related Entities &amp;quot;&quot;/&gt;&lt;property id=&quot;20307&quot; value=&quot;448&quot;/&gt;&lt;/object&gt;&lt;object type=&quot;3&quot; unique_id=&quot;10192&quot;&gt;&lt;property id=&quot;20148&quot; value=&quot;5&quot;/&gt;&lt;property id=&quot;20300&quot; value=&quot;Slide 190 - &amp;quot;5XX : Links to Related Entities &amp;quot;&quot;/&gt;&lt;property id=&quot;20307&quot; value=&quot;449&quot;/&gt;&lt;/object&gt;&lt;object type=&quot;3&quot; unique_id=&quot;10193&quot;&gt;&lt;property id=&quot;20148&quot; value=&quot;5&quot;/&gt;&lt;property id=&quot;20300&quot; value=&quot;Slide 191 - &amp;quot;5XX : Links to Related Entities  Relationship Designators&amp;quot;&quot;/&gt;&lt;property id=&quot;20307&quot; value=&quot;450&quot;/&gt;&lt;/object&gt;&lt;object type=&quot;3&quot; unique_id=&quot;10194&quot;&gt;&lt;property id=&quot;20148&quot; value=&quot;5&quot;/&gt;&lt;property id=&quot;20300&quot; value=&quot;Slide 192 - &amp;quot;5XX : Links to Related Entities Relationship Designators &amp;quot;&quot;/&gt;&lt;property id=&quot;20307&quot; value=&quot;451&quot;/&gt;&lt;/object&gt;&lt;object type=&quot;3&quot; unique_id=&quot;10195&quot;&gt;&lt;property id=&quot;20148&quot; value=&quot;5&quot;/&gt;&lt;property id=&quot;20300&quot; value=&quot;Slide 193&quot;/&gt;&lt;property id=&quot;20307&quot; value=&quot;497&quot;/&gt;&lt;/object&gt;&lt;object type=&quot;3&quot; unique_id=&quot;10196&quot;&gt;&lt;property id=&quot;20148&quot; value=&quot;5&quot;/&gt;&lt;property id=&quot;20300&quot; value=&quot;Slide 194&quot;/&gt;&lt;property id=&quot;20307&quot; value=&quot;498&quot;/&gt;&lt;/object&gt;&lt;object type=&quot;3&quot; unique_id=&quot;10197&quot;&gt;&lt;property id=&quot;20148&quot; value=&quot;5&quot;/&gt;&lt;property id=&quot;20300&quot; value=&quot;Slide 195&quot;/&gt;&lt;property id=&quot;20307&quot; value=&quot;499&quot;/&gt;&lt;/object&gt;&lt;object type=&quot;3&quot; unique_id=&quot;10198&quot;&gt;&lt;property id=&quot;20148&quot; value=&quot;5&quot;/&gt;&lt;property id=&quot;20300&quot; value=&quot;Slide 196&quot;/&gt;&lt;property id=&quot;20307&quot; value=&quot;500&quot;/&gt;&lt;/object&gt;&lt;object type=&quot;3&quot; unique_id=&quot;10199&quot;&gt;&lt;property id=&quot;20148&quot; value=&quot;5&quot;/&gt;&lt;property id=&quot;20300&quot; value=&quot;Slide 197&quot;/&gt;&lt;property id=&quot;20307&quot; value=&quot;501&quot;/&gt;&lt;/object&gt;&lt;object type=&quot;3&quot; unique_id=&quot;10200&quot;&gt;&lt;property id=&quot;20148&quot; value=&quot;5&quot;/&gt;&lt;property id=&quot;20300&quot; value=&quot;Slide 198&quot;/&gt;&lt;property id=&quot;20307&quot; value=&quot;502&quot;/&gt;&lt;/object&gt;&lt;object type=&quot;3&quot; unique_id=&quot;10201&quot;&gt;&lt;property id=&quot;20148&quot; value=&quot;5&quot;/&gt;&lt;property id=&quot;20300&quot; value=&quot;Slide 199&quot;/&gt;&lt;property id=&quot;20307&quot; value=&quot;512&quot;/&gt;&lt;/object&gt;&lt;object type=&quot;3&quot; unique_id=&quot;10202&quot;&gt;&lt;property id=&quot;20148&quot; value=&quot;5&quot;/&gt;&lt;property id=&quot;20300&quot; value=&quot;Slide 200&quot;/&gt;&lt;property id=&quot;20307&quot; value=&quot;503&quot;/&gt;&lt;/object&gt;&lt;object type=&quot;3&quot; unique_id=&quot;10203&quot;&gt;&lt;property id=&quot;20148&quot; value=&quot;5&quot;/&gt;&lt;property id=&quot;20300&quot; value=&quot;Slide 201&quot;/&gt;&lt;property id=&quot;20307&quot; value=&quot;504&quot;/&gt;&lt;/object&gt;&lt;object type=&quot;3&quot; unique_id=&quot;10204&quot;&gt;&lt;property id=&quot;20148&quot; value=&quot;5&quot;/&gt;&lt;property id=&quot;20300&quot; value=&quot;Slide 202&quot;/&gt;&lt;property id=&quot;20307&quot; value=&quot;505&quot;/&gt;&lt;/object&gt;&lt;object type=&quot;3&quot; unique_id=&quot;10205&quot;&gt;&lt;property id=&quot;20148&quot; value=&quot;5&quot;/&gt;&lt;property id=&quot;20300&quot; value=&quot;Slide 203&quot;/&gt;&lt;property id=&quot;20307&quot; value=&quot;506&quot;/&gt;&lt;/object&gt;&lt;object type=&quot;3&quot; unique_id=&quot;10206&quot;&gt;&lt;property id=&quot;20148&quot; value=&quot;5&quot;/&gt;&lt;property id=&quot;20300&quot; value=&quot;Slide 204 - &amp;quot;6XX: Notes&amp;quot;&quot;/&gt;&lt;property id=&quot;20307&quot; value=&quot;460&quot;/&gt;&lt;/object&gt;&lt;object type=&quot;3&quot; unique_id=&quot;10207&quot;&gt;&lt;property id=&quot;20148&quot; value=&quot;5&quot;/&gt;&lt;property id=&quot;20300&quot; value=&quot;Slide 205&quot;/&gt;&lt;property id=&quot;20307&quot; value=&quot;461&quot;/&gt;&lt;/object&gt;&lt;object type=&quot;3&quot; unique_id=&quot;10208&quot;&gt;&lt;property id=&quot;20148&quot; value=&quot;5&quot;/&gt;&lt;property id=&quot;20300&quot; value=&quot;Slide 206 - &amp;quot;6XX: Notes&amp;quot;&quot;/&gt;&lt;property id=&quot;20307&quot; value=&quot;462&quot;/&gt;&lt;/object&gt;&lt;object type=&quot;3&quot; unique_id=&quot;10209&quot;&gt;&lt;property id=&quot;20148&quot; value=&quot;5&quot;/&gt;&lt;property id=&quot;20300&quot; value=&quot;Slide 207&quot;/&gt;&lt;property id=&quot;20307&quot; value=&quot;463&quot;/&gt;&lt;/object&gt;&lt;object type=&quot;3&quot; unique_id=&quot;10210&quot;&gt;&lt;property id=&quot;20148&quot; value=&quot;5&quot;/&gt;&lt;property id=&quot;20300&quot; value=&quot;Slide 208&quot;/&gt;&lt;property id=&quot;20307&quot; value=&quot;475&quot;/&gt;&lt;/object&gt;&lt;object type=&quot;3&quot; unique_id=&quot;10211&quot;&gt;&lt;property id=&quot;20148&quot; value=&quot;5&quot;/&gt;&lt;property id=&quot;20300&quot; value=&quot;Slide 209 - &amp;quot;6XX: Notes&amp;quot;&quot;/&gt;&lt;property id=&quot;20307&quot; value=&quot;465&quot;/&gt;&lt;/object&gt;&lt;object type=&quot;3&quot; unique_id=&quot;10212&quot;&gt;&lt;property id=&quot;20148&quot; value=&quot;5&quot;/&gt;&lt;property id=&quot;20300&quot; value=&quot;Slide 210 - &amp;quot;6XX: Notes&amp;quot;&quot;/&gt;&lt;property id=&quot;20307&quot; value=&quot;466&quot;/&gt;&lt;/object&gt;&lt;object type=&quot;3&quot; unique_id=&quot;10213&quot;&gt;&lt;property id=&quot;20148&quot; value=&quot;5&quot;/&gt;&lt;property id=&quot;20300&quot; value=&quot;Slide 211 - &amp;quot;6XX: Notes&amp;quot;&quot;/&gt;&lt;property id=&quot;20307&quot; value=&quot;467&quot;/&gt;&lt;/object&gt;&lt;object type=&quot;3&quot; unique_id=&quot;10214&quot;&gt;&lt;property id=&quot;20148&quot; value=&quot;5&quot;/&gt;&lt;property id=&quot;20300&quot; value=&quot;Slide 212&quot;/&gt;&lt;property id=&quot;20307&quot; value=&quot;468&quot;/&gt;&lt;/object&gt;&lt;object type=&quot;3&quot; unique_id=&quot;10215&quot;&gt;&lt;property id=&quot;20148&quot; value=&quot;5&quot;/&gt;&lt;property id=&quot;20300&quot; value=&quot;Slide 213 - &amp;quot;6XX: Notes&amp;quot;&quot;/&gt;&lt;property id=&quot;20307&quot; value=&quot;471&quot;/&gt;&lt;/object&gt;&lt;object type=&quot;3&quot; unique_id=&quot;10216&quot;&gt;&lt;property id=&quot;20148&quot; value=&quot;5&quot;/&gt;&lt;property id=&quot;20300&quot; value=&quot;Slide 214&quot;/&gt;&lt;property id=&quot;20307&quot; value=&quot;472&quot;/&gt;&lt;/object&gt;&lt;object type=&quot;3&quot; unique_id=&quot;10217&quot;&gt;&lt;property id=&quot;20148&quot; value=&quot;5&quot;/&gt;&lt;property id=&quot;20300&quot; value=&quot;Slide 215&quot;/&gt;&lt;property id=&quot;20307&quot; value=&quot;473&quot;/&gt;&lt;/object&gt;&lt;object type=&quot;3&quot; unique_id=&quot;10218&quot;&gt;&lt;property id=&quot;20148&quot; value=&quot;5&quot;/&gt;&lt;property id=&quot;20300&quot; value=&quot;Slide 216&quot;/&gt;&lt;property id=&quot;20307&quot; value=&quot;474&quot;/&gt;&lt;/object&gt;&lt;object type=&quot;3&quot; unique_id=&quot;10219&quot;&gt;&lt;property id=&quot;20148&quot; value=&quot;5&quot;/&gt;&lt;property id=&quot;20300&quot; value=&quot;Slide 217 - &amp;quot;Module 1: NACO Foundations&amp;quot;&quot;/&gt;&lt;property id=&quot;20307&quot; value=&quot;480&quot;/&gt;&lt;/object&gt;&lt;/object&gt;&lt;/object&gt;&lt;/database&gt;"/>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8687</TotalTime>
  <Words>38201</Words>
  <Application>Microsoft Office PowerPoint</Application>
  <PresentationFormat>On-screen Show (4:3)</PresentationFormat>
  <Paragraphs>3727</Paragraphs>
  <Slides>260</Slides>
  <Notes>260</Notes>
  <HiddenSlides>0</HiddenSlides>
  <MMClips>0</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1</vt:i4>
      </vt:variant>
      <vt:variant>
        <vt:lpstr>Slide Titles</vt:lpstr>
      </vt:variant>
      <vt:variant>
        <vt:i4>260</vt:i4>
      </vt:variant>
    </vt:vector>
  </HeadingPairs>
  <TitlesOfParts>
    <vt:vector size="272" baseType="lpstr">
      <vt:lpstr>Batang</vt:lpstr>
      <vt:lpstr>宋体</vt:lpstr>
      <vt:lpstr>Arial</vt:lpstr>
      <vt:lpstr>Calibri</vt:lpstr>
      <vt:lpstr>Courier New</vt:lpstr>
      <vt:lpstr>Segoe UI Symbol</vt:lpstr>
      <vt:lpstr>Tahoma</vt:lpstr>
      <vt:lpstr>Times New Roman</vt:lpstr>
      <vt:lpstr>Verdana</vt:lpstr>
      <vt:lpstr>Wingdings</vt:lpstr>
      <vt:lpstr>Office Theme</vt:lpstr>
      <vt:lpstr>Photo Editor Photo</vt:lpstr>
      <vt:lpstr>NACO Training </vt:lpstr>
      <vt:lpstr>PowerPoint Presentation</vt:lpstr>
      <vt:lpstr>NACO Foundations</vt:lpstr>
      <vt:lpstr>Learning Objectives (1)</vt:lpstr>
      <vt:lpstr>Learning Objectives (2)</vt:lpstr>
      <vt:lpstr>Day 1: NACO Foundations</vt:lpstr>
      <vt:lpstr>Day 2: Describing Persons</vt:lpstr>
      <vt:lpstr>Day 3: Describing Families Describing Corporate Bodies </vt:lpstr>
      <vt:lpstr>Day 4: Describing Places Describing Works and Expressions</vt:lpstr>
      <vt:lpstr>Day 5: Making Changes to Existing NARs and NACO Administration</vt:lpstr>
      <vt:lpstr>Day 1: NACO Foundations</vt:lpstr>
      <vt:lpstr>NACO Principles: Authorities in a Shared Database</vt:lpstr>
      <vt:lpstr>Standards in Card Catalogs</vt:lpstr>
      <vt:lpstr>Standards Today</vt:lpstr>
      <vt:lpstr>PowerPoint Presentation</vt:lpstr>
      <vt:lpstr>Name Authority Cooperative Program (NACO)</vt:lpstr>
      <vt:lpstr>Exchanging Records</vt:lpstr>
      <vt:lpstr>MARC 21 to BIBFRAME</vt:lpstr>
      <vt:lpstr>PowerPoint Presentation</vt:lpstr>
      <vt:lpstr>High Value – Low Effort</vt:lpstr>
      <vt:lpstr>Dynamic File</vt:lpstr>
      <vt:lpstr>The Catalog Serves the Users</vt:lpstr>
      <vt:lpstr>NARs and the NAF</vt:lpstr>
      <vt:lpstr>Cataloger’s Judgment</vt:lpstr>
      <vt:lpstr>Specific Practices</vt:lpstr>
      <vt:lpstr>Focus on Work in Hand</vt:lpstr>
      <vt:lpstr>Go To the Source</vt:lpstr>
      <vt:lpstr>NACO Parameters</vt:lpstr>
      <vt:lpstr>NACO Parameter: Documentation</vt:lpstr>
      <vt:lpstr>Use Both RDA and LC-PCC PSs</vt:lpstr>
      <vt:lpstr>MARC 21 Format : www.loc.gov/marc</vt:lpstr>
      <vt:lpstr>LC Guidelines Supplement  to MARC 21 Authority Format</vt:lpstr>
      <vt:lpstr>LC Guidelines Supplement</vt:lpstr>
      <vt:lpstr>PowerPoint Presentation</vt:lpstr>
      <vt:lpstr>PowerPoint Presentation</vt:lpstr>
      <vt:lpstr>Descriptive Cataloging Manual (DCM Z1): Name and Series Authority Records</vt:lpstr>
      <vt:lpstr>DCM Z1</vt:lpstr>
      <vt:lpstr>PowerPoint Presentation</vt:lpstr>
      <vt:lpstr>Other Documentation</vt:lpstr>
      <vt:lpstr>Division of the World: Name vs. Subject file</vt:lpstr>
      <vt:lpstr>PowerPoint Presentation</vt:lpstr>
      <vt:lpstr>PowerPoint Presentation</vt:lpstr>
      <vt:lpstr>PowerPoint Presentation</vt:lpstr>
      <vt:lpstr>PowerPoint Presentation</vt:lpstr>
      <vt:lpstr>PCC Home Page</vt:lpstr>
      <vt:lpstr>NACO Home Page</vt:lpstr>
      <vt:lpstr>PowerPoint Presentation</vt:lpstr>
      <vt:lpstr>NACO Parameter :  Contribution Guidelines for PCC</vt:lpstr>
      <vt:lpstr>1. Parent-Subordinate Hierarchies</vt:lpstr>
      <vt:lpstr>1b. Parent-Subordinate Hierarchies</vt:lpstr>
      <vt:lpstr>1c. Parent-Subordinate Hierarchies</vt:lpstr>
      <vt:lpstr> 1d. Parent-Subordinate Hierarchies</vt:lpstr>
      <vt:lpstr> 1e. Parent-Subordinate Hierarchies in Variant Access Points</vt:lpstr>
      <vt:lpstr>1f. Parent-Subordinate Hierarchies in Variant Access Points</vt:lpstr>
      <vt:lpstr>2. Bodies in Variant Access Points</vt:lpstr>
      <vt:lpstr>2b. Bodies in Variant Access Points</vt:lpstr>
      <vt:lpstr>2c. Bodies in Variant Access Points</vt:lpstr>
      <vt:lpstr>2d. Bodies in Variant Access Points</vt:lpstr>
      <vt:lpstr>2e. Bodies in Variant Access Points</vt:lpstr>
      <vt:lpstr>3. Related Entities (5XX)</vt:lpstr>
      <vt:lpstr>3b. Related Entities (5XX)</vt:lpstr>
      <vt:lpstr>3c. Related Entities (5XX)</vt:lpstr>
      <vt:lpstr>3d. Related Entities (5XX):  Previous coding practice</vt:lpstr>
      <vt:lpstr>3e. Related Entities (5XX)</vt:lpstr>
      <vt:lpstr>3f. Related Entities (5XX)</vt:lpstr>
      <vt:lpstr>3g. Related Entities (5XX)</vt:lpstr>
      <vt:lpstr>Mandatory Match 5XX-1XX</vt:lpstr>
      <vt:lpstr>4. Creator/Work Access Points</vt:lpstr>
      <vt:lpstr>4b. Creator/Work Access Points</vt:lpstr>
      <vt:lpstr>4c. Creator/Work Access Points</vt:lpstr>
      <vt:lpstr>4d. Creator/Work Access Points</vt:lpstr>
      <vt:lpstr>4e. Creator/Work Access Points</vt:lpstr>
      <vt:lpstr>Place name in qualifier</vt:lpstr>
      <vt:lpstr>NACO Parameter : Changes to existing NARs</vt:lpstr>
      <vt:lpstr>NACO Parameter : Deletion of NARs</vt:lpstr>
      <vt:lpstr>NACO Parameter : Bibliographic File Maintenance (BFM)</vt:lpstr>
      <vt:lpstr>BFM : Examples</vt:lpstr>
      <vt:lpstr>NACO Parameter : Searching</vt:lpstr>
      <vt:lpstr>    Why Search? (1)</vt:lpstr>
      <vt:lpstr>    Why Search? (2)</vt:lpstr>
      <vt:lpstr>Why Search? (3)</vt:lpstr>
      <vt:lpstr>    Why search? (4)</vt:lpstr>
      <vt:lpstr>  Searching : How?</vt:lpstr>
      <vt:lpstr>PowerPoint Presentation</vt:lpstr>
      <vt:lpstr>PowerPoint Presentation</vt:lpstr>
      <vt:lpstr>  Searching : When?</vt:lpstr>
      <vt:lpstr>NACO Normalization</vt:lpstr>
      <vt:lpstr>Normalization: Documentation</vt:lpstr>
      <vt:lpstr>Normalization: Documentation</vt:lpstr>
      <vt:lpstr>Impact of Normalization</vt:lpstr>
      <vt:lpstr>NACO Normalization</vt:lpstr>
      <vt:lpstr>What happens in the Normalization process?</vt:lpstr>
      <vt:lpstr>What happens in the Normalization process?</vt:lpstr>
      <vt:lpstr>Tags Are Not Compared</vt:lpstr>
      <vt:lpstr>What happens to the symbols?</vt:lpstr>
      <vt:lpstr>What is Compared?</vt:lpstr>
      <vt:lpstr>Normalized Authorized Access Point</vt:lpstr>
      <vt:lpstr>Conflicts and Duplicates</vt:lpstr>
      <vt:lpstr>What is a conflict?</vt:lpstr>
      <vt:lpstr>1XX  Duplicates</vt:lpstr>
      <vt:lpstr>1XX-4XX Conflict</vt:lpstr>
      <vt:lpstr>Conflict Within a Record</vt:lpstr>
      <vt:lpstr>No Conflict Between Records</vt:lpstr>
      <vt:lpstr>Normalization Exercises</vt:lpstr>
      <vt:lpstr>Exercise 1</vt:lpstr>
      <vt:lpstr>Exercise 2</vt:lpstr>
      <vt:lpstr>Exercise 3</vt:lpstr>
      <vt:lpstr>Exercise 4</vt:lpstr>
      <vt:lpstr>Exercise 5</vt:lpstr>
      <vt:lpstr>Normalization Exercises</vt:lpstr>
      <vt:lpstr>Exercise 6</vt:lpstr>
      <vt:lpstr>Exercise 7</vt:lpstr>
      <vt:lpstr>FRBR</vt:lpstr>
      <vt:lpstr>FRAD &amp; FRSAD</vt:lpstr>
      <vt:lpstr>FRBR</vt:lpstr>
      <vt:lpstr>Entity-Relationship Model</vt:lpstr>
      <vt:lpstr>Entity-Relationship Diagramming</vt:lpstr>
      <vt:lpstr>Entity-Relationship Diagramming</vt:lpstr>
      <vt:lpstr>FRBR Diagramming</vt:lpstr>
      <vt:lpstr>FRBR Diagramming</vt:lpstr>
      <vt:lpstr>FRBR Entities</vt:lpstr>
      <vt:lpstr>FRBR Entities</vt:lpstr>
      <vt:lpstr>FRBR Relationships (Group 1)</vt:lpstr>
      <vt:lpstr>FRBR Relationships</vt:lpstr>
      <vt:lpstr>FRBR/FRAD Entities</vt:lpstr>
      <vt:lpstr>FRBR Entities</vt:lpstr>
      <vt:lpstr>PowerPoint Presentation</vt:lpstr>
      <vt:lpstr>FRBR Entities</vt:lpstr>
      <vt:lpstr>FRBR Entities</vt:lpstr>
      <vt:lpstr>FRBR Group 3 Relationships</vt:lpstr>
      <vt:lpstr>FRBR/RDA Attributes</vt:lpstr>
      <vt:lpstr>PowerPoint Presentation</vt:lpstr>
      <vt:lpstr>Person Entity Attributes</vt:lpstr>
      <vt:lpstr>Person Entity Attributes (MARC)</vt:lpstr>
      <vt:lpstr>PowerPoint Presentation</vt:lpstr>
      <vt:lpstr>Work Entity Attributes</vt:lpstr>
      <vt:lpstr>Work Entity Attributes  (Current MARC Practice)</vt:lpstr>
      <vt:lpstr>Entity-Relationship Linking</vt:lpstr>
      <vt:lpstr>Linking in MARC</vt:lpstr>
      <vt:lpstr>FRBR/FRAD User Tasks</vt:lpstr>
      <vt:lpstr>The MARC Authority Format</vt:lpstr>
      <vt:lpstr>MARC Authority Structure</vt:lpstr>
      <vt:lpstr>MARC Authority Structure</vt:lpstr>
      <vt:lpstr>MARC Authority Structure</vt:lpstr>
      <vt:lpstr>MARC Authority Structure: Quiz</vt:lpstr>
      <vt:lpstr>MARC Authority Structure: Quiz</vt:lpstr>
      <vt:lpstr>00X : Control Fields</vt:lpstr>
      <vt:lpstr>PowerPoint Presentation</vt:lpstr>
      <vt:lpstr>00X : Control Fields</vt:lpstr>
      <vt:lpstr>PowerPoint Presentation</vt:lpstr>
      <vt:lpstr>PowerPoint Presentation</vt:lpstr>
      <vt:lpstr>PowerPoint Presentation</vt:lpstr>
      <vt:lpstr>00X : Control Fields</vt:lpstr>
      <vt:lpstr>PowerPoint Presentation</vt:lpstr>
      <vt:lpstr>00X : Control Fields</vt:lpstr>
      <vt:lpstr>PowerPoint Presentation</vt:lpstr>
      <vt:lpstr>PowerPoint Presentation</vt:lpstr>
      <vt:lpstr>00X : Control Fields</vt:lpstr>
      <vt:lpstr>PowerPoint Presentation</vt:lpstr>
      <vt:lpstr>00X : Control Fields</vt:lpstr>
      <vt:lpstr>PowerPoint Presentation</vt:lpstr>
      <vt:lpstr>PowerPoint Presentation</vt:lpstr>
      <vt:lpstr>PowerPoint Presentation</vt:lpstr>
      <vt:lpstr>00X : Control Fields</vt:lpstr>
      <vt:lpstr>PowerPoint Presentation</vt:lpstr>
      <vt:lpstr>PowerPoint Presentation</vt:lpstr>
      <vt:lpstr>00X : Control Fields</vt:lpstr>
      <vt:lpstr>PowerPoint Presentation</vt:lpstr>
      <vt:lpstr>PowerPoint Presentation</vt:lpstr>
      <vt:lpstr>PowerPoint Presentation</vt:lpstr>
      <vt:lpstr>PowerPoint Presentation</vt:lpstr>
      <vt:lpstr>01X-09X : Code Fields</vt:lpstr>
      <vt:lpstr>PowerPoint Presentation</vt:lpstr>
      <vt:lpstr>01X-09X : Code Fields</vt:lpstr>
      <vt:lpstr>PowerPoint Presentation</vt:lpstr>
      <vt:lpstr>PowerPoint Presentation</vt:lpstr>
      <vt:lpstr>01X-09X : Code Fields</vt:lpstr>
      <vt:lpstr>01X-09X : Code Fields</vt:lpstr>
      <vt:lpstr>01X-09X : Code Fields</vt:lpstr>
      <vt:lpstr>01X-09X : Code Fields</vt:lpstr>
      <vt:lpstr>PowerPoint Presentation</vt:lpstr>
      <vt:lpstr>PowerPoint Presentation</vt:lpstr>
      <vt:lpstr>PowerPoint Presentation</vt:lpstr>
      <vt:lpstr>053: Local Classification Number</vt:lpstr>
      <vt:lpstr>053: Local Classification Number</vt:lpstr>
      <vt:lpstr>053: Local Classification Number</vt:lpstr>
      <vt:lpstr>053: Local Classification Number</vt:lpstr>
      <vt:lpstr>Record with 053s</vt:lpstr>
      <vt:lpstr>053: Local Classification Number</vt:lpstr>
      <vt:lpstr>053: Local Classification Number</vt:lpstr>
      <vt:lpstr>PowerPoint Presentation</vt:lpstr>
      <vt:lpstr>065: Other Classification Number</vt:lpstr>
      <vt:lpstr>PowerPoint Presentation</vt:lpstr>
      <vt:lpstr>1XX: Authorized Access Point</vt:lpstr>
      <vt:lpstr>1XX: Authorized Access Point</vt:lpstr>
      <vt:lpstr>PowerPoint Presentation</vt:lpstr>
      <vt:lpstr>3XX: RDA Elements</vt:lpstr>
      <vt:lpstr>Recording the Place Attribute  (1XX, 4XX, 5XX)</vt:lpstr>
      <vt:lpstr>Recording the Place Attribute (370)</vt:lpstr>
      <vt:lpstr>Exercise:  Recording the Place Attribute (370)</vt:lpstr>
      <vt:lpstr>Recording the Place Attribute (370): Jurisdictions</vt:lpstr>
      <vt:lpstr>Recording the Place Attribute (370): Non-jurisdictions</vt:lpstr>
      <vt:lpstr>PowerPoint Presentation</vt:lpstr>
      <vt:lpstr>3XX: RDA Elements</vt:lpstr>
      <vt:lpstr>PowerPoint Presentation</vt:lpstr>
      <vt:lpstr>PowerPoint Presentation</vt:lpstr>
      <vt:lpstr>PowerPoint Presentation</vt:lpstr>
      <vt:lpstr>4XX: Variant Access Point</vt:lpstr>
      <vt:lpstr>4XX: Variant Access Point</vt:lpstr>
      <vt:lpstr>PowerPoint Presentation</vt:lpstr>
      <vt:lpstr>4XX or 5XX Subfield $w</vt:lpstr>
      <vt:lpstr>4XX or 5XX Subfield $w</vt:lpstr>
      <vt:lpstr>4XX or 5XX Subfield $w</vt:lpstr>
      <vt:lpstr>4XX Subfield $w</vt:lpstr>
      <vt:lpstr>4XX Subfield $w</vt:lpstr>
      <vt:lpstr>4XX Subfield $w</vt:lpstr>
      <vt:lpstr>4XX Subfield $w</vt:lpstr>
      <vt:lpstr>5XX : Links to Related Entities </vt:lpstr>
      <vt:lpstr>5XX Subfield $w</vt:lpstr>
      <vt:lpstr>5XX Subfield $w (Relationships)</vt:lpstr>
      <vt:lpstr>5XX Subfield $w (Relationships)</vt:lpstr>
      <vt:lpstr>5XX Subfield $w (Relationships)</vt:lpstr>
      <vt:lpstr>5XX Subfield $w (Suppression)</vt:lpstr>
      <vt:lpstr>PowerPoint Presentation</vt:lpstr>
      <vt:lpstr>PCC Guidelines</vt:lpstr>
      <vt:lpstr>5XX : Links to Related Entities </vt:lpstr>
      <vt:lpstr>5XX : Links to Related Entities  Relationship Designators</vt:lpstr>
      <vt:lpstr>5XX : Links to Related Entities Relationship Designators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6XX: Notes</vt:lpstr>
      <vt:lpstr>PowerPoint Presentation</vt:lpstr>
      <vt:lpstr>PowerPoint Presentation</vt:lpstr>
      <vt:lpstr>PowerPoint Presentation</vt:lpstr>
      <vt:lpstr>6XX: Notes</vt:lpstr>
      <vt:lpstr>PowerPoint Presentation</vt:lpstr>
      <vt:lpstr>PowerPoint Presentation</vt:lpstr>
      <vt:lpstr>PowerPoint Presentation</vt:lpstr>
      <vt:lpstr>6XX: Notes</vt:lpstr>
      <vt:lpstr>6XX: Notes</vt:lpstr>
      <vt:lpstr>6XX: Notes</vt:lpstr>
      <vt:lpstr>PowerPoint Presentation</vt:lpstr>
      <vt:lpstr>6XX: Notes</vt:lpstr>
      <vt:lpstr>PowerPoint Presentation</vt:lpstr>
      <vt:lpstr>6XX: Notes</vt:lpstr>
      <vt:lpstr>PowerPoint Presentation</vt:lpstr>
      <vt:lpstr>PowerPoint Presentation</vt:lpstr>
      <vt:lpstr>PowerPoint Presentation</vt:lpstr>
      <vt:lpstr>Module 1: NACO Foundations</vt:lpstr>
    </vt:vector>
  </TitlesOfParts>
  <Company>Library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NACO Training for OCLC Libraries</dc:title>
  <dc:creator>Lori Robare</dc:creator>
  <cp:lastModifiedBy>Adam L Schiff</cp:lastModifiedBy>
  <cp:revision>675</cp:revision>
  <cp:lastPrinted>2024-10-03T02:44:21Z</cp:lastPrinted>
  <dcterms:created xsi:type="dcterms:W3CDTF">2013-03-07T00:16:13Z</dcterms:created>
  <dcterms:modified xsi:type="dcterms:W3CDTF">2024-10-23T02:28:40Z</dcterms:modified>
</cp:coreProperties>
</file>